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72"/>
  </p:notesMasterIdLst>
  <p:sldIdLst>
    <p:sldId id="257" r:id="rId2"/>
    <p:sldId id="275" r:id="rId3"/>
    <p:sldId id="459" r:id="rId4"/>
    <p:sldId id="277" r:id="rId5"/>
    <p:sldId id="278" r:id="rId6"/>
    <p:sldId id="258" r:id="rId7"/>
    <p:sldId id="259" r:id="rId8"/>
    <p:sldId id="273" r:id="rId9"/>
    <p:sldId id="274" r:id="rId10"/>
    <p:sldId id="458" r:id="rId11"/>
    <p:sldId id="295" r:id="rId12"/>
    <p:sldId id="399" r:id="rId13"/>
    <p:sldId id="285" r:id="rId14"/>
    <p:sldId id="286" r:id="rId15"/>
    <p:sldId id="460" r:id="rId16"/>
    <p:sldId id="280" r:id="rId17"/>
    <p:sldId id="389" r:id="rId18"/>
    <p:sldId id="281" r:id="rId19"/>
    <p:sldId id="282" r:id="rId20"/>
    <p:sldId id="283" r:id="rId21"/>
    <p:sldId id="260" r:id="rId22"/>
    <p:sldId id="261" r:id="rId23"/>
    <p:sldId id="262" r:id="rId24"/>
    <p:sldId id="461" r:id="rId25"/>
    <p:sldId id="271" r:id="rId26"/>
    <p:sldId id="455" r:id="rId27"/>
    <p:sldId id="456" r:id="rId28"/>
    <p:sldId id="457" r:id="rId29"/>
    <p:sldId id="462" r:id="rId30"/>
    <p:sldId id="284" r:id="rId31"/>
    <p:sldId id="263" r:id="rId32"/>
    <p:sldId id="293" r:id="rId33"/>
    <p:sldId id="288" r:id="rId34"/>
    <p:sldId id="289" r:id="rId35"/>
    <p:sldId id="265" r:id="rId36"/>
    <p:sldId id="266" r:id="rId37"/>
    <p:sldId id="474" r:id="rId38"/>
    <p:sldId id="400" r:id="rId39"/>
    <p:sldId id="401" r:id="rId40"/>
    <p:sldId id="402" r:id="rId41"/>
    <p:sldId id="403" r:id="rId42"/>
    <p:sldId id="463" r:id="rId43"/>
    <p:sldId id="298" r:id="rId44"/>
    <p:sldId id="296" r:id="rId45"/>
    <p:sldId id="475" r:id="rId46"/>
    <p:sldId id="404" r:id="rId47"/>
    <p:sldId id="405" r:id="rId48"/>
    <p:sldId id="406" r:id="rId49"/>
    <p:sldId id="407" r:id="rId50"/>
    <p:sldId id="408" r:id="rId51"/>
    <p:sldId id="409" r:id="rId52"/>
    <p:sldId id="464" r:id="rId53"/>
    <p:sldId id="300" r:id="rId54"/>
    <p:sldId id="301" r:id="rId55"/>
    <p:sldId id="302" r:id="rId56"/>
    <p:sldId id="303" r:id="rId57"/>
    <p:sldId id="304" r:id="rId58"/>
    <p:sldId id="476" r:id="rId59"/>
    <p:sldId id="269" r:id="rId60"/>
    <p:sldId id="270" r:id="rId61"/>
    <p:sldId id="410" r:id="rId62"/>
    <p:sldId id="411" r:id="rId63"/>
    <p:sldId id="412" r:id="rId64"/>
    <p:sldId id="413" r:id="rId65"/>
    <p:sldId id="414" r:id="rId66"/>
    <p:sldId id="415" r:id="rId67"/>
    <p:sldId id="465" r:id="rId68"/>
    <p:sldId id="306" r:id="rId69"/>
    <p:sldId id="307" r:id="rId70"/>
    <p:sldId id="308" r:id="rId71"/>
    <p:sldId id="309" r:id="rId72"/>
    <p:sldId id="310" r:id="rId73"/>
    <p:sldId id="311" r:id="rId74"/>
    <p:sldId id="477" r:id="rId75"/>
    <p:sldId id="416" r:id="rId76"/>
    <p:sldId id="417" r:id="rId77"/>
    <p:sldId id="418" r:id="rId78"/>
    <p:sldId id="419" r:id="rId79"/>
    <p:sldId id="420" r:id="rId80"/>
    <p:sldId id="421" r:id="rId81"/>
    <p:sldId id="466" r:id="rId82"/>
    <p:sldId id="313" r:id="rId83"/>
    <p:sldId id="314" r:id="rId84"/>
    <p:sldId id="315" r:id="rId85"/>
    <p:sldId id="316" r:id="rId86"/>
    <p:sldId id="317" r:id="rId87"/>
    <p:sldId id="318" r:id="rId88"/>
    <p:sldId id="320" r:id="rId89"/>
    <p:sldId id="478" r:id="rId90"/>
    <p:sldId id="422" r:id="rId91"/>
    <p:sldId id="423" r:id="rId92"/>
    <p:sldId id="424" r:id="rId93"/>
    <p:sldId id="425" r:id="rId94"/>
    <p:sldId id="426" r:id="rId95"/>
    <p:sldId id="427" r:id="rId96"/>
    <p:sldId id="428" r:id="rId97"/>
    <p:sldId id="429" r:id="rId98"/>
    <p:sldId id="467" r:id="rId99"/>
    <p:sldId id="392" r:id="rId100"/>
    <p:sldId id="322" r:id="rId101"/>
    <p:sldId id="323" r:id="rId102"/>
    <p:sldId id="324" r:id="rId103"/>
    <p:sldId id="325" r:id="rId104"/>
    <p:sldId id="479" r:id="rId105"/>
    <p:sldId id="432" r:id="rId106"/>
    <p:sldId id="433" r:id="rId107"/>
    <p:sldId id="468" r:id="rId108"/>
    <p:sldId id="342" r:id="rId109"/>
    <p:sldId id="343" r:id="rId110"/>
    <p:sldId id="344" r:id="rId111"/>
    <p:sldId id="469" r:id="rId112"/>
    <p:sldId id="346" r:id="rId113"/>
    <p:sldId id="347" r:id="rId114"/>
    <p:sldId id="348" r:id="rId115"/>
    <p:sldId id="349" r:id="rId116"/>
    <p:sldId id="350" r:id="rId117"/>
    <p:sldId id="351" r:id="rId118"/>
    <p:sldId id="480" r:id="rId119"/>
    <p:sldId id="434" r:id="rId120"/>
    <p:sldId id="435" r:id="rId121"/>
    <p:sldId id="436" r:id="rId122"/>
    <p:sldId id="437" r:id="rId123"/>
    <p:sldId id="470" r:id="rId124"/>
    <p:sldId id="354" r:id="rId125"/>
    <p:sldId id="355" r:id="rId126"/>
    <p:sldId id="356" r:id="rId127"/>
    <p:sldId id="357" r:id="rId128"/>
    <p:sldId id="358" r:id="rId129"/>
    <p:sldId id="359" r:id="rId130"/>
    <p:sldId id="360" r:id="rId131"/>
    <p:sldId id="361" r:id="rId132"/>
    <p:sldId id="362" r:id="rId133"/>
    <p:sldId id="334" r:id="rId134"/>
    <p:sldId id="481" r:id="rId135"/>
    <p:sldId id="438" r:id="rId136"/>
    <p:sldId id="439" r:id="rId137"/>
    <p:sldId id="471" r:id="rId138"/>
    <p:sldId id="363" r:id="rId139"/>
    <p:sldId id="364" r:id="rId140"/>
    <p:sldId id="365" r:id="rId141"/>
    <p:sldId id="366" r:id="rId142"/>
    <p:sldId id="367" r:id="rId143"/>
    <p:sldId id="368" r:id="rId144"/>
    <p:sldId id="369" r:id="rId145"/>
    <p:sldId id="370" r:id="rId146"/>
    <p:sldId id="371" r:id="rId147"/>
    <p:sldId id="372" r:id="rId148"/>
    <p:sldId id="482" r:id="rId149"/>
    <p:sldId id="287" r:id="rId150"/>
    <p:sldId id="440" r:id="rId151"/>
    <p:sldId id="472" r:id="rId152"/>
    <p:sldId id="373" r:id="rId153"/>
    <p:sldId id="374" r:id="rId154"/>
    <p:sldId id="375" r:id="rId155"/>
    <p:sldId id="376" r:id="rId156"/>
    <p:sldId id="377" r:id="rId157"/>
    <p:sldId id="378" r:id="rId158"/>
    <p:sldId id="379" r:id="rId159"/>
    <p:sldId id="380" r:id="rId160"/>
    <p:sldId id="381" r:id="rId161"/>
    <p:sldId id="483" r:id="rId162"/>
    <p:sldId id="291" r:id="rId163"/>
    <p:sldId id="292" r:id="rId164"/>
    <p:sldId id="442" r:id="rId165"/>
    <p:sldId id="443" r:id="rId166"/>
    <p:sldId id="444" r:id="rId167"/>
    <p:sldId id="445" r:id="rId168"/>
    <p:sldId id="446" r:id="rId169"/>
    <p:sldId id="447" r:id="rId170"/>
    <p:sldId id="473" r:id="rId171"/>
  </p:sldIdLst>
  <p:sldSz cx="11879263" cy="6840538"/>
  <p:notesSz cx="6858000" cy="12192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68" autoAdjust="0"/>
    <p:restoredTop sz="94610"/>
  </p:normalViewPr>
  <p:slideViewPr>
    <p:cSldViewPr snapToGrid="0" snapToObjects="1">
      <p:cViewPr varScale="1">
        <p:scale>
          <a:sx n="109" d="100"/>
          <a:sy n="109" d="100"/>
        </p:scale>
        <p:origin x="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5600399"/>
      </p:ext>
    </p:extLst>
  </p:cSld>
  <p:clrMap bg1="lt1" tx1="dk1" bg2="lt2" tx2="dk2" accent1="accent1" accent2="accent2" accent3="accent3" accent4="accent4" accent5="accent5" accent6="accent6" hlink="hlink" folHlink="folHlink"/>
  <p:notesStyle>
    <a:lvl1pPr marL="0" algn="l" defTabSz="898489" rtl="0" eaLnBrk="1" latinLnBrk="0" hangingPunct="1">
      <a:defRPr sz="1179" kern="1200">
        <a:solidFill>
          <a:schemeClr val="tx1"/>
        </a:solidFill>
        <a:latin typeface="+mn-lt"/>
        <a:ea typeface="+mn-ea"/>
        <a:cs typeface="+mn-cs"/>
      </a:defRPr>
    </a:lvl1pPr>
    <a:lvl2pPr marL="449245" algn="l" defTabSz="898489" rtl="0" eaLnBrk="1" latinLnBrk="0" hangingPunct="1">
      <a:defRPr sz="1179" kern="1200">
        <a:solidFill>
          <a:schemeClr val="tx1"/>
        </a:solidFill>
        <a:latin typeface="+mn-lt"/>
        <a:ea typeface="+mn-ea"/>
        <a:cs typeface="+mn-cs"/>
      </a:defRPr>
    </a:lvl2pPr>
    <a:lvl3pPr marL="898489" algn="l" defTabSz="898489" rtl="0" eaLnBrk="1" latinLnBrk="0" hangingPunct="1">
      <a:defRPr sz="1179" kern="1200">
        <a:solidFill>
          <a:schemeClr val="tx1"/>
        </a:solidFill>
        <a:latin typeface="+mn-lt"/>
        <a:ea typeface="+mn-ea"/>
        <a:cs typeface="+mn-cs"/>
      </a:defRPr>
    </a:lvl3pPr>
    <a:lvl4pPr marL="1347734" algn="l" defTabSz="898489" rtl="0" eaLnBrk="1" latinLnBrk="0" hangingPunct="1">
      <a:defRPr sz="1179" kern="1200">
        <a:solidFill>
          <a:schemeClr val="tx1"/>
        </a:solidFill>
        <a:latin typeface="+mn-lt"/>
        <a:ea typeface="+mn-ea"/>
        <a:cs typeface="+mn-cs"/>
      </a:defRPr>
    </a:lvl4pPr>
    <a:lvl5pPr marL="1796979" algn="l" defTabSz="898489" rtl="0" eaLnBrk="1" latinLnBrk="0" hangingPunct="1">
      <a:defRPr sz="1179" kern="1200">
        <a:solidFill>
          <a:schemeClr val="tx1"/>
        </a:solidFill>
        <a:latin typeface="+mn-lt"/>
        <a:ea typeface="+mn-ea"/>
        <a:cs typeface="+mn-cs"/>
      </a:defRPr>
    </a:lvl5pPr>
    <a:lvl6pPr marL="2246224" algn="l" defTabSz="898489" rtl="0" eaLnBrk="1" latinLnBrk="0" hangingPunct="1">
      <a:defRPr sz="1179" kern="1200">
        <a:solidFill>
          <a:schemeClr val="tx1"/>
        </a:solidFill>
        <a:latin typeface="+mn-lt"/>
        <a:ea typeface="+mn-ea"/>
        <a:cs typeface="+mn-cs"/>
      </a:defRPr>
    </a:lvl6pPr>
    <a:lvl7pPr marL="2695468" algn="l" defTabSz="898489" rtl="0" eaLnBrk="1" latinLnBrk="0" hangingPunct="1">
      <a:defRPr sz="1179" kern="1200">
        <a:solidFill>
          <a:schemeClr val="tx1"/>
        </a:solidFill>
        <a:latin typeface="+mn-lt"/>
        <a:ea typeface="+mn-ea"/>
        <a:cs typeface="+mn-cs"/>
      </a:defRPr>
    </a:lvl7pPr>
    <a:lvl8pPr marL="3144713" algn="l" defTabSz="898489" rtl="0" eaLnBrk="1" latinLnBrk="0" hangingPunct="1">
      <a:defRPr sz="1179" kern="1200">
        <a:solidFill>
          <a:schemeClr val="tx1"/>
        </a:solidFill>
        <a:latin typeface="+mn-lt"/>
        <a:ea typeface="+mn-ea"/>
        <a:cs typeface="+mn-cs"/>
      </a:defRPr>
    </a:lvl8pPr>
    <a:lvl9pPr marL="3593958" algn="l" defTabSz="898489" rtl="0" eaLnBrk="1" latinLnBrk="0" hangingPunct="1">
      <a:defRPr sz="117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7146749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606731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3457300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3595887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3223442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3707363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F9938-5E4A-ECC8-EC13-647661A746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9DD620-2473-88E7-6522-F16E2608C3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8377B1-BE94-9517-61C1-FE71922EA6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7F1745-3E2F-DFFB-3F09-5866A26B2E43}"/>
              </a:ext>
            </a:extLst>
          </p:cNvPr>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2352147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47461857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84908" y="1119505"/>
            <a:ext cx="8909447" cy="2381521"/>
          </a:xfrm>
        </p:spPr>
        <p:txBody>
          <a:bodyPr anchor="b"/>
          <a:lstStyle>
            <a:lvl1pPr algn="ctr">
              <a:defRPr sz="5846"/>
            </a:lvl1pPr>
          </a:lstStyle>
          <a:p>
            <a:r>
              <a:rPr lang="en-US"/>
              <a:t>Click to edit Master title style</a:t>
            </a:r>
            <a:endParaRPr lang="en-US" dirty="0"/>
          </a:p>
        </p:txBody>
      </p:sp>
      <p:sp>
        <p:nvSpPr>
          <p:cNvPr id="3" name="Subtitle 2"/>
          <p:cNvSpPr>
            <a:spLocks noGrp="1"/>
          </p:cNvSpPr>
          <p:nvPr>
            <p:ph type="subTitle" idx="1"/>
          </p:nvPr>
        </p:nvSpPr>
        <p:spPr>
          <a:xfrm>
            <a:off x="1484908" y="3592866"/>
            <a:ext cx="8909447" cy="1651546"/>
          </a:xfrm>
        </p:spPr>
        <p:txBody>
          <a:bodyPr/>
          <a:lstStyle>
            <a:lvl1pPr marL="0" indent="0" algn="ctr">
              <a:buNone/>
              <a:defRPr sz="2338"/>
            </a:lvl1pPr>
            <a:lvl2pPr marL="445450" indent="0" algn="ctr">
              <a:buNone/>
              <a:defRPr sz="1949"/>
            </a:lvl2pPr>
            <a:lvl3pPr marL="890900" indent="0" algn="ctr">
              <a:buNone/>
              <a:defRPr sz="1754"/>
            </a:lvl3pPr>
            <a:lvl4pPr marL="1336350" indent="0" algn="ctr">
              <a:buNone/>
              <a:defRPr sz="1559"/>
            </a:lvl4pPr>
            <a:lvl5pPr marL="1781800" indent="0" algn="ctr">
              <a:buNone/>
              <a:defRPr sz="1559"/>
            </a:lvl5pPr>
            <a:lvl6pPr marL="2227250" indent="0" algn="ctr">
              <a:buNone/>
              <a:defRPr sz="1559"/>
            </a:lvl6pPr>
            <a:lvl7pPr marL="2672700" indent="0" algn="ctr">
              <a:buNone/>
              <a:defRPr sz="1559"/>
            </a:lvl7pPr>
            <a:lvl8pPr marL="3118150" indent="0" algn="ctr">
              <a:buNone/>
              <a:defRPr sz="1559"/>
            </a:lvl8pPr>
            <a:lvl9pPr marL="3563600" indent="0" algn="ctr">
              <a:buNone/>
              <a:defRPr sz="155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517833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5966193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01098" y="364195"/>
            <a:ext cx="2561466" cy="579704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6700" y="364195"/>
            <a:ext cx="7535907" cy="57970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4382052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550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1442161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0512" y="1705385"/>
            <a:ext cx="10245864" cy="2845473"/>
          </a:xfrm>
        </p:spPr>
        <p:txBody>
          <a:bodyPr anchor="b"/>
          <a:lstStyle>
            <a:lvl1pPr>
              <a:defRPr sz="5846"/>
            </a:lvl1pPr>
          </a:lstStyle>
          <a:p>
            <a:r>
              <a:rPr lang="en-US"/>
              <a:t>Click to edit Master title style</a:t>
            </a:r>
            <a:endParaRPr lang="en-US" dirty="0"/>
          </a:p>
        </p:txBody>
      </p:sp>
      <p:sp>
        <p:nvSpPr>
          <p:cNvPr id="3" name="Text Placeholder 2"/>
          <p:cNvSpPr>
            <a:spLocks noGrp="1"/>
          </p:cNvSpPr>
          <p:nvPr>
            <p:ph type="body" idx="1"/>
          </p:nvPr>
        </p:nvSpPr>
        <p:spPr>
          <a:xfrm>
            <a:off x="810512" y="4577778"/>
            <a:ext cx="10245864" cy="1496367"/>
          </a:xfrm>
        </p:spPr>
        <p:txBody>
          <a:bodyPr/>
          <a:lstStyle>
            <a:lvl1pPr marL="0" indent="0">
              <a:buNone/>
              <a:defRPr sz="2338">
                <a:solidFill>
                  <a:schemeClr val="tx1">
                    <a:tint val="75000"/>
                  </a:schemeClr>
                </a:solidFill>
              </a:defRPr>
            </a:lvl1pPr>
            <a:lvl2pPr marL="445450" indent="0">
              <a:buNone/>
              <a:defRPr sz="1949">
                <a:solidFill>
                  <a:schemeClr val="tx1">
                    <a:tint val="75000"/>
                  </a:schemeClr>
                </a:solidFill>
              </a:defRPr>
            </a:lvl2pPr>
            <a:lvl3pPr marL="890900" indent="0">
              <a:buNone/>
              <a:defRPr sz="1754">
                <a:solidFill>
                  <a:schemeClr val="tx1">
                    <a:tint val="75000"/>
                  </a:schemeClr>
                </a:solidFill>
              </a:defRPr>
            </a:lvl3pPr>
            <a:lvl4pPr marL="1336350" indent="0">
              <a:buNone/>
              <a:defRPr sz="1559">
                <a:solidFill>
                  <a:schemeClr val="tx1">
                    <a:tint val="75000"/>
                  </a:schemeClr>
                </a:solidFill>
              </a:defRPr>
            </a:lvl4pPr>
            <a:lvl5pPr marL="1781800" indent="0">
              <a:buNone/>
              <a:defRPr sz="1559">
                <a:solidFill>
                  <a:schemeClr val="tx1">
                    <a:tint val="75000"/>
                  </a:schemeClr>
                </a:solidFill>
              </a:defRPr>
            </a:lvl5pPr>
            <a:lvl6pPr marL="2227250" indent="0">
              <a:buNone/>
              <a:defRPr sz="1559">
                <a:solidFill>
                  <a:schemeClr val="tx1">
                    <a:tint val="75000"/>
                  </a:schemeClr>
                </a:solidFill>
              </a:defRPr>
            </a:lvl6pPr>
            <a:lvl7pPr marL="2672700" indent="0">
              <a:buNone/>
              <a:defRPr sz="1559">
                <a:solidFill>
                  <a:schemeClr val="tx1">
                    <a:tint val="75000"/>
                  </a:schemeClr>
                </a:solidFill>
              </a:defRPr>
            </a:lvl7pPr>
            <a:lvl8pPr marL="3118150" indent="0">
              <a:buNone/>
              <a:defRPr sz="1559">
                <a:solidFill>
                  <a:schemeClr val="tx1">
                    <a:tint val="75000"/>
                  </a:schemeClr>
                </a:solidFill>
              </a:defRPr>
            </a:lvl8pPr>
            <a:lvl9pPr marL="3563600" indent="0">
              <a:buNone/>
              <a:defRPr sz="155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20014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6699" y="1820976"/>
            <a:ext cx="5048687" cy="43402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3877" y="1820976"/>
            <a:ext cx="5048687" cy="43402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7174283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8247" y="364196"/>
            <a:ext cx="10245864" cy="13221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18247" y="1676882"/>
            <a:ext cx="5025485" cy="821814"/>
          </a:xfrm>
        </p:spPr>
        <p:txBody>
          <a:bodyPr anchor="b"/>
          <a:lstStyle>
            <a:lvl1pPr marL="0" indent="0">
              <a:buNone/>
              <a:defRPr sz="2338" b="1"/>
            </a:lvl1pPr>
            <a:lvl2pPr marL="445450" indent="0">
              <a:buNone/>
              <a:defRPr sz="1949" b="1"/>
            </a:lvl2pPr>
            <a:lvl3pPr marL="890900" indent="0">
              <a:buNone/>
              <a:defRPr sz="1754" b="1"/>
            </a:lvl3pPr>
            <a:lvl4pPr marL="1336350" indent="0">
              <a:buNone/>
              <a:defRPr sz="1559" b="1"/>
            </a:lvl4pPr>
            <a:lvl5pPr marL="1781800" indent="0">
              <a:buNone/>
              <a:defRPr sz="1559" b="1"/>
            </a:lvl5pPr>
            <a:lvl6pPr marL="2227250" indent="0">
              <a:buNone/>
              <a:defRPr sz="1559" b="1"/>
            </a:lvl6pPr>
            <a:lvl7pPr marL="2672700" indent="0">
              <a:buNone/>
              <a:defRPr sz="1559" b="1"/>
            </a:lvl7pPr>
            <a:lvl8pPr marL="3118150" indent="0">
              <a:buNone/>
              <a:defRPr sz="1559" b="1"/>
            </a:lvl8pPr>
            <a:lvl9pPr marL="3563600" indent="0">
              <a:buNone/>
              <a:defRPr sz="1559" b="1"/>
            </a:lvl9pPr>
          </a:lstStyle>
          <a:p>
            <a:pPr lvl="0"/>
            <a:r>
              <a:rPr lang="en-US"/>
              <a:t>Click to edit Master text styles</a:t>
            </a:r>
          </a:p>
        </p:txBody>
      </p:sp>
      <p:sp>
        <p:nvSpPr>
          <p:cNvPr id="4" name="Content Placeholder 3"/>
          <p:cNvSpPr>
            <a:spLocks noGrp="1"/>
          </p:cNvSpPr>
          <p:nvPr>
            <p:ph sz="half" idx="2"/>
          </p:nvPr>
        </p:nvSpPr>
        <p:spPr>
          <a:xfrm>
            <a:off x="818247" y="2498697"/>
            <a:ext cx="5025485" cy="3675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13877" y="1676882"/>
            <a:ext cx="5050234" cy="821814"/>
          </a:xfrm>
        </p:spPr>
        <p:txBody>
          <a:bodyPr anchor="b"/>
          <a:lstStyle>
            <a:lvl1pPr marL="0" indent="0">
              <a:buNone/>
              <a:defRPr sz="2338" b="1"/>
            </a:lvl1pPr>
            <a:lvl2pPr marL="445450" indent="0">
              <a:buNone/>
              <a:defRPr sz="1949" b="1"/>
            </a:lvl2pPr>
            <a:lvl3pPr marL="890900" indent="0">
              <a:buNone/>
              <a:defRPr sz="1754" b="1"/>
            </a:lvl3pPr>
            <a:lvl4pPr marL="1336350" indent="0">
              <a:buNone/>
              <a:defRPr sz="1559" b="1"/>
            </a:lvl4pPr>
            <a:lvl5pPr marL="1781800" indent="0">
              <a:buNone/>
              <a:defRPr sz="1559" b="1"/>
            </a:lvl5pPr>
            <a:lvl6pPr marL="2227250" indent="0">
              <a:buNone/>
              <a:defRPr sz="1559" b="1"/>
            </a:lvl6pPr>
            <a:lvl7pPr marL="2672700" indent="0">
              <a:buNone/>
              <a:defRPr sz="1559" b="1"/>
            </a:lvl7pPr>
            <a:lvl8pPr marL="3118150" indent="0">
              <a:buNone/>
              <a:defRPr sz="1559" b="1"/>
            </a:lvl8pPr>
            <a:lvl9pPr marL="3563600" indent="0">
              <a:buNone/>
              <a:defRPr sz="1559" b="1"/>
            </a:lvl9pPr>
          </a:lstStyle>
          <a:p>
            <a:pPr lvl="0"/>
            <a:r>
              <a:rPr lang="en-US"/>
              <a:t>Click to edit Master text styles</a:t>
            </a:r>
          </a:p>
        </p:txBody>
      </p:sp>
      <p:sp>
        <p:nvSpPr>
          <p:cNvPr id="6" name="Content Placeholder 5"/>
          <p:cNvSpPr>
            <a:spLocks noGrp="1"/>
          </p:cNvSpPr>
          <p:nvPr>
            <p:ph sz="quarter" idx="4"/>
          </p:nvPr>
        </p:nvSpPr>
        <p:spPr>
          <a:xfrm>
            <a:off x="6013877" y="2498697"/>
            <a:ext cx="5050234" cy="3675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928998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0306564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265958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247" y="456036"/>
            <a:ext cx="3831371" cy="1596126"/>
          </a:xfrm>
        </p:spPr>
        <p:txBody>
          <a:bodyPr anchor="b"/>
          <a:lstStyle>
            <a:lvl1pPr>
              <a:defRPr sz="3118"/>
            </a:lvl1pPr>
          </a:lstStyle>
          <a:p>
            <a:r>
              <a:rPr lang="en-US"/>
              <a:t>Click to edit Master title style</a:t>
            </a:r>
            <a:endParaRPr lang="en-US" dirty="0"/>
          </a:p>
        </p:txBody>
      </p:sp>
      <p:sp>
        <p:nvSpPr>
          <p:cNvPr id="3" name="Content Placeholder 2"/>
          <p:cNvSpPr>
            <a:spLocks noGrp="1"/>
          </p:cNvSpPr>
          <p:nvPr>
            <p:ph idx="1"/>
          </p:nvPr>
        </p:nvSpPr>
        <p:spPr>
          <a:xfrm>
            <a:off x="5050234" y="984911"/>
            <a:ext cx="6013877" cy="4861216"/>
          </a:xfrm>
        </p:spPr>
        <p:txBody>
          <a:bodyPr/>
          <a:lstStyle>
            <a:lvl1pPr>
              <a:defRPr sz="3118"/>
            </a:lvl1pPr>
            <a:lvl2pPr>
              <a:defRPr sz="2728"/>
            </a:lvl2pPr>
            <a:lvl3pPr>
              <a:defRPr sz="2338"/>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8247" y="2052161"/>
            <a:ext cx="3831371" cy="3801883"/>
          </a:xfrm>
        </p:spPr>
        <p:txBody>
          <a:bodyPr/>
          <a:lstStyle>
            <a:lvl1pPr marL="0" indent="0">
              <a:buNone/>
              <a:defRPr sz="1559"/>
            </a:lvl1pPr>
            <a:lvl2pPr marL="445450" indent="0">
              <a:buNone/>
              <a:defRPr sz="1364"/>
            </a:lvl2pPr>
            <a:lvl3pPr marL="890900" indent="0">
              <a:buNone/>
              <a:defRPr sz="1169"/>
            </a:lvl3pPr>
            <a:lvl4pPr marL="1336350" indent="0">
              <a:buNone/>
              <a:defRPr sz="974"/>
            </a:lvl4pPr>
            <a:lvl5pPr marL="1781800" indent="0">
              <a:buNone/>
              <a:defRPr sz="974"/>
            </a:lvl5pPr>
            <a:lvl6pPr marL="2227250" indent="0">
              <a:buNone/>
              <a:defRPr sz="974"/>
            </a:lvl6pPr>
            <a:lvl7pPr marL="2672700" indent="0">
              <a:buNone/>
              <a:defRPr sz="974"/>
            </a:lvl7pPr>
            <a:lvl8pPr marL="3118150" indent="0">
              <a:buNone/>
              <a:defRPr sz="974"/>
            </a:lvl8pPr>
            <a:lvl9pPr marL="3563600" indent="0">
              <a:buNone/>
              <a:defRPr sz="974"/>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8191299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247" y="456036"/>
            <a:ext cx="3831371" cy="1596126"/>
          </a:xfrm>
        </p:spPr>
        <p:txBody>
          <a:bodyPr anchor="b"/>
          <a:lstStyle>
            <a:lvl1pPr>
              <a:defRPr sz="3118"/>
            </a:lvl1pPr>
          </a:lstStyle>
          <a:p>
            <a:r>
              <a:rPr lang="en-US"/>
              <a:t>Click to edit Master title style</a:t>
            </a:r>
            <a:endParaRPr lang="en-US" dirty="0"/>
          </a:p>
        </p:txBody>
      </p:sp>
      <p:sp>
        <p:nvSpPr>
          <p:cNvPr id="3" name="Picture Placeholder 2"/>
          <p:cNvSpPr>
            <a:spLocks noGrp="1" noChangeAspect="1"/>
          </p:cNvSpPr>
          <p:nvPr>
            <p:ph type="pic" idx="1"/>
          </p:nvPr>
        </p:nvSpPr>
        <p:spPr>
          <a:xfrm>
            <a:off x="5050234" y="984911"/>
            <a:ext cx="6013877" cy="4861216"/>
          </a:xfrm>
        </p:spPr>
        <p:txBody>
          <a:bodyPr anchor="t"/>
          <a:lstStyle>
            <a:lvl1pPr marL="0" indent="0">
              <a:buNone/>
              <a:defRPr sz="3118"/>
            </a:lvl1pPr>
            <a:lvl2pPr marL="445450" indent="0">
              <a:buNone/>
              <a:defRPr sz="2728"/>
            </a:lvl2pPr>
            <a:lvl3pPr marL="890900" indent="0">
              <a:buNone/>
              <a:defRPr sz="2338"/>
            </a:lvl3pPr>
            <a:lvl4pPr marL="1336350" indent="0">
              <a:buNone/>
              <a:defRPr sz="1949"/>
            </a:lvl4pPr>
            <a:lvl5pPr marL="1781800" indent="0">
              <a:buNone/>
              <a:defRPr sz="1949"/>
            </a:lvl5pPr>
            <a:lvl6pPr marL="2227250" indent="0">
              <a:buNone/>
              <a:defRPr sz="1949"/>
            </a:lvl6pPr>
            <a:lvl7pPr marL="2672700" indent="0">
              <a:buNone/>
              <a:defRPr sz="1949"/>
            </a:lvl7pPr>
            <a:lvl8pPr marL="3118150" indent="0">
              <a:buNone/>
              <a:defRPr sz="1949"/>
            </a:lvl8pPr>
            <a:lvl9pPr marL="3563600" indent="0">
              <a:buNone/>
              <a:defRPr sz="1949"/>
            </a:lvl9pPr>
          </a:lstStyle>
          <a:p>
            <a:r>
              <a:rPr lang="en-US"/>
              <a:t>Click icon to add picture</a:t>
            </a:r>
            <a:endParaRPr lang="en-US" dirty="0"/>
          </a:p>
        </p:txBody>
      </p:sp>
      <p:sp>
        <p:nvSpPr>
          <p:cNvPr id="4" name="Text Placeholder 3"/>
          <p:cNvSpPr>
            <a:spLocks noGrp="1"/>
          </p:cNvSpPr>
          <p:nvPr>
            <p:ph type="body" sz="half" idx="2"/>
          </p:nvPr>
        </p:nvSpPr>
        <p:spPr>
          <a:xfrm>
            <a:off x="818247" y="2052161"/>
            <a:ext cx="3831371" cy="3801883"/>
          </a:xfrm>
        </p:spPr>
        <p:txBody>
          <a:bodyPr/>
          <a:lstStyle>
            <a:lvl1pPr marL="0" indent="0">
              <a:buNone/>
              <a:defRPr sz="1559"/>
            </a:lvl1pPr>
            <a:lvl2pPr marL="445450" indent="0">
              <a:buNone/>
              <a:defRPr sz="1364"/>
            </a:lvl2pPr>
            <a:lvl3pPr marL="890900" indent="0">
              <a:buNone/>
              <a:defRPr sz="1169"/>
            </a:lvl3pPr>
            <a:lvl4pPr marL="1336350" indent="0">
              <a:buNone/>
              <a:defRPr sz="974"/>
            </a:lvl4pPr>
            <a:lvl5pPr marL="1781800" indent="0">
              <a:buNone/>
              <a:defRPr sz="974"/>
            </a:lvl5pPr>
            <a:lvl6pPr marL="2227250" indent="0">
              <a:buNone/>
              <a:defRPr sz="974"/>
            </a:lvl6pPr>
            <a:lvl7pPr marL="2672700" indent="0">
              <a:buNone/>
              <a:defRPr sz="974"/>
            </a:lvl7pPr>
            <a:lvl8pPr marL="3118150" indent="0">
              <a:buNone/>
              <a:defRPr sz="974"/>
            </a:lvl8pPr>
            <a:lvl9pPr marL="3563600" indent="0">
              <a:buNone/>
              <a:defRPr sz="974"/>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8757035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6700" y="364196"/>
            <a:ext cx="10245864" cy="13221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16700" y="1820976"/>
            <a:ext cx="10245864" cy="43402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16699" y="6340166"/>
            <a:ext cx="2672834" cy="364195"/>
          </a:xfrm>
          <a:prstGeom prst="rect">
            <a:avLst/>
          </a:prstGeom>
        </p:spPr>
        <p:txBody>
          <a:bodyPr vert="horz" lIns="91440" tIns="45720" rIns="91440" bIns="45720" rtlCol="0" anchor="ctr"/>
          <a:lstStyle>
            <a:lvl1pPr algn="l">
              <a:defRPr sz="1169">
                <a:solidFill>
                  <a:schemeClr val="tx1">
                    <a:tint val="75000"/>
                  </a:schemeClr>
                </a:solidFill>
              </a:defRPr>
            </a:lvl1pPr>
          </a:lstStyle>
          <a:p>
            <a:fld id="{C764DE79-268F-4C1A-8933-263129D2AF90}" type="datetimeFigureOut">
              <a:rPr lang="en-US" dirty="0"/>
              <a:t>11/12/2025</a:t>
            </a:fld>
            <a:endParaRPr lang="en-US" dirty="0"/>
          </a:p>
        </p:txBody>
      </p:sp>
      <p:sp>
        <p:nvSpPr>
          <p:cNvPr id="5" name="Footer Placeholder 4"/>
          <p:cNvSpPr>
            <a:spLocks noGrp="1"/>
          </p:cNvSpPr>
          <p:nvPr>
            <p:ph type="ftr" sz="quarter" idx="3"/>
          </p:nvPr>
        </p:nvSpPr>
        <p:spPr>
          <a:xfrm>
            <a:off x="3935006" y="6340166"/>
            <a:ext cx="4009251" cy="364195"/>
          </a:xfrm>
          <a:prstGeom prst="rect">
            <a:avLst/>
          </a:prstGeom>
        </p:spPr>
        <p:txBody>
          <a:bodyPr vert="horz" lIns="91440" tIns="45720" rIns="91440" bIns="45720" rtlCol="0" anchor="ctr"/>
          <a:lstStyle>
            <a:lvl1pPr algn="ctr">
              <a:defRPr sz="116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389730" y="6340166"/>
            <a:ext cx="2672834" cy="364195"/>
          </a:xfrm>
          <a:prstGeom prst="rect">
            <a:avLst/>
          </a:prstGeom>
        </p:spPr>
        <p:txBody>
          <a:bodyPr vert="horz" lIns="91440" tIns="45720" rIns="91440" bIns="45720" rtlCol="0" anchor="ctr"/>
          <a:lstStyle>
            <a:lvl1pPr algn="r">
              <a:defRPr sz="1169">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709005544"/>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890900" rtl="0" eaLnBrk="1" latinLnBrk="0" hangingPunct="1">
        <a:lnSpc>
          <a:spcPct val="90000"/>
        </a:lnSpc>
        <a:spcBef>
          <a:spcPct val="0"/>
        </a:spcBef>
        <a:buNone/>
        <a:defRPr sz="4287" kern="1200">
          <a:solidFill>
            <a:schemeClr val="tx1"/>
          </a:solidFill>
          <a:latin typeface="+mj-lt"/>
          <a:ea typeface="+mj-ea"/>
          <a:cs typeface="+mj-cs"/>
        </a:defRPr>
      </a:lvl1pPr>
    </p:titleStyle>
    <p:body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p:bodyStyle>
    <p:otherStyle>
      <a:defPPr>
        <a:defRPr lang="en-US"/>
      </a:defPPr>
      <a:lvl1pPr marL="0" algn="l" defTabSz="890900" rtl="0" eaLnBrk="1" latinLnBrk="0" hangingPunct="1">
        <a:defRPr sz="1754" kern="1200">
          <a:solidFill>
            <a:schemeClr val="tx1"/>
          </a:solidFill>
          <a:latin typeface="+mn-lt"/>
          <a:ea typeface="+mn-ea"/>
          <a:cs typeface="+mn-cs"/>
        </a:defRPr>
      </a:lvl1pPr>
      <a:lvl2pPr marL="445450" algn="l" defTabSz="890900" rtl="0" eaLnBrk="1" latinLnBrk="0" hangingPunct="1">
        <a:defRPr sz="1754" kern="1200">
          <a:solidFill>
            <a:schemeClr val="tx1"/>
          </a:solidFill>
          <a:latin typeface="+mn-lt"/>
          <a:ea typeface="+mn-ea"/>
          <a:cs typeface="+mn-cs"/>
        </a:defRPr>
      </a:lvl2pPr>
      <a:lvl3pPr marL="890900" algn="l" defTabSz="890900" rtl="0" eaLnBrk="1" latinLnBrk="0" hangingPunct="1">
        <a:defRPr sz="1754" kern="1200">
          <a:solidFill>
            <a:schemeClr val="tx1"/>
          </a:solidFill>
          <a:latin typeface="+mn-lt"/>
          <a:ea typeface="+mn-ea"/>
          <a:cs typeface="+mn-cs"/>
        </a:defRPr>
      </a:lvl3pPr>
      <a:lvl4pPr marL="1336350" algn="l" defTabSz="890900" rtl="0" eaLnBrk="1" latinLnBrk="0" hangingPunct="1">
        <a:defRPr sz="1754" kern="1200">
          <a:solidFill>
            <a:schemeClr val="tx1"/>
          </a:solidFill>
          <a:latin typeface="+mn-lt"/>
          <a:ea typeface="+mn-ea"/>
          <a:cs typeface="+mn-cs"/>
        </a:defRPr>
      </a:lvl4pPr>
      <a:lvl5pPr marL="1781800" algn="l" defTabSz="890900" rtl="0" eaLnBrk="1" latinLnBrk="0" hangingPunct="1">
        <a:defRPr sz="1754" kern="1200">
          <a:solidFill>
            <a:schemeClr val="tx1"/>
          </a:solidFill>
          <a:latin typeface="+mn-lt"/>
          <a:ea typeface="+mn-ea"/>
          <a:cs typeface="+mn-cs"/>
        </a:defRPr>
      </a:lvl5pPr>
      <a:lvl6pPr marL="2227250" algn="l" defTabSz="890900" rtl="0" eaLnBrk="1" latinLnBrk="0" hangingPunct="1">
        <a:defRPr sz="1754" kern="1200">
          <a:solidFill>
            <a:schemeClr val="tx1"/>
          </a:solidFill>
          <a:latin typeface="+mn-lt"/>
          <a:ea typeface="+mn-ea"/>
          <a:cs typeface="+mn-cs"/>
        </a:defRPr>
      </a:lvl6pPr>
      <a:lvl7pPr marL="2672700" algn="l" defTabSz="890900" rtl="0" eaLnBrk="1" latinLnBrk="0" hangingPunct="1">
        <a:defRPr sz="1754" kern="1200">
          <a:solidFill>
            <a:schemeClr val="tx1"/>
          </a:solidFill>
          <a:latin typeface="+mn-lt"/>
          <a:ea typeface="+mn-ea"/>
          <a:cs typeface="+mn-cs"/>
        </a:defRPr>
      </a:lvl7pPr>
      <a:lvl8pPr marL="3118150" algn="l" defTabSz="890900" rtl="0" eaLnBrk="1" latinLnBrk="0" hangingPunct="1">
        <a:defRPr sz="1754" kern="1200">
          <a:solidFill>
            <a:schemeClr val="tx1"/>
          </a:solidFill>
          <a:latin typeface="+mn-lt"/>
          <a:ea typeface="+mn-ea"/>
          <a:cs typeface="+mn-cs"/>
        </a:defRPr>
      </a:lvl8pPr>
      <a:lvl9pPr marL="3563600" algn="l" defTabSz="890900" rtl="0" eaLnBrk="1" latinLnBrk="0" hangingPunct="1">
        <a:defRPr sz="175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8" Type="http://schemas.openxmlformats.org/officeDocument/2006/relationships/image" Target="../media/image803.png"/><Relationship Id="rId13" Type="http://schemas.openxmlformats.org/officeDocument/2006/relationships/image" Target="../media/image808.png"/><Relationship Id="rId18" Type="http://schemas.openxmlformats.org/officeDocument/2006/relationships/image" Target="../media/image813.png"/><Relationship Id="rId3" Type="http://schemas.openxmlformats.org/officeDocument/2006/relationships/image" Target="../media/image798.png"/><Relationship Id="rId7" Type="http://schemas.openxmlformats.org/officeDocument/2006/relationships/image" Target="../media/image802.png"/><Relationship Id="rId12" Type="http://schemas.openxmlformats.org/officeDocument/2006/relationships/image" Target="../media/image807.png"/><Relationship Id="rId17" Type="http://schemas.openxmlformats.org/officeDocument/2006/relationships/image" Target="../media/image812.png"/><Relationship Id="rId2" Type="http://schemas.openxmlformats.org/officeDocument/2006/relationships/notesSlide" Target="../notesSlides/notesSlide85.xml"/><Relationship Id="rId16" Type="http://schemas.openxmlformats.org/officeDocument/2006/relationships/image" Target="../media/image811.png"/><Relationship Id="rId1" Type="http://schemas.openxmlformats.org/officeDocument/2006/relationships/slideLayout" Target="../slideLayouts/slideLayout12.xml"/><Relationship Id="rId6" Type="http://schemas.openxmlformats.org/officeDocument/2006/relationships/image" Target="../media/image801.png"/><Relationship Id="rId11" Type="http://schemas.openxmlformats.org/officeDocument/2006/relationships/image" Target="../media/image806.png"/><Relationship Id="rId5" Type="http://schemas.openxmlformats.org/officeDocument/2006/relationships/image" Target="../media/image800.png"/><Relationship Id="rId15" Type="http://schemas.openxmlformats.org/officeDocument/2006/relationships/image" Target="../media/image810.png"/><Relationship Id="rId10" Type="http://schemas.openxmlformats.org/officeDocument/2006/relationships/image" Target="../media/image805.png"/><Relationship Id="rId4" Type="http://schemas.openxmlformats.org/officeDocument/2006/relationships/image" Target="../media/image799.png"/><Relationship Id="rId9" Type="http://schemas.openxmlformats.org/officeDocument/2006/relationships/image" Target="../media/image804.png"/><Relationship Id="rId14" Type="http://schemas.openxmlformats.org/officeDocument/2006/relationships/image" Target="../media/image809.png"/></Relationships>
</file>

<file path=ppt/slides/_rels/slide101.xml.rels><?xml version="1.0" encoding="UTF-8" standalone="yes"?>
<Relationships xmlns="http://schemas.openxmlformats.org/package/2006/relationships"><Relationship Id="rId8" Type="http://schemas.openxmlformats.org/officeDocument/2006/relationships/image" Target="../media/image819.png"/><Relationship Id="rId13" Type="http://schemas.openxmlformats.org/officeDocument/2006/relationships/image" Target="../media/image824.png"/><Relationship Id="rId3" Type="http://schemas.openxmlformats.org/officeDocument/2006/relationships/image" Target="../media/image814.png"/><Relationship Id="rId7" Type="http://schemas.openxmlformats.org/officeDocument/2006/relationships/image" Target="../media/image818.png"/><Relationship Id="rId12" Type="http://schemas.openxmlformats.org/officeDocument/2006/relationships/image" Target="../media/image823.png"/><Relationship Id="rId2" Type="http://schemas.openxmlformats.org/officeDocument/2006/relationships/notesSlide" Target="../notesSlides/notesSlide86.xml"/><Relationship Id="rId16" Type="http://schemas.openxmlformats.org/officeDocument/2006/relationships/image" Target="../media/image827.png"/><Relationship Id="rId1" Type="http://schemas.openxmlformats.org/officeDocument/2006/relationships/slideLayout" Target="../slideLayouts/slideLayout12.xml"/><Relationship Id="rId6" Type="http://schemas.openxmlformats.org/officeDocument/2006/relationships/image" Target="../media/image817.png"/><Relationship Id="rId11" Type="http://schemas.openxmlformats.org/officeDocument/2006/relationships/image" Target="../media/image822.png"/><Relationship Id="rId5" Type="http://schemas.openxmlformats.org/officeDocument/2006/relationships/image" Target="../media/image816.png"/><Relationship Id="rId15" Type="http://schemas.openxmlformats.org/officeDocument/2006/relationships/image" Target="../media/image826.png"/><Relationship Id="rId10" Type="http://schemas.openxmlformats.org/officeDocument/2006/relationships/image" Target="../media/image821.png"/><Relationship Id="rId4" Type="http://schemas.openxmlformats.org/officeDocument/2006/relationships/image" Target="../media/image815.png"/><Relationship Id="rId9" Type="http://schemas.openxmlformats.org/officeDocument/2006/relationships/image" Target="../media/image820.png"/><Relationship Id="rId14" Type="http://schemas.openxmlformats.org/officeDocument/2006/relationships/image" Target="../media/image825.png"/></Relationships>
</file>

<file path=ppt/slides/_rels/slide102.xml.rels><?xml version="1.0" encoding="UTF-8" standalone="yes"?>
<Relationships xmlns="http://schemas.openxmlformats.org/package/2006/relationships"><Relationship Id="rId8" Type="http://schemas.openxmlformats.org/officeDocument/2006/relationships/image" Target="../media/image830.png"/><Relationship Id="rId13" Type="http://schemas.openxmlformats.org/officeDocument/2006/relationships/image" Target="../media/image835.png"/><Relationship Id="rId18" Type="http://schemas.openxmlformats.org/officeDocument/2006/relationships/image" Target="../media/image840.png"/><Relationship Id="rId3" Type="http://schemas.openxmlformats.org/officeDocument/2006/relationships/image" Target="../media/image798.png"/><Relationship Id="rId21" Type="http://schemas.openxmlformats.org/officeDocument/2006/relationships/image" Target="../media/image843.png"/><Relationship Id="rId7" Type="http://schemas.openxmlformats.org/officeDocument/2006/relationships/image" Target="../media/image829.png"/><Relationship Id="rId12" Type="http://schemas.openxmlformats.org/officeDocument/2006/relationships/image" Target="../media/image834.png"/><Relationship Id="rId17" Type="http://schemas.openxmlformats.org/officeDocument/2006/relationships/image" Target="../media/image839.png"/><Relationship Id="rId2" Type="http://schemas.openxmlformats.org/officeDocument/2006/relationships/notesSlide" Target="../notesSlides/notesSlide87.xml"/><Relationship Id="rId16" Type="http://schemas.openxmlformats.org/officeDocument/2006/relationships/image" Target="../media/image838.png"/><Relationship Id="rId20" Type="http://schemas.openxmlformats.org/officeDocument/2006/relationships/image" Target="../media/image842.png"/><Relationship Id="rId1" Type="http://schemas.openxmlformats.org/officeDocument/2006/relationships/slideLayout" Target="../slideLayouts/slideLayout12.xml"/><Relationship Id="rId6" Type="http://schemas.openxmlformats.org/officeDocument/2006/relationships/image" Target="../media/image828.png"/><Relationship Id="rId11" Type="http://schemas.openxmlformats.org/officeDocument/2006/relationships/image" Target="../media/image833.png"/><Relationship Id="rId5" Type="http://schemas.openxmlformats.org/officeDocument/2006/relationships/image" Target="../media/image814.png"/><Relationship Id="rId15" Type="http://schemas.openxmlformats.org/officeDocument/2006/relationships/image" Target="../media/image837.png"/><Relationship Id="rId10" Type="http://schemas.openxmlformats.org/officeDocument/2006/relationships/image" Target="../media/image832.png"/><Relationship Id="rId19" Type="http://schemas.openxmlformats.org/officeDocument/2006/relationships/image" Target="../media/image841.png"/><Relationship Id="rId4" Type="http://schemas.openxmlformats.org/officeDocument/2006/relationships/image" Target="../media/image799.png"/><Relationship Id="rId9" Type="http://schemas.openxmlformats.org/officeDocument/2006/relationships/image" Target="../media/image831.png"/><Relationship Id="rId14" Type="http://schemas.openxmlformats.org/officeDocument/2006/relationships/image" Target="../media/image836.png"/></Relationships>
</file>

<file path=ppt/slides/_rels/slide103.xml.rels><?xml version="1.0" encoding="UTF-8" standalone="yes"?>
<Relationships xmlns="http://schemas.openxmlformats.org/package/2006/relationships"><Relationship Id="rId8" Type="http://schemas.openxmlformats.org/officeDocument/2006/relationships/image" Target="../media/image848.png"/><Relationship Id="rId13" Type="http://schemas.openxmlformats.org/officeDocument/2006/relationships/image" Target="../media/image541.png"/><Relationship Id="rId18" Type="http://schemas.openxmlformats.org/officeDocument/2006/relationships/image" Target="../media/image857.png"/><Relationship Id="rId26" Type="http://schemas.openxmlformats.org/officeDocument/2006/relationships/image" Target="../media/image864.png"/><Relationship Id="rId3" Type="http://schemas.openxmlformats.org/officeDocument/2006/relationships/image" Target="../media/image814.png"/><Relationship Id="rId21" Type="http://schemas.openxmlformats.org/officeDocument/2006/relationships/image" Target="../media/image860.png"/><Relationship Id="rId7" Type="http://schemas.openxmlformats.org/officeDocument/2006/relationships/image" Target="../media/image847.png"/><Relationship Id="rId12" Type="http://schemas.openxmlformats.org/officeDocument/2006/relationships/image" Target="../media/image852.png"/><Relationship Id="rId17" Type="http://schemas.openxmlformats.org/officeDocument/2006/relationships/image" Target="../media/image856.png"/><Relationship Id="rId25" Type="http://schemas.openxmlformats.org/officeDocument/2006/relationships/image" Target="../media/image863.png"/><Relationship Id="rId2" Type="http://schemas.openxmlformats.org/officeDocument/2006/relationships/notesSlide" Target="../notesSlides/notesSlide88.xml"/><Relationship Id="rId16" Type="http://schemas.openxmlformats.org/officeDocument/2006/relationships/image" Target="../media/image855.png"/><Relationship Id="rId20" Type="http://schemas.openxmlformats.org/officeDocument/2006/relationships/image" Target="../media/image859.png"/><Relationship Id="rId1" Type="http://schemas.openxmlformats.org/officeDocument/2006/relationships/slideLayout" Target="../slideLayouts/slideLayout12.xml"/><Relationship Id="rId6" Type="http://schemas.openxmlformats.org/officeDocument/2006/relationships/image" Target="../media/image846.png"/><Relationship Id="rId11" Type="http://schemas.openxmlformats.org/officeDocument/2006/relationships/image" Target="../media/image851.png"/><Relationship Id="rId24" Type="http://schemas.openxmlformats.org/officeDocument/2006/relationships/image" Target="../media/image862.png"/><Relationship Id="rId5" Type="http://schemas.openxmlformats.org/officeDocument/2006/relationships/image" Target="../media/image845.png"/><Relationship Id="rId15" Type="http://schemas.openxmlformats.org/officeDocument/2006/relationships/image" Target="../media/image854.png"/><Relationship Id="rId23" Type="http://schemas.openxmlformats.org/officeDocument/2006/relationships/image" Target="../media/image861.png"/><Relationship Id="rId10" Type="http://schemas.openxmlformats.org/officeDocument/2006/relationships/image" Target="../media/image850.png"/><Relationship Id="rId19" Type="http://schemas.openxmlformats.org/officeDocument/2006/relationships/image" Target="../media/image858.png"/><Relationship Id="rId4" Type="http://schemas.openxmlformats.org/officeDocument/2006/relationships/image" Target="../media/image844.png"/><Relationship Id="rId9" Type="http://schemas.openxmlformats.org/officeDocument/2006/relationships/image" Target="../media/image849.png"/><Relationship Id="rId14" Type="http://schemas.openxmlformats.org/officeDocument/2006/relationships/image" Target="../media/image853.png"/><Relationship Id="rId22" Type="http://schemas.openxmlformats.org/officeDocument/2006/relationships/image" Target="../media/image152.png"/><Relationship Id="rId27" Type="http://schemas.openxmlformats.org/officeDocument/2006/relationships/image" Target="../media/image865.png"/></Relationships>
</file>

<file path=ppt/slides/_rels/slide10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1.png"/><Relationship Id="rId7" Type="http://schemas.openxmlformats.org/officeDocument/2006/relationships/image" Target="../media/image750.png"/><Relationship Id="rId12" Type="http://schemas.openxmlformats.org/officeDocument/2006/relationships/image" Target="../media/image782.png"/><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image" Target="../media/image749.png"/><Relationship Id="rId11" Type="http://schemas.openxmlformats.org/officeDocument/2006/relationships/image" Target="../media/image781.png"/><Relationship Id="rId5" Type="http://schemas.openxmlformats.org/officeDocument/2006/relationships/image" Target="../media/image748.png"/><Relationship Id="rId10" Type="http://schemas.openxmlformats.org/officeDocument/2006/relationships/image" Target="../media/image665.png"/><Relationship Id="rId4" Type="http://schemas.openxmlformats.org/officeDocument/2006/relationships/image" Target="../media/image747.png"/><Relationship Id="rId9" Type="http://schemas.openxmlformats.org/officeDocument/2006/relationships/image" Target="../media/image762.png"/></Relationships>
</file>

<file path=ppt/slides/_rels/slide106.xml.rels><?xml version="1.0" encoding="UTF-8" standalone="yes"?>
<Relationships xmlns="http://schemas.openxmlformats.org/package/2006/relationships"><Relationship Id="rId8" Type="http://schemas.openxmlformats.org/officeDocument/2006/relationships/image" Target="../media/image866.png"/><Relationship Id="rId13" Type="http://schemas.openxmlformats.org/officeDocument/2006/relationships/image" Target="../media/image871.png"/><Relationship Id="rId3" Type="http://schemas.openxmlformats.org/officeDocument/2006/relationships/image" Target="../media/image1.png"/><Relationship Id="rId7" Type="http://schemas.openxmlformats.org/officeDocument/2006/relationships/image" Target="../media/image750.png"/><Relationship Id="rId12" Type="http://schemas.openxmlformats.org/officeDocument/2006/relationships/image" Target="../media/image870.png"/><Relationship Id="rId2" Type="http://schemas.openxmlformats.org/officeDocument/2006/relationships/notesSlide" Target="../notesSlides/notesSlide90.xml"/><Relationship Id="rId16" Type="http://schemas.openxmlformats.org/officeDocument/2006/relationships/image" Target="../media/image788.png"/><Relationship Id="rId1" Type="http://schemas.openxmlformats.org/officeDocument/2006/relationships/slideLayout" Target="../slideLayouts/slideLayout12.xml"/><Relationship Id="rId6" Type="http://schemas.openxmlformats.org/officeDocument/2006/relationships/image" Target="../media/image749.png"/><Relationship Id="rId11" Type="http://schemas.openxmlformats.org/officeDocument/2006/relationships/image" Target="../media/image869.png"/><Relationship Id="rId5" Type="http://schemas.openxmlformats.org/officeDocument/2006/relationships/image" Target="../media/image748.png"/><Relationship Id="rId15" Type="http://schemas.openxmlformats.org/officeDocument/2006/relationships/image" Target="../media/image872.png"/><Relationship Id="rId10" Type="http://schemas.openxmlformats.org/officeDocument/2006/relationships/image" Target="../media/image868.png"/><Relationship Id="rId4" Type="http://schemas.openxmlformats.org/officeDocument/2006/relationships/image" Target="../media/image747.png"/><Relationship Id="rId9" Type="http://schemas.openxmlformats.org/officeDocument/2006/relationships/image" Target="../media/image867.png"/><Relationship Id="rId14" Type="http://schemas.openxmlformats.org/officeDocument/2006/relationships/image" Target="../media/image567.png"/></Relationships>
</file>

<file path=ppt/slides/_rels/slide1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8" Type="http://schemas.openxmlformats.org/officeDocument/2006/relationships/image" Target="../media/image877.png"/><Relationship Id="rId3" Type="http://schemas.openxmlformats.org/officeDocument/2006/relationships/image" Target="../media/image1.png"/><Relationship Id="rId7" Type="http://schemas.openxmlformats.org/officeDocument/2006/relationships/image" Target="../media/image876.png"/><Relationship Id="rId2" Type="http://schemas.openxmlformats.org/officeDocument/2006/relationships/notesSlide" Target="../notesSlides/notesSlide91.xml"/><Relationship Id="rId1" Type="http://schemas.openxmlformats.org/officeDocument/2006/relationships/slideLayout" Target="../slideLayouts/slideLayout12.xml"/><Relationship Id="rId6" Type="http://schemas.openxmlformats.org/officeDocument/2006/relationships/image" Target="../media/image875.png"/><Relationship Id="rId11" Type="http://schemas.openxmlformats.org/officeDocument/2006/relationships/image" Target="../media/image880.png"/><Relationship Id="rId5" Type="http://schemas.openxmlformats.org/officeDocument/2006/relationships/image" Target="../media/image874.png"/><Relationship Id="rId10" Type="http://schemas.openxmlformats.org/officeDocument/2006/relationships/image" Target="../media/image879.png"/><Relationship Id="rId4" Type="http://schemas.openxmlformats.org/officeDocument/2006/relationships/image" Target="../media/image873.png"/><Relationship Id="rId9" Type="http://schemas.openxmlformats.org/officeDocument/2006/relationships/image" Target="../media/image878.png"/></Relationships>
</file>

<file path=ppt/slides/_rels/slide109.xml.rels><?xml version="1.0" encoding="UTF-8" standalone="yes"?>
<Relationships xmlns="http://schemas.openxmlformats.org/package/2006/relationships"><Relationship Id="rId8" Type="http://schemas.openxmlformats.org/officeDocument/2006/relationships/image" Target="../media/image885.png"/><Relationship Id="rId13" Type="http://schemas.openxmlformats.org/officeDocument/2006/relationships/image" Target="../media/image890.png"/><Relationship Id="rId3" Type="http://schemas.openxmlformats.org/officeDocument/2006/relationships/image" Target="../media/image1.png"/><Relationship Id="rId7" Type="http://schemas.openxmlformats.org/officeDocument/2006/relationships/image" Target="../media/image884.png"/><Relationship Id="rId12" Type="http://schemas.openxmlformats.org/officeDocument/2006/relationships/image" Target="../media/image889.png"/><Relationship Id="rId2" Type="http://schemas.openxmlformats.org/officeDocument/2006/relationships/notesSlide" Target="../notesSlides/notesSlide92.xml"/><Relationship Id="rId1" Type="http://schemas.openxmlformats.org/officeDocument/2006/relationships/slideLayout" Target="../slideLayouts/slideLayout12.xml"/><Relationship Id="rId6" Type="http://schemas.openxmlformats.org/officeDocument/2006/relationships/image" Target="../media/image883.png"/><Relationship Id="rId11" Type="http://schemas.openxmlformats.org/officeDocument/2006/relationships/image" Target="../media/image888.png"/><Relationship Id="rId5" Type="http://schemas.openxmlformats.org/officeDocument/2006/relationships/image" Target="../media/image882.png"/><Relationship Id="rId10" Type="http://schemas.openxmlformats.org/officeDocument/2006/relationships/image" Target="../media/image887.png"/><Relationship Id="rId4" Type="http://schemas.openxmlformats.org/officeDocument/2006/relationships/image" Target="../media/image881.png"/><Relationship Id="rId9" Type="http://schemas.openxmlformats.org/officeDocument/2006/relationships/image" Target="../media/image886.png"/></Relationships>
</file>

<file path=ppt/slides/_rels/slide11.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png"/><Relationship Id="rId2" Type="http://schemas.openxmlformats.org/officeDocument/2006/relationships/notesSlide" Target="../notesSlides/notesSlide9.xml"/><Relationship Id="rId16" Type="http://schemas.openxmlformats.org/officeDocument/2006/relationships/image" Target="../media/image136.png"/><Relationship Id="rId1" Type="http://schemas.openxmlformats.org/officeDocument/2006/relationships/slideLayout" Target="../slideLayouts/slideLayout12.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3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s>
</file>

<file path=ppt/slides/_rels/slide110.xml.rels><?xml version="1.0" encoding="UTF-8" standalone="yes"?>
<Relationships xmlns="http://schemas.openxmlformats.org/package/2006/relationships"><Relationship Id="rId8" Type="http://schemas.openxmlformats.org/officeDocument/2006/relationships/image" Target="../media/image893.png"/><Relationship Id="rId13" Type="http://schemas.openxmlformats.org/officeDocument/2006/relationships/image" Target="../media/image898.png"/><Relationship Id="rId3" Type="http://schemas.openxmlformats.org/officeDocument/2006/relationships/image" Target="../media/image1.png"/><Relationship Id="rId7" Type="http://schemas.openxmlformats.org/officeDocument/2006/relationships/image" Target="../media/image892.png"/><Relationship Id="rId12" Type="http://schemas.openxmlformats.org/officeDocument/2006/relationships/image" Target="../media/image897.png"/><Relationship Id="rId2" Type="http://schemas.openxmlformats.org/officeDocument/2006/relationships/notesSlide" Target="../notesSlides/notesSlide93.xml"/><Relationship Id="rId1" Type="http://schemas.openxmlformats.org/officeDocument/2006/relationships/slideLayout" Target="../slideLayouts/slideLayout12.xml"/><Relationship Id="rId6" Type="http://schemas.openxmlformats.org/officeDocument/2006/relationships/image" Target="../media/image86.png"/><Relationship Id="rId11" Type="http://schemas.openxmlformats.org/officeDocument/2006/relationships/image" Target="../media/image896.png"/><Relationship Id="rId5" Type="http://schemas.openxmlformats.org/officeDocument/2006/relationships/image" Target="../media/image891.png"/><Relationship Id="rId10" Type="http://schemas.openxmlformats.org/officeDocument/2006/relationships/image" Target="../media/image895.png"/><Relationship Id="rId4" Type="http://schemas.openxmlformats.org/officeDocument/2006/relationships/image" Target="../media/image881.png"/><Relationship Id="rId9" Type="http://schemas.openxmlformats.org/officeDocument/2006/relationships/image" Target="../media/image894.png"/><Relationship Id="rId14" Type="http://schemas.openxmlformats.org/officeDocument/2006/relationships/image" Target="../media/image899.png"/></Relationships>
</file>

<file path=ppt/slides/_rels/slide1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8" Type="http://schemas.openxmlformats.org/officeDocument/2006/relationships/image" Target="../media/image902.png"/><Relationship Id="rId13" Type="http://schemas.openxmlformats.org/officeDocument/2006/relationships/image" Target="../media/image907.png"/><Relationship Id="rId18" Type="http://schemas.openxmlformats.org/officeDocument/2006/relationships/image" Target="../media/image912.png"/><Relationship Id="rId3" Type="http://schemas.openxmlformats.org/officeDocument/2006/relationships/image" Target="../media/image1.png"/><Relationship Id="rId7" Type="http://schemas.openxmlformats.org/officeDocument/2006/relationships/image" Target="../media/image901.png"/><Relationship Id="rId12" Type="http://schemas.openxmlformats.org/officeDocument/2006/relationships/image" Target="../media/image906.png"/><Relationship Id="rId17" Type="http://schemas.openxmlformats.org/officeDocument/2006/relationships/image" Target="../media/image911.png"/><Relationship Id="rId2" Type="http://schemas.openxmlformats.org/officeDocument/2006/relationships/notesSlide" Target="../notesSlides/notesSlide94.xml"/><Relationship Id="rId16" Type="http://schemas.openxmlformats.org/officeDocument/2006/relationships/image" Target="../media/image910.png"/><Relationship Id="rId1" Type="http://schemas.openxmlformats.org/officeDocument/2006/relationships/slideLayout" Target="../slideLayouts/slideLayout12.xml"/><Relationship Id="rId6" Type="http://schemas.openxmlformats.org/officeDocument/2006/relationships/image" Target="../media/image900.png"/><Relationship Id="rId11" Type="http://schemas.openxmlformats.org/officeDocument/2006/relationships/image" Target="../media/image905.png"/><Relationship Id="rId5" Type="http://schemas.openxmlformats.org/officeDocument/2006/relationships/image" Target="../media/image886.png"/><Relationship Id="rId15" Type="http://schemas.openxmlformats.org/officeDocument/2006/relationships/image" Target="../media/image909.png"/><Relationship Id="rId10" Type="http://schemas.openxmlformats.org/officeDocument/2006/relationships/image" Target="../media/image904.png"/><Relationship Id="rId19" Type="http://schemas.openxmlformats.org/officeDocument/2006/relationships/image" Target="../media/image913.png"/><Relationship Id="rId4" Type="http://schemas.openxmlformats.org/officeDocument/2006/relationships/image" Target="../media/image881.png"/><Relationship Id="rId9" Type="http://schemas.openxmlformats.org/officeDocument/2006/relationships/image" Target="../media/image903.png"/><Relationship Id="rId14" Type="http://schemas.openxmlformats.org/officeDocument/2006/relationships/image" Target="../media/image908.png"/></Relationships>
</file>

<file path=ppt/slides/_rels/slide113.xml.rels><?xml version="1.0" encoding="UTF-8" standalone="yes"?>
<Relationships xmlns="http://schemas.openxmlformats.org/package/2006/relationships"><Relationship Id="rId8" Type="http://schemas.openxmlformats.org/officeDocument/2006/relationships/image" Target="../media/image917.png"/><Relationship Id="rId13" Type="http://schemas.openxmlformats.org/officeDocument/2006/relationships/image" Target="../media/image922.png"/><Relationship Id="rId18" Type="http://schemas.openxmlformats.org/officeDocument/2006/relationships/image" Target="../media/image927.png"/><Relationship Id="rId3" Type="http://schemas.openxmlformats.org/officeDocument/2006/relationships/image" Target="../media/image1.png"/><Relationship Id="rId21" Type="http://schemas.openxmlformats.org/officeDocument/2006/relationships/image" Target="../media/image930.png"/><Relationship Id="rId7" Type="http://schemas.openxmlformats.org/officeDocument/2006/relationships/image" Target="../media/image916.png"/><Relationship Id="rId12" Type="http://schemas.openxmlformats.org/officeDocument/2006/relationships/image" Target="../media/image921.png"/><Relationship Id="rId17" Type="http://schemas.openxmlformats.org/officeDocument/2006/relationships/image" Target="../media/image926.png"/><Relationship Id="rId2" Type="http://schemas.openxmlformats.org/officeDocument/2006/relationships/notesSlide" Target="../notesSlides/notesSlide95.xml"/><Relationship Id="rId16" Type="http://schemas.openxmlformats.org/officeDocument/2006/relationships/image" Target="../media/image925.png"/><Relationship Id="rId20" Type="http://schemas.openxmlformats.org/officeDocument/2006/relationships/image" Target="../media/image929.png"/><Relationship Id="rId1" Type="http://schemas.openxmlformats.org/officeDocument/2006/relationships/slideLayout" Target="../slideLayouts/slideLayout12.xml"/><Relationship Id="rId6" Type="http://schemas.openxmlformats.org/officeDocument/2006/relationships/image" Target="../media/image915.png"/><Relationship Id="rId11" Type="http://schemas.openxmlformats.org/officeDocument/2006/relationships/image" Target="../media/image920.png"/><Relationship Id="rId5" Type="http://schemas.openxmlformats.org/officeDocument/2006/relationships/image" Target="../media/image914.png"/><Relationship Id="rId15" Type="http://schemas.openxmlformats.org/officeDocument/2006/relationships/image" Target="../media/image924.png"/><Relationship Id="rId10" Type="http://schemas.openxmlformats.org/officeDocument/2006/relationships/image" Target="../media/image919.png"/><Relationship Id="rId19" Type="http://schemas.openxmlformats.org/officeDocument/2006/relationships/image" Target="../media/image928.png"/><Relationship Id="rId4" Type="http://schemas.openxmlformats.org/officeDocument/2006/relationships/image" Target="../media/image881.png"/><Relationship Id="rId9" Type="http://schemas.openxmlformats.org/officeDocument/2006/relationships/image" Target="../media/image918.png"/><Relationship Id="rId14" Type="http://schemas.openxmlformats.org/officeDocument/2006/relationships/image" Target="../media/image923.png"/><Relationship Id="rId22" Type="http://schemas.openxmlformats.org/officeDocument/2006/relationships/image" Target="../media/image931.png"/></Relationships>
</file>

<file path=ppt/slides/_rels/slide114.xml.rels><?xml version="1.0" encoding="UTF-8" standalone="yes"?>
<Relationships xmlns="http://schemas.openxmlformats.org/package/2006/relationships"><Relationship Id="rId8" Type="http://schemas.openxmlformats.org/officeDocument/2006/relationships/image" Target="../media/image936.png"/><Relationship Id="rId13" Type="http://schemas.openxmlformats.org/officeDocument/2006/relationships/image" Target="../media/image941.png"/><Relationship Id="rId18" Type="http://schemas.openxmlformats.org/officeDocument/2006/relationships/image" Target="../media/image946.png"/><Relationship Id="rId3" Type="http://schemas.openxmlformats.org/officeDocument/2006/relationships/image" Target="../media/image932.png"/><Relationship Id="rId21" Type="http://schemas.openxmlformats.org/officeDocument/2006/relationships/image" Target="../media/image949.png"/><Relationship Id="rId7" Type="http://schemas.openxmlformats.org/officeDocument/2006/relationships/image" Target="../media/image935.png"/><Relationship Id="rId12" Type="http://schemas.openxmlformats.org/officeDocument/2006/relationships/image" Target="../media/image940.png"/><Relationship Id="rId17" Type="http://schemas.openxmlformats.org/officeDocument/2006/relationships/image" Target="../media/image945.png"/><Relationship Id="rId25" Type="http://schemas.openxmlformats.org/officeDocument/2006/relationships/image" Target="../media/image343.png"/><Relationship Id="rId2" Type="http://schemas.openxmlformats.org/officeDocument/2006/relationships/notesSlide" Target="../notesSlides/notesSlide96.xml"/><Relationship Id="rId16" Type="http://schemas.openxmlformats.org/officeDocument/2006/relationships/image" Target="../media/image944.png"/><Relationship Id="rId20" Type="http://schemas.openxmlformats.org/officeDocument/2006/relationships/image" Target="../media/image948.png"/><Relationship Id="rId1" Type="http://schemas.openxmlformats.org/officeDocument/2006/relationships/slideLayout" Target="../slideLayouts/slideLayout12.xml"/><Relationship Id="rId6" Type="http://schemas.openxmlformats.org/officeDocument/2006/relationships/image" Target="../media/image934.png"/><Relationship Id="rId11" Type="http://schemas.openxmlformats.org/officeDocument/2006/relationships/image" Target="../media/image939.png"/><Relationship Id="rId24" Type="http://schemas.openxmlformats.org/officeDocument/2006/relationships/image" Target="../media/image952.png"/><Relationship Id="rId5" Type="http://schemas.openxmlformats.org/officeDocument/2006/relationships/image" Target="../media/image933.png"/><Relationship Id="rId15" Type="http://schemas.openxmlformats.org/officeDocument/2006/relationships/image" Target="../media/image943.png"/><Relationship Id="rId23" Type="http://schemas.openxmlformats.org/officeDocument/2006/relationships/image" Target="../media/image951.png"/><Relationship Id="rId10" Type="http://schemas.openxmlformats.org/officeDocument/2006/relationships/image" Target="../media/image938.png"/><Relationship Id="rId19" Type="http://schemas.openxmlformats.org/officeDocument/2006/relationships/image" Target="../media/image947.png"/><Relationship Id="rId4" Type="http://schemas.openxmlformats.org/officeDocument/2006/relationships/image" Target="../media/image881.png"/><Relationship Id="rId9" Type="http://schemas.openxmlformats.org/officeDocument/2006/relationships/image" Target="../media/image937.png"/><Relationship Id="rId14" Type="http://schemas.openxmlformats.org/officeDocument/2006/relationships/image" Target="../media/image942.png"/><Relationship Id="rId22" Type="http://schemas.openxmlformats.org/officeDocument/2006/relationships/image" Target="../media/image950.png"/></Relationships>
</file>

<file path=ppt/slides/_rels/slide115.xml.rels><?xml version="1.0" encoding="UTF-8" standalone="yes"?>
<Relationships xmlns="http://schemas.openxmlformats.org/package/2006/relationships"><Relationship Id="rId8" Type="http://schemas.openxmlformats.org/officeDocument/2006/relationships/image" Target="../media/image956.png"/><Relationship Id="rId13" Type="http://schemas.openxmlformats.org/officeDocument/2006/relationships/image" Target="../media/image960.png"/><Relationship Id="rId3" Type="http://schemas.openxmlformats.org/officeDocument/2006/relationships/image" Target="../media/image1.png"/><Relationship Id="rId7" Type="http://schemas.openxmlformats.org/officeDocument/2006/relationships/image" Target="../media/image955.png"/><Relationship Id="rId12" Type="http://schemas.openxmlformats.org/officeDocument/2006/relationships/image" Target="../media/image959.png"/><Relationship Id="rId2" Type="http://schemas.openxmlformats.org/officeDocument/2006/relationships/notesSlide" Target="../notesSlides/notesSlide97.xml"/><Relationship Id="rId16" Type="http://schemas.openxmlformats.org/officeDocument/2006/relationships/image" Target="../media/image963.png"/><Relationship Id="rId1" Type="http://schemas.openxmlformats.org/officeDocument/2006/relationships/slideLayout" Target="../slideLayouts/slideLayout12.xml"/><Relationship Id="rId6" Type="http://schemas.openxmlformats.org/officeDocument/2006/relationships/image" Target="../media/image954.png"/><Relationship Id="rId11" Type="http://schemas.openxmlformats.org/officeDocument/2006/relationships/image" Target="../media/image958.png"/><Relationship Id="rId5" Type="http://schemas.openxmlformats.org/officeDocument/2006/relationships/image" Target="../media/image953.png"/><Relationship Id="rId15" Type="http://schemas.openxmlformats.org/officeDocument/2006/relationships/image" Target="../media/image962.png"/><Relationship Id="rId10" Type="http://schemas.openxmlformats.org/officeDocument/2006/relationships/image" Target="../media/image883.png"/><Relationship Id="rId4" Type="http://schemas.openxmlformats.org/officeDocument/2006/relationships/image" Target="../media/image881.png"/><Relationship Id="rId9" Type="http://schemas.openxmlformats.org/officeDocument/2006/relationships/image" Target="../media/image957.png"/><Relationship Id="rId14" Type="http://schemas.openxmlformats.org/officeDocument/2006/relationships/image" Target="../media/image961.png"/></Relationships>
</file>

<file path=ppt/slides/_rels/slide116.xml.rels><?xml version="1.0" encoding="UTF-8" standalone="yes"?>
<Relationships xmlns="http://schemas.openxmlformats.org/package/2006/relationships"><Relationship Id="rId8" Type="http://schemas.openxmlformats.org/officeDocument/2006/relationships/image" Target="../media/image967.png"/><Relationship Id="rId13" Type="http://schemas.openxmlformats.org/officeDocument/2006/relationships/image" Target="../media/image972.png"/><Relationship Id="rId3" Type="http://schemas.openxmlformats.org/officeDocument/2006/relationships/image" Target="../media/image1.png"/><Relationship Id="rId7" Type="http://schemas.openxmlformats.org/officeDocument/2006/relationships/image" Target="../media/image966.png"/><Relationship Id="rId12" Type="http://schemas.openxmlformats.org/officeDocument/2006/relationships/image" Target="../media/image971.png"/><Relationship Id="rId2" Type="http://schemas.openxmlformats.org/officeDocument/2006/relationships/notesSlide" Target="../notesSlides/notesSlide98.xml"/><Relationship Id="rId1" Type="http://schemas.openxmlformats.org/officeDocument/2006/relationships/slideLayout" Target="../slideLayouts/slideLayout12.xml"/><Relationship Id="rId6" Type="http://schemas.openxmlformats.org/officeDocument/2006/relationships/image" Target="../media/image965.png"/><Relationship Id="rId11" Type="http://schemas.openxmlformats.org/officeDocument/2006/relationships/image" Target="../media/image970.png"/><Relationship Id="rId5" Type="http://schemas.openxmlformats.org/officeDocument/2006/relationships/image" Target="../media/image964.png"/><Relationship Id="rId15" Type="http://schemas.openxmlformats.org/officeDocument/2006/relationships/image" Target="../media/image974.png"/><Relationship Id="rId10" Type="http://schemas.openxmlformats.org/officeDocument/2006/relationships/image" Target="../media/image969.png"/><Relationship Id="rId4" Type="http://schemas.openxmlformats.org/officeDocument/2006/relationships/image" Target="../media/image881.png"/><Relationship Id="rId9" Type="http://schemas.openxmlformats.org/officeDocument/2006/relationships/image" Target="../media/image968.png"/><Relationship Id="rId14" Type="http://schemas.openxmlformats.org/officeDocument/2006/relationships/image" Target="../media/image973.png"/></Relationships>
</file>

<file path=ppt/slides/_rels/slide117.xml.rels><?xml version="1.0" encoding="UTF-8" standalone="yes"?>
<Relationships xmlns="http://schemas.openxmlformats.org/package/2006/relationships"><Relationship Id="rId8" Type="http://schemas.openxmlformats.org/officeDocument/2006/relationships/image" Target="../media/image978.png"/><Relationship Id="rId13" Type="http://schemas.openxmlformats.org/officeDocument/2006/relationships/image" Target="../media/image983.png"/><Relationship Id="rId3" Type="http://schemas.openxmlformats.org/officeDocument/2006/relationships/image" Target="../media/image1.png"/><Relationship Id="rId7" Type="http://schemas.openxmlformats.org/officeDocument/2006/relationships/image" Target="../media/image977.png"/><Relationship Id="rId12" Type="http://schemas.openxmlformats.org/officeDocument/2006/relationships/image" Target="../media/image982.png"/><Relationship Id="rId17" Type="http://schemas.openxmlformats.org/officeDocument/2006/relationships/image" Target="../media/image940.png"/><Relationship Id="rId2" Type="http://schemas.openxmlformats.org/officeDocument/2006/relationships/notesSlide" Target="../notesSlides/notesSlide99.xml"/><Relationship Id="rId16" Type="http://schemas.openxmlformats.org/officeDocument/2006/relationships/image" Target="../media/image985.png"/><Relationship Id="rId1" Type="http://schemas.openxmlformats.org/officeDocument/2006/relationships/slideLayout" Target="../slideLayouts/slideLayout12.xml"/><Relationship Id="rId6" Type="http://schemas.openxmlformats.org/officeDocument/2006/relationships/image" Target="../media/image976.png"/><Relationship Id="rId11" Type="http://schemas.openxmlformats.org/officeDocument/2006/relationships/image" Target="../media/image981.png"/><Relationship Id="rId5" Type="http://schemas.openxmlformats.org/officeDocument/2006/relationships/image" Target="../media/image975.png"/><Relationship Id="rId15" Type="http://schemas.openxmlformats.org/officeDocument/2006/relationships/image" Target="../media/image984.png"/><Relationship Id="rId10" Type="http://schemas.openxmlformats.org/officeDocument/2006/relationships/image" Target="../media/image980.png"/><Relationship Id="rId4" Type="http://schemas.openxmlformats.org/officeDocument/2006/relationships/image" Target="../media/image881.png"/><Relationship Id="rId9" Type="http://schemas.openxmlformats.org/officeDocument/2006/relationships/image" Target="../media/image979.png"/><Relationship Id="rId14" Type="http://schemas.openxmlformats.org/officeDocument/2006/relationships/image" Target="../media/image937.png"/></Relationships>
</file>

<file path=ppt/slides/_rels/slide11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1.png"/><Relationship Id="rId7" Type="http://schemas.openxmlformats.org/officeDocument/2006/relationships/image" Target="../media/image750.png"/><Relationship Id="rId12" Type="http://schemas.openxmlformats.org/officeDocument/2006/relationships/image" Target="../media/image755.png"/><Relationship Id="rId2" Type="http://schemas.openxmlformats.org/officeDocument/2006/relationships/notesSlide" Target="../notesSlides/notesSlide100.xml"/><Relationship Id="rId1" Type="http://schemas.openxmlformats.org/officeDocument/2006/relationships/slideLayout" Target="../slideLayouts/slideLayout12.xml"/><Relationship Id="rId6" Type="http://schemas.openxmlformats.org/officeDocument/2006/relationships/image" Target="../media/image749.png"/><Relationship Id="rId11" Type="http://schemas.openxmlformats.org/officeDocument/2006/relationships/image" Target="../media/image754.png"/><Relationship Id="rId5" Type="http://schemas.openxmlformats.org/officeDocument/2006/relationships/image" Target="../media/image748.png"/><Relationship Id="rId10" Type="http://schemas.openxmlformats.org/officeDocument/2006/relationships/image" Target="../media/image753.png"/><Relationship Id="rId4" Type="http://schemas.openxmlformats.org/officeDocument/2006/relationships/image" Target="../media/image747.png"/><Relationship Id="rId9" Type="http://schemas.openxmlformats.org/officeDocument/2006/relationships/image" Target="../media/image752.png"/></Relationships>
</file>

<file path=ppt/slides/_rels/slide1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8.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26.png"/><Relationship Id="rId11" Type="http://schemas.openxmlformats.org/officeDocument/2006/relationships/image" Target="../media/image143.png"/><Relationship Id="rId5" Type="http://schemas.openxmlformats.org/officeDocument/2006/relationships/image" Target="../media/image125.png"/><Relationship Id="rId10" Type="http://schemas.openxmlformats.org/officeDocument/2006/relationships/image" Target="../media/image142.png"/><Relationship Id="rId4" Type="http://schemas.openxmlformats.org/officeDocument/2006/relationships/image" Target="../media/image124.png"/><Relationship Id="rId9" Type="http://schemas.openxmlformats.org/officeDocument/2006/relationships/image" Target="../media/image141.png"/><Relationship Id="rId14" Type="http://schemas.openxmlformats.org/officeDocument/2006/relationships/image" Target="../media/image146.png"/></Relationships>
</file>

<file path=ppt/slides/_rels/slide120.xml.rels><?xml version="1.0" encoding="UTF-8" standalone="yes"?>
<Relationships xmlns="http://schemas.openxmlformats.org/package/2006/relationships"><Relationship Id="rId8" Type="http://schemas.openxmlformats.org/officeDocument/2006/relationships/image" Target="../media/image986.png"/><Relationship Id="rId13" Type="http://schemas.openxmlformats.org/officeDocument/2006/relationships/image" Target="../media/image991.png"/><Relationship Id="rId3" Type="http://schemas.openxmlformats.org/officeDocument/2006/relationships/image" Target="../media/image1.png"/><Relationship Id="rId7" Type="http://schemas.openxmlformats.org/officeDocument/2006/relationships/image" Target="../media/image750.png"/><Relationship Id="rId12" Type="http://schemas.openxmlformats.org/officeDocument/2006/relationships/image" Target="../media/image990.png"/><Relationship Id="rId2" Type="http://schemas.openxmlformats.org/officeDocument/2006/relationships/notesSlide" Target="../notesSlides/notesSlide101.xml"/><Relationship Id="rId1" Type="http://schemas.openxmlformats.org/officeDocument/2006/relationships/slideLayout" Target="../slideLayouts/slideLayout12.xml"/><Relationship Id="rId6" Type="http://schemas.openxmlformats.org/officeDocument/2006/relationships/image" Target="../media/image749.png"/><Relationship Id="rId11" Type="http://schemas.openxmlformats.org/officeDocument/2006/relationships/image" Target="../media/image989.png"/><Relationship Id="rId5" Type="http://schemas.openxmlformats.org/officeDocument/2006/relationships/image" Target="../media/image748.png"/><Relationship Id="rId10" Type="http://schemas.openxmlformats.org/officeDocument/2006/relationships/image" Target="../media/image988.png"/><Relationship Id="rId4" Type="http://schemas.openxmlformats.org/officeDocument/2006/relationships/image" Target="../media/image747.png"/><Relationship Id="rId9" Type="http://schemas.openxmlformats.org/officeDocument/2006/relationships/image" Target="../media/image987.png"/></Relationships>
</file>

<file path=ppt/slides/_rels/slide121.xml.rels><?xml version="1.0" encoding="UTF-8" standalone="yes"?>
<Relationships xmlns="http://schemas.openxmlformats.org/package/2006/relationships"><Relationship Id="rId8" Type="http://schemas.openxmlformats.org/officeDocument/2006/relationships/image" Target="../media/image992.png"/><Relationship Id="rId13" Type="http://schemas.openxmlformats.org/officeDocument/2006/relationships/image" Target="../media/image997.png"/><Relationship Id="rId3" Type="http://schemas.openxmlformats.org/officeDocument/2006/relationships/image" Target="../media/image1.png"/><Relationship Id="rId7" Type="http://schemas.openxmlformats.org/officeDocument/2006/relationships/image" Target="../media/image750.png"/><Relationship Id="rId12" Type="http://schemas.openxmlformats.org/officeDocument/2006/relationships/image" Target="../media/image996.png"/><Relationship Id="rId17" Type="http://schemas.openxmlformats.org/officeDocument/2006/relationships/image" Target="../media/image998.png"/><Relationship Id="rId2" Type="http://schemas.openxmlformats.org/officeDocument/2006/relationships/notesSlide" Target="../notesSlides/notesSlide102.xml"/><Relationship Id="rId16" Type="http://schemas.openxmlformats.org/officeDocument/2006/relationships/image" Target="../media/image665.png"/><Relationship Id="rId1" Type="http://schemas.openxmlformats.org/officeDocument/2006/relationships/slideLayout" Target="../slideLayouts/slideLayout12.xml"/><Relationship Id="rId6" Type="http://schemas.openxmlformats.org/officeDocument/2006/relationships/image" Target="../media/image749.png"/><Relationship Id="rId11" Type="http://schemas.openxmlformats.org/officeDocument/2006/relationships/image" Target="../media/image995.png"/><Relationship Id="rId5" Type="http://schemas.openxmlformats.org/officeDocument/2006/relationships/image" Target="../media/image748.png"/><Relationship Id="rId15" Type="http://schemas.openxmlformats.org/officeDocument/2006/relationships/image" Target="../media/image762.png"/><Relationship Id="rId10" Type="http://schemas.openxmlformats.org/officeDocument/2006/relationships/image" Target="../media/image994.png"/><Relationship Id="rId4" Type="http://schemas.openxmlformats.org/officeDocument/2006/relationships/image" Target="../media/image747.png"/><Relationship Id="rId9" Type="http://schemas.openxmlformats.org/officeDocument/2006/relationships/image" Target="../media/image993.png"/><Relationship Id="rId14" Type="http://schemas.openxmlformats.org/officeDocument/2006/relationships/image" Target="../media/image751.png"/></Relationships>
</file>

<file path=ppt/slides/_rels/slide122.xml.rels><?xml version="1.0" encoding="UTF-8" standalone="yes"?>
<Relationships xmlns="http://schemas.openxmlformats.org/package/2006/relationships"><Relationship Id="rId8" Type="http://schemas.openxmlformats.org/officeDocument/2006/relationships/image" Target="../media/image999.png"/><Relationship Id="rId13" Type="http://schemas.openxmlformats.org/officeDocument/2006/relationships/image" Target="../media/image541.png"/><Relationship Id="rId3" Type="http://schemas.openxmlformats.org/officeDocument/2006/relationships/image" Target="../media/image1.png"/><Relationship Id="rId7" Type="http://schemas.openxmlformats.org/officeDocument/2006/relationships/image" Target="../media/image750.png"/><Relationship Id="rId12" Type="http://schemas.openxmlformats.org/officeDocument/2006/relationships/image" Target="../media/image1003.png"/><Relationship Id="rId2" Type="http://schemas.openxmlformats.org/officeDocument/2006/relationships/notesSlide" Target="../notesSlides/notesSlide103.xml"/><Relationship Id="rId1" Type="http://schemas.openxmlformats.org/officeDocument/2006/relationships/slideLayout" Target="../slideLayouts/slideLayout12.xml"/><Relationship Id="rId6" Type="http://schemas.openxmlformats.org/officeDocument/2006/relationships/image" Target="../media/image749.png"/><Relationship Id="rId11" Type="http://schemas.openxmlformats.org/officeDocument/2006/relationships/image" Target="../media/image1002.png"/><Relationship Id="rId5" Type="http://schemas.openxmlformats.org/officeDocument/2006/relationships/image" Target="../media/image748.png"/><Relationship Id="rId15" Type="http://schemas.openxmlformats.org/officeDocument/2006/relationships/image" Target="../media/image1005.png"/><Relationship Id="rId10" Type="http://schemas.openxmlformats.org/officeDocument/2006/relationships/image" Target="../media/image1001.png"/><Relationship Id="rId4" Type="http://schemas.openxmlformats.org/officeDocument/2006/relationships/image" Target="../media/image747.png"/><Relationship Id="rId9" Type="http://schemas.openxmlformats.org/officeDocument/2006/relationships/image" Target="../media/image1000.png"/><Relationship Id="rId14" Type="http://schemas.openxmlformats.org/officeDocument/2006/relationships/image" Target="../media/image1004.png"/></Relationships>
</file>

<file path=ppt/slides/_rels/slide1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8" Type="http://schemas.openxmlformats.org/officeDocument/2006/relationships/image" Target="../media/image1010.png"/><Relationship Id="rId13" Type="http://schemas.openxmlformats.org/officeDocument/2006/relationships/image" Target="../media/image1015.png"/><Relationship Id="rId18" Type="http://schemas.openxmlformats.org/officeDocument/2006/relationships/image" Target="../media/image1020.png"/><Relationship Id="rId3" Type="http://schemas.openxmlformats.org/officeDocument/2006/relationships/image" Target="../media/image1.png"/><Relationship Id="rId7" Type="http://schemas.openxmlformats.org/officeDocument/2006/relationships/image" Target="../media/image1009.png"/><Relationship Id="rId12" Type="http://schemas.openxmlformats.org/officeDocument/2006/relationships/image" Target="../media/image1014.png"/><Relationship Id="rId17" Type="http://schemas.openxmlformats.org/officeDocument/2006/relationships/image" Target="../media/image1019.png"/><Relationship Id="rId2" Type="http://schemas.openxmlformats.org/officeDocument/2006/relationships/notesSlide" Target="../notesSlides/notesSlide104.xml"/><Relationship Id="rId16" Type="http://schemas.openxmlformats.org/officeDocument/2006/relationships/image" Target="../media/image1018.png"/><Relationship Id="rId1" Type="http://schemas.openxmlformats.org/officeDocument/2006/relationships/slideLayout" Target="../slideLayouts/slideLayout12.xml"/><Relationship Id="rId6" Type="http://schemas.openxmlformats.org/officeDocument/2006/relationships/image" Target="../media/image1008.png"/><Relationship Id="rId11" Type="http://schemas.openxmlformats.org/officeDocument/2006/relationships/image" Target="../media/image1013.png"/><Relationship Id="rId5" Type="http://schemas.openxmlformats.org/officeDocument/2006/relationships/image" Target="../media/image1007.png"/><Relationship Id="rId15" Type="http://schemas.openxmlformats.org/officeDocument/2006/relationships/image" Target="../media/image1017.png"/><Relationship Id="rId10" Type="http://schemas.openxmlformats.org/officeDocument/2006/relationships/image" Target="../media/image1012.png"/><Relationship Id="rId4" Type="http://schemas.openxmlformats.org/officeDocument/2006/relationships/image" Target="../media/image1006.png"/><Relationship Id="rId9" Type="http://schemas.openxmlformats.org/officeDocument/2006/relationships/image" Target="../media/image1011.png"/><Relationship Id="rId14" Type="http://schemas.openxmlformats.org/officeDocument/2006/relationships/image" Target="../media/image1016.png"/></Relationships>
</file>

<file path=ppt/slides/_rels/slide125.xml.rels><?xml version="1.0" encoding="UTF-8" standalone="yes"?>
<Relationships xmlns="http://schemas.openxmlformats.org/package/2006/relationships"><Relationship Id="rId8" Type="http://schemas.openxmlformats.org/officeDocument/2006/relationships/image" Target="../media/image1023.png"/><Relationship Id="rId13" Type="http://schemas.openxmlformats.org/officeDocument/2006/relationships/image" Target="../media/image1028.png"/><Relationship Id="rId18" Type="http://schemas.openxmlformats.org/officeDocument/2006/relationships/image" Target="../media/image1033.png"/><Relationship Id="rId3" Type="http://schemas.openxmlformats.org/officeDocument/2006/relationships/image" Target="../media/image1.png"/><Relationship Id="rId21" Type="http://schemas.openxmlformats.org/officeDocument/2006/relationships/image" Target="../media/image813.png"/><Relationship Id="rId7" Type="http://schemas.openxmlformats.org/officeDocument/2006/relationships/image" Target="../media/image1022.png"/><Relationship Id="rId12" Type="http://schemas.openxmlformats.org/officeDocument/2006/relationships/image" Target="../media/image1027.png"/><Relationship Id="rId17" Type="http://schemas.openxmlformats.org/officeDocument/2006/relationships/image" Target="../media/image1032.png"/><Relationship Id="rId2" Type="http://schemas.openxmlformats.org/officeDocument/2006/relationships/notesSlide" Target="../notesSlides/notesSlide105.xml"/><Relationship Id="rId16" Type="http://schemas.openxmlformats.org/officeDocument/2006/relationships/image" Target="../media/image1031.png"/><Relationship Id="rId20" Type="http://schemas.openxmlformats.org/officeDocument/2006/relationships/image" Target="../media/image1035.png"/><Relationship Id="rId1" Type="http://schemas.openxmlformats.org/officeDocument/2006/relationships/slideLayout" Target="../slideLayouts/slideLayout12.xml"/><Relationship Id="rId6" Type="http://schemas.openxmlformats.org/officeDocument/2006/relationships/image" Target="../media/image1021.png"/><Relationship Id="rId11" Type="http://schemas.openxmlformats.org/officeDocument/2006/relationships/image" Target="../media/image1026.png"/><Relationship Id="rId5" Type="http://schemas.openxmlformats.org/officeDocument/2006/relationships/image" Target="../media/image1007.png"/><Relationship Id="rId15" Type="http://schemas.openxmlformats.org/officeDocument/2006/relationships/image" Target="../media/image1030.png"/><Relationship Id="rId23" Type="http://schemas.openxmlformats.org/officeDocument/2006/relationships/image" Target="../media/image1037.png"/><Relationship Id="rId10" Type="http://schemas.openxmlformats.org/officeDocument/2006/relationships/image" Target="../media/image1025.png"/><Relationship Id="rId19" Type="http://schemas.openxmlformats.org/officeDocument/2006/relationships/image" Target="../media/image1034.png"/><Relationship Id="rId4" Type="http://schemas.openxmlformats.org/officeDocument/2006/relationships/image" Target="../media/image1006.png"/><Relationship Id="rId9" Type="http://schemas.openxmlformats.org/officeDocument/2006/relationships/image" Target="../media/image1024.png"/><Relationship Id="rId14" Type="http://schemas.openxmlformats.org/officeDocument/2006/relationships/image" Target="../media/image1029.png"/><Relationship Id="rId22" Type="http://schemas.openxmlformats.org/officeDocument/2006/relationships/image" Target="../media/image1036.png"/></Relationships>
</file>

<file path=ppt/slides/_rels/slide126.xml.rels><?xml version="1.0" encoding="UTF-8" standalone="yes"?>
<Relationships xmlns="http://schemas.openxmlformats.org/package/2006/relationships"><Relationship Id="rId8" Type="http://schemas.openxmlformats.org/officeDocument/2006/relationships/image" Target="../media/image1039.png"/><Relationship Id="rId13" Type="http://schemas.openxmlformats.org/officeDocument/2006/relationships/image" Target="../media/image1044.png"/><Relationship Id="rId3" Type="http://schemas.openxmlformats.org/officeDocument/2006/relationships/image" Target="../media/image1.png"/><Relationship Id="rId7" Type="http://schemas.openxmlformats.org/officeDocument/2006/relationships/image" Target="../media/image1038.png"/><Relationship Id="rId12" Type="http://schemas.openxmlformats.org/officeDocument/2006/relationships/image" Target="../media/image1043.png"/><Relationship Id="rId17" Type="http://schemas.openxmlformats.org/officeDocument/2006/relationships/image" Target="../media/image1048.png"/><Relationship Id="rId2" Type="http://schemas.openxmlformats.org/officeDocument/2006/relationships/notesSlide" Target="../notesSlides/notesSlide106.xml"/><Relationship Id="rId16" Type="http://schemas.openxmlformats.org/officeDocument/2006/relationships/image" Target="../media/image1047.png"/><Relationship Id="rId1" Type="http://schemas.openxmlformats.org/officeDocument/2006/relationships/slideLayout" Target="../slideLayouts/slideLayout12.xml"/><Relationship Id="rId6" Type="http://schemas.openxmlformats.org/officeDocument/2006/relationships/image" Target="../media/image1021.png"/><Relationship Id="rId11" Type="http://schemas.openxmlformats.org/officeDocument/2006/relationships/image" Target="../media/image1042.png"/><Relationship Id="rId5" Type="http://schemas.openxmlformats.org/officeDocument/2006/relationships/image" Target="../media/image1007.png"/><Relationship Id="rId15" Type="http://schemas.openxmlformats.org/officeDocument/2006/relationships/image" Target="../media/image1046.png"/><Relationship Id="rId10" Type="http://schemas.openxmlformats.org/officeDocument/2006/relationships/image" Target="../media/image1041.png"/><Relationship Id="rId4" Type="http://schemas.openxmlformats.org/officeDocument/2006/relationships/image" Target="../media/image1006.png"/><Relationship Id="rId9" Type="http://schemas.openxmlformats.org/officeDocument/2006/relationships/image" Target="../media/image1040.png"/><Relationship Id="rId14" Type="http://schemas.openxmlformats.org/officeDocument/2006/relationships/image" Target="../media/image1045.png"/></Relationships>
</file>

<file path=ppt/slides/_rels/slide127.xml.rels><?xml version="1.0" encoding="UTF-8" standalone="yes"?>
<Relationships xmlns="http://schemas.openxmlformats.org/package/2006/relationships"><Relationship Id="rId8" Type="http://schemas.openxmlformats.org/officeDocument/2006/relationships/image" Target="../media/image1053.png"/><Relationship Id="rId13" Type="http://schemas.openxmlformats.org/officeDocument/2006/relationships/image" Target="../media/image1058.png"/><Relationship Id="rId18" Type="http://schemas.openxmlformats.org/officeDocument/2006/relationships/image" Target="../media/image1062.png"/><Relationship Id="rId3" Type="http://schemas.openxmlformats.org/officeDocument/2006/relationships/image" Target="../media/image1.png"/><Relationship Id="rId21" Type="http://schemas.openxmlformats.org/officeDocument/2006/relationships/image" Target="../media/image1065.png"/><Relationship Id="rId7" Type="http://schemas.openxmlformats.org/officeDocument/2006/relationships/image" Target="../media/image1052.png"/><Relationship Id="rId12" Type="http://schemas.openxmlformats.org/officeDocument/2006/relationships/image" Target="../media/image1057.png"/><Relationship Id="rId17" Type="http://schemas.openxmlformats.org/officeDocument/2006/relationships/image" Target="../media/image1061.png"/><Relationship Id="rId2" Type="http://schemas.openxmlformats.org/officeDocument/2006/relationships/notesSlide" Target="../notesSlides/notesSlide107.xml"/><Relationship Id="rId16" Type="http://schemas.openxmlformats.org/officeDocument/2006/relationships/image" Target="../media/image1032.png"/><Relationship Id="rId20" Type="http://schemas.openxmlformats.org/officeDocument/2006/relationships/image" Target="../media/image1064.png"/><Relationship Id="rId1" Type="http://schemas.openxmlformats.org/officeDocument/2006/relationships/slideLayout" Target="../slideLayouts/slideLayout12.xml"/><Relationship Id="rId6" Type="http://schemas.openxmlformats.org/officeDocument/2006/relationships/image" Target="../media/image1051.png"/><Relationship Id="rId11" Type="http://schemas.openxmlformats.org/officeDocument/2006/relationships/image" Target="../media/image1056.png"/><Relationship Id="rId5" Type="http://schemas.openxmlformats.org/officeDocument/2006/relationships/image" Target="../media/image1050.png"/><Relationship Id="rId15" Type="http://schemas.openxmlformats.org/officeDocument/2006/relationships/image" Target="../media/image1060.png"/><Relationship Id="rId23" Type="http://schemas.openxmlformats.org/officeDocument/2006/relationships/image" Target="../media/image1067.png"/><Relationship Id="rId10" Type="http://schemas.openxmlformats.org/officeDocument/2006/relationships/image" Target="../media/image1055.png"/><Relationship Id="rId19" Type="http://schemas.openxmlformats.org/officeDocument/2006/relationships/image" Target="../media/image1063.png"/><Relationship Id="rId4" Type="http://schemas.openxmlformats.org/officeDocument/2006/relationships/image" Target="../media/image1049.png"/><Relationship Id="rId9" Type="http://schemas.openxmlformats.org/officeDocument/2006/relationships/image" Target="../media/image1054.png"/><Relationship Id="rId14" Type="http://schemas.openxmlformats.org/officeDocument/2006/relationships/image" Target="../media/image1059.png"/><Relationship Id="rId22" Type="http://schemas.openxmlformats.org/officeDocument/2006/relationships/image" Target="../media/image1066.png"/></Relationships>
</file>

<file path=ppt/slides/_rels/slide128.xml.rels><?xml version="1.0" encoding="UTF-8" standalone="yes"?>
<Relationships xmlns="http://schemas.openxmlformats.org/package/2006/relationships"><Relationship Id="rId8" Type="http://schemas.openxmlformats.org/officeDocument/2006/relationships/image" Target="../media/image1071.png"/><Relationship Id="rId13" Type="http://schemas.openxmlformats.org/officeDocument/2006/relationships/image" Target="../media/image1075.png"/><Relationship Id="rId18" Type="http://schemas.openxmlformats.org/officeDocument/2006/relationships/image" Target="../media/image1080.png"/><Relationship Id="rId3" Type="http://schemas.openxmlformats.org/officeDocument/2006/relationships/image" Target="../media/image1068.png"/><Relationship Id="rId21" Type="http://schemas.openxmlformats.org/officeDocument/2006/relationships/image" Target="../media/image1083.png"/><Relationship Id="rId7" Type="http://schemas.openxmlformats.org/officeDocument/2006/relationships/image" Target="../media/image1070.png"/><Relationship Id="rId12" Type="http://schemas.openxmlformats.org/officeDocument/2006/relationships/image" Target="../media/image1074.png"/><Relationship Id="rId17" Type="http://schemas.openxmlformats.org/officeDocument/2006/relationships/image" Target="../media/image1079.png"/><Relationship Id="rId2" Type="http://schemas.openxmlformats.org/officeDocument/2006/relationships/notesSlide" Target="../notesSlides/notesSlide108.xml"/><Relationship Id="rId16" Type="http://schemas.openxmlformats.org/officeDocument/2006/relationships/image" Target="../media/image1078.png"/><Relationship Id="rId20" Type="http://schemas.openxmlformats.org/officeDocument/2006/relationships/image" Target="../media/image1082.png"/><Relationship Id="rId1" Type="http://schemas.openxmlformats.org/officeDocument/2006/relationships/slideLayout" Target="../slideLayouts/slideLayout12.xml"/><Relationship Id="rId6" Type="http://schemas.openxmlformats.org/officeDocument/2006/relationships/image" Target="../media/image1021.png"/><Relationship Id="rId11" Type="http://schemas.openxmlformats.org/officeDocument/2006/relationships/image" Target="../media/image1073.png"/><Relationship Id="rId24" Type="http://schemas.openxmlformats.org/officeDocument/2006/relationships/image" Target="../media/image821.png"/><Relationship Id="rId5" Type="http://schemas.openxmlformats.org/officeDocument/2006/relationships/image" Target="../media/image1069.png"/><Relationship Id="rId15" Type="http://schemas.openxmlformats.org/officeDocument/2006/relationships/image" Target="../media/image1077.png"/><Relationship Id="rId23" Type="http://schemas.openxmlformats.org/officeDocument/2006/relationships/image" Target="../media/image1085.png"/><Relationship Id="rId10" Type="http://schemas.openxmlformats.org/officeDocument/2006/relationships/image" Target="../media/image1072.png"/><Relationship Id="rId19" Type="http://schemas.openxmlformats.org/officeDocument/2006/relationships/image" Target="../media/image1081.png"/><Relationship Id="rId4" Type="http://schemas.openxmlformats.org/officeDocument/2006/relationships/image" Target="../media/image1006.png"/><Relationship Id="rId9" Type="http://schemas.openxmlformats.org/officeDocument/2006/relationships/image" Target="../media/image235.png"/><Relationship Id="rId14" Type="http://schemas.openxmlformats.org/officeDocument/2006/relationships/image" Target="../media/image1076.png"/><Relationship Id="rId22" Type="http://schemas.openxmlformats.org/officeDocument/2006/relationships/image" Target="../media/image1084.png"/></Relationships>
</file>

<file path=ppt/slides/_rels/slide129.xml.rels><?xml version="1.0" encoding="UTF-8" standalone="yes"?>
<Relationships xmlns="http://schemas.openxmlformats.org/package/2006/relationships"><Relationship Id="rId8" Type="http://schemas.openxmlformats.org/officeDocument/2006/relationships/image" Target="../media/image1089.png"/><Relationship Id="rId13" Type="http://schemas.openxmlformats.org/officeDocument/2006/relationships/image" Target="../media/image1094.png"/><Relationship Id="rId3" Type="http://schemas.openxmlformats.org/officeDocument/2006/relationships/image" Target="../media/image1006.png"/><Relationship Id="rId7" Type="http://schemas.openxmlformats.org/officeDocument/2006/relationships/image" Target="../media/image1088.png"/><Relationship Id="rId12" Type="http://schemas.openxmlformats.org/officeDocument/2006/relationships/image" Target="../media/image1093.png"/><Relationship Id="rId2" Type="http://schemas.openxmlformats.org/officeDocument/2006/relationships/notesSlide" Target="../notesSlides/notesSlide109.xml"/><Relationship Id="rId1" Type="http://schemas.openxmlformats.org/officeDocument/2006/relationships/slideLayout" Target="../slideLayouts/slideLayout12.xml"/><Relationship Id="rId6" Type="http://schemas.openxmlformats.org/officeDocument/2006/relationships/image" Target="../media/image1087.png"/><Relationship Id="rId11" Type="http://schemas.openxmlformats.org/officeDocument/2006/relationships/image" Target="../media/image1092.png"/><Relationship Id="rId5" Type="http://schemas.openxmlformats.org/officeDocument/2006/relationships/image" Target="../media/image1021.png"/><Relationship Id="rId15" Type="http://schemas.openxmlformats.org/officeDocument/2006/relationships/image" Target="../media/image788.png"/><Relationship Id="rId10" Type="http://schemas.openxmlformats.org/officeDocument/2006/relationships/image" Target="../media/image1091.png"/><Relationship Id="rId4" Type="http://schemas.openxmlformats.org/officeDocument/2006/relationships/image" Target="../media/image1086.png"/><Relationship Id="rId9" Type="http://schemas.openxmlformats.org/officeDocument/2006/relationships/image" Target="../media/image1090.png"/><Relationship Id="rId14" Type="http://schemas.openxmlformats.org/officeDocument/2006/relationships/image" Target="../media/image1095.png"/></Relationships>
</file>

<file path=ppt/slides/_rels/slide13.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47.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49.png"/></Relationships>
</file>

<file path=ppt/slides/_rels/slide130.xml.rels><?xml version="1.0" encoding="UTF-8" standalone="yes"?>
<Relationships xmlns="http://schemas.openxmlformats.org/package/2006/relationships"><Relationship Id="rId8" Type="http://schemas.openxmlformats.org/officeDocument/2006/relationships/image" Target="../media/image1097.png"/><Relationship Id="rId13" Type="http://schemas.openxmlformats.org/officeDocument/2006/relationships/image" Target="../media/image1101.png"/><Relationship Id="rId18" Type="http://schemas.openxmlformats.org/officeDocument/2006/relationships/image" Target="../media/image1106.png"/><Relationship Id="rId3" Type="http://schemas.openxmlformats.org/officeDocument/2006/relationships/image" Target="../media/image1.png"/><Relationship Id="rId21" Type="http://schemas.openxmlformats.org/officeDocument/2006/relationships/image" Target="../media/image1108.png"/><Relationship Id="rId7" Type="http://schemas.openxmlformats.org/officeDocument/2006/relationships/image" Target="../media/image1096.png"/><Relationship Id="rId12" Type="http://schemas.openxmlformats.org/officeDocument/2006/relationships/image" Target="../media/image1058.png"/><Relationship Id="rId17" Type="http://schemas.openxmlformats.org/officeDocument/2006/relationships/image" Target="../media/image1105.png"/><Relationship Id="rId25" Type="http://schemas.openxmlformats.org/officeDocument/2006/relationships/image" Target="../media/image1077.png"/><Relationship Id="rId2" Type="http://schemas.openxmlformats.org/officeDocument/2006/relationships/notesSlide" Target="../notesSlides/notesSlide110.xml"/><Relationship Id="rId16" Type="http://schemas.openxmlformats.org/officeDocument/2006/relationships/image" Target="../media/image1104.png"/><Relationship Id="rId20" Type="http://schemas.openxmlformats.org/officeDocument/2006/relationships/image" Target="../media/image1107.png"/><Relationship Id="rId1" Type="http://schemas.openxmlformats.org/officeDocument/2006/relationships/slideLayout" Target="../slideLayouts/slideLayout12.xml"/><Relationship Id="rId6" Type="http://schemas.openxmlformats.org/officeDocument/2006/relationships/image" Target="../media/image1021.png"/><Relationship Id="rId11" Type="http://schemas.openxmlformats.org/officeDocument/2006/relationships/image" Target="../media/image1100.png"/><Relationship Id="rId24" Type="http://schemas.openxmlformats.org/officeDocument/2006/relationships/image" Target="../media/image1111.png"/><Relationship Id="rId5" Type="http://schemas.openxmlformats.org/officeDocument/2006/relationships/image" Target="../media/image1007.png"/><Relationship Id="rId15" Type="http://schemas.openxmlformats.org/officeDocument/2006/relationships/image" Target="../media/image1103.png"/><Relationship Id="rId23" Type="http://schemas.openxmlformats.org/officeDocument/2006/relationships/image" Target="../media/image1110.png"/><Relationship Id="rId10" Type="http://schemas.openxmlformats.org/officeDocument/2006/relationships/image" Target="../media/image1099.png"/><Relationship Id="rId19" Type="http://schemas.openxmlformats.org/officeDocument/2006/relationships/image" Target="../media/image343.png"/><Relationship Id="rId4" Type="http://schemas.openxmlformats.org/officeDocument/2006/relationships/image" Target="../media/image1006.png"/><Relationship Id="rId9" Type="http://schemas.openxmlformats.org/officeDocument/2006/relationships/image" Target="../media/image1098.png"/><Relationship Id="rId14" Type="http://schemas.openxmlformats.org/officeDocument/2006/relationships/image" Target="../media/image1102.png"/><Relationship Id="rId22" Type="http://schemas.openxmlformats.org/officeDocument/2006/relationships/image" Target="../media/image1109.png"/></Relationships>
</file>

<file path=ppt/slides/_rels/slide131.xml.rels><?xml version="1.0" encoding="UTF-8" standalone="yes"?>
<Relationships xmlns="http://schemas.openxmlformats.org/package/2006/relationships"><Relationship Id="rId8" Type="http://schemas.openxmlformats.org/officeDocument/2006/relationships/image" Target="../media/image1113.png"/><Relationship Id="rId13" Type="http://schemas.openxmlformats.org/officeDocument/2006/relationships/image" Target="../media/image1118.png"/><Relationship Id="rId18" Type="http://schemas.openxmlformats.org/officeDocument/2006/relationships/image" Target="../media/image1122.png"/><Relationship Id="rId3" Type="http://schemas.openxmlformats.org/officeDocument/2006/relationships/image" Target="../media/image1.png"/><Relationship Id="rId21" Type="http://schemas.openxmlformats.org/officeDocument/2006/relationships/image" Target="../media/image1125.png"/><Relationship Id="rId7" Type="http://schemas.openxmlformats.org/officeDocument/2006/relationships/image" Target="../media/image1112.png"/><Relationship Id="rId12" Type="http://schemas.openxmlformats.org/officeDocument/2006/relationships/image" Target="../media/image1117.png"/><Relationship Id="rId17" Type="http://schemas.openxmlformats.org/officeDocument/2006/relationships/image" Target="../media/image1121.png"/><Relationship Id="rId2" Type="http://schemas.openxmlformats.org/officeDocument/2006/relationships/notesSlide" Target="../notesSlides/notesSlide111.xml"/><Relationship Id="rId16" Type="http://schemas.openxmlformats.org/officeDocument/2006/relationships/image" Target="../media/image1120.png"/><Relationship Id="rId20" Type="http://schemas.openxmlformats.org/officeDocument/2006/relationships/image" Target="../media/image1124.png"/><Relationship Id="rId1" Type="http://schemas.openxmlformats.org/officeDocument/2006/relationships/slideLayout" Target="../slideLayouts/slideLayout12.xml"/><Relationship Id="rId6" Type="http://schemas.openxmlformats.org/officeDocument/2006/relationships/image" Target="../media/image1021.png"/><Relationship Id="rId11" Type="http://schemas.openxmlformats.org/officeDocument/2006/relationships/image" Target="../media/image1116.png"/><Relationship Id="rId5" Type="http://schemas.openxmlformats.org/officeDocument/2006/relationships/image" Target="../media/image1007.png"/><Relationship Id="rId15" Type="http://schemas.openxmlformats.org/officeDocument/2006/relationships/image" Target="../media/image231.png"/><Relationship Id="rId10" Type="http://schemas.openxmlformats.org/officeDocument/2006/relationships/image" Target="../media/image1115.png"/><Relationship Id="rId19" Type="http://schemas.openxmlformats.org/officeDocument/2006/relationships/image" Target="../media/image1123.png"/><Relationship Id="rId4" Type="http://schemas.openxmlformats.org/officeDocument/2006/relationships/image" Target="../media/image1006.png"/><Relationship Id="rId9" Type="http://schemas.openxmlformats.org/officeDocument/2006/relationships/image" Target="../media/image1114.png"/><Relationship Id="rId14" Type="http://schemas.openxmlformats.org/officeDocument/2006/relationships/image" Target="../media/image1119.png"/></Relationships>
</file>

<file path=ppt/slides/_rels/slide132.xml.rels><?xml version="1.0" encoding="UTF-8" standalone="yes"?>
<Relationships xmlns="http://schemas.openxmlformats.org/package/2006/relationships"><Relationship Id="rId8" Type="http://schemas.openxmlformats.org/officeDocument/2006/relationships/image" Target="../media/image1128.png"/><Relationship Id="rId13" Type="http://schemas.openxmlformats.org/officeDocument/2006/relationships/image" Target="../media/image1132.png"/><Relationship Id="rId3" Type="http://schemas.openxmlformats.org/officeDocument/2006/relationships/image" Target="../media/image57.png"/><Relationship Id="rId7" Type="http://schemas.openxmlformats.org/officeDocument/2006/relationships/image" Target="../media/image1127.png"/><Relationship Id="rId12" Type="http://schemas.openxmlformats.org/officeDocument/2006/relationships/image" Target="../media/image1041.png"/><Relationship Id="rId17" Type="http://schemas.openxmlformats.org/officeDocument/2006/relationships/image" Target="../media/image1136.png"/><Relationship Id="rId2" Type="http://schemas.openxmlformats.org/officeDocument/2006/relationships/notesSlide" Target="../notesSlides/notesSlide112.xml"/><Relationship Id="rId16" Type="http://schemas.openxmlformats.org/officeDocument/2006/relationships/image" Target="../media/image1135.png"/><Relationship Id="rId1" Type="http://schemas.openxmlformats.org/officeDocument/2006/relationships/slideLayout" Target="../slideLayouts/slideLayout12.xml"/><Relationship Id="rId6" Type="http://schemas.openxmlformats.org/officeDocument/2006/relationships/image" Target="../media/image1021.png"/><Relationship Id="rId11" Type="http://schemas.openxmlformats.org/officeDocument/2006/relationships/image" Target="../media/image1131.png"/><Relationship Id="rId5" Type="http://schemas.openxmlformats.org/officeDocument/2006/relationships/image" Target="../media/image1126.png"/><Relationship Id="rId15" Type="http://schemas.openxmlformats.org/officeDocument/2006/relationships/image" Target="../media/image1134.png"/><Relationship Id="rId10" Type="http://schemas.openxmlformats.org/officeDocument/2006/relationships/image" Target="../media/image1130.png"/><Relationship Id="rId4" Type="http://schemas.openxmlformats.org/officeDocument/2006/relationships/image" Target="../media/image1006.png"/><Relationship Id="rId9" Type="http://schemas.openxmlformats.org/officeDocument/2006/relationships/image" Target="../media/image1129.png"/><Relationship Id="rId14" Type="http://schemas.openxmlformats.org/officeDocument/2006/relationships/image" Target="../media/image1133.png"/></Relationships>
</file>

<file path=ppt/slides/_rels/slide133.xml.rels><?xml version="1.0" encoding="UTF-8" standalone="yes"?>
<Relationships xmlns="http://schemas.openxmlformats.org/package/2006/relationships"><Relationship Id="rId8" Type="http://schemas.openxmlformats.org/officeDocument/2006/relationships/image" Target="../media/image1140.png"/><Relationship Id="rId13" Type="http://schemas.openxmlformats.org/officeDocument/2006/relationships/image" Target="../media/image1145.png"/><Relationship Id="rId18" Type="http://schemas.openxmlformats.org/officeDocument/2006/relationships/image" Target="../media/image1150.png"/><Relationship Id="rId3" Type="http://schemas.openxmlformats.org/officeDocument/2006/relationships/image" Target="../media/image1.png"/><Relationship Id="rId21" Type="http://schemas.openxmlformats.org/officeDocument/2006/relationships/image" Target="../media/image1153.png"/><Relationship Id="rId7" Type="http://schemas.openxmlformats.org/officeDocument/2006/relationships/image" Target="../media/image1139.png"/><Relationship Id="rId12" Type="http://schemas.openxmlformats.org/officeDocument/2006/relationships/image" Target="../media/image1144.png"/><Relationship Id="rId17" Type="http://schemas.openxmlformats.org/officeDocument/2006/relationships/image" Target="../media/image1149.png"/><Relationship Id="rId2" Type="http://schemas.openxmlformats.org/officeDocument/2006/relationships/notesSlide" Target="../notesSlides/notesSlide113.xml"/><Relationship Id="rId16" Type="http://schemas.openxmlformats.org/officeDocument/2006/relationships/image" Target="../media/image1148.png"/><Relationship Id="rId20" Type="http://schemas.openxmlformats.org/officeDocument/2006/relationships/image" Target="../media/image1152.png"/><Relationship Id="rId1" Type="http://schemas.openxmlformats.org/officeDocument/2006/relationships/slideLayout" Target="../slideLayouts/slideLayout12.xml"/><Relationship Id="rId6" Type="http://schemas.openxmlformats.org/officeDocument/2006/relationships/image" Target="../media/image1138.png"/><Relationship Id="rId11" Type="http://schemas.openxmlformats.org/officeDocument/2006/relationships/image" Target="../media/image1143.png"/><Relationship Id="rId5" Type="http://schemas.openxmlformats.org/officeDocument/2006/relationships/image" Target="../media/image675.png"/><Relationship Id="rId15" Type="http://schemas.openxmlformats.org/officeDocument/2006/relationships/image" Target="../media/image1147.png"/><Relationship Id="rId10" Type="http://schemas.openxmlformats.org/officeDocument/2006/relationships/image" Target="../media/image1142.png"/><Relationship Id="rId19" Type="http://schemas.openxmlformats.org/officeDocument/2006/relationships/image" Target="../media/image1151.png"/><Relationship Id="rId4" Type="http://schemas.openxmlformats.org/officeDocument/2006/relationships/image" Target="../media/image1137.png"/><Relationship Id="rId9" Type="http://schemas.openxmlformats.org/officeDocument/2006/relationships/image" Target="../media/image1141.png"/><Relationship Id="rId14" Type="http://schemas.openxmlformats.org/officeDocument/2006/relationships/image" Target="../media/image1146.png"/></Relationships>
</file>

<file path=ppt/slides/_rels/slide13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1.png"/><Relationship Id="rId7" Type="http://schemas.openxmlformats.org/officeDocument/2006/relationships/image" Target="../media/image750.png"/><Relationship Id="rId12" Type="http://schemas.openxmlformats.org/officeDocument/2006/relationships/image" Target="../media/image755.png"/><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image" Target="../media/image749.png"/><Relationship Id="rId11" Type="http://schemas.openxmlformats.org/officeDocument/2006/relationships/image" Target="../media/image754.png"/><Relationship Id="rId5" Type="http://schemas.openxmlformats.org/officeDocument/2006/relationships/image" Target="../media/image748.png"/><Relationship Id="rId10" Type="http://schemas.openxmlformats.org/officeDocument/2006/relationships/image" Target="../media/image753.png"/><Relationship Id="rId4" Type="http://schemas.openxmlformats.org/officeDocument/2006/relationships/image" Target="../media/image747.png"/><Relationship Id="rId9" Type="http://schemas.openxmlformats.org/officeDocument/2006/relationships/image" Target="../media/image752.png"/></Relationships>
</file>

<file path=ppt/slides/_rels/slide136.xml.rels><?xml version="1.0" encoding="UTF-8" standalone="yes"?>
<Relationships xmlns="http://schemas.openxmlformats.org/package/2006/relationships"><Relationship Id="rId8" Type="http://schemas.openxmlformats.org/officeDocument/2006/relationships/image" Target="../media/image1154.png"/><Relationship Id="rId13" Type="http://schemas.openxmlformats.org/officeDocument/2006/relationships/image" Target="../media/image1157.png"/><Relationship Id="rId3" Type="http://schemas.openxmlformats.org/officeDocument/2006/relationships/image" Target="../media/image1.png"/><Relationship Id="rId7" Type="http://schemas.openxmlformats.org/officeDocument/2006/relationships/image" Target="../media/image750.png"/><Relationship Id="rId12" Type="http://schemas.openxmlformats.org/officeDocument/2006/relationships/image" Target="../media/image1005.png"/><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image" Target="../media/image749.png"/><Relationship Id="rId11" Type="http://schemas.openxmlformats.org/officeDocument/2006/relationships/image" Target="../media/image1156.png"/><Relationship Id="rId5" Type="http://schemas.openxmlformats.org/officeDocument/2006/relationships/image" Target="../media/image748.png"/><Relationship Id="rId10" Type="http://schemas.openxmlformats.org/officeDocument/2006/relationships/image" Target="../media/image541.png"/><Relationship Id="rId4" Type="http://schemas.openxmlformats.org/officeDocument/2006/relationships/image" Target="../media/image747.png"/><Relationship Id="rId9" Type="http://schemas.openxmlformats.org/officeDocument/2006/relationships/image" Target="../media/image1155.png"/><Relationship Id="rId14" Type="http://schemas.openxmlformats.org/officeDocument/2006/relationships/image" Target="../media/image1158.png"/></Relationships>
</file>

<file path=ppt/slides/_rels/slide1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62.png"/><Relationship Id="rId2" Type="http://schemas.openxmlformats.org/officeDocument/2006/relationships/notesSlide" Target="../notesSlides/notesSlide116.xml"/><Relationship Id="rId1" Type="http://schemas.openxmlformats.org/officeDocument/2006/relationships/slideLayout" Target="../slideLayouts/slideLayout12.xml"/><Relationship Id="rId6" Type="http://schemas.openxmlformats.org/officeDocument/2006/relationships/image" Target="../media/image1161.png"/><Relationship Id="rId5" Type="http://schemas.openxmlformats.org/officeDocument/2006/relationships/image" Target="../media/image1160.png"/><Relationship Id="rId4" Type="http://schemas.openxmlformats.org/officeDocument/2006/relationships/image" Target="../media/image1159.png"/></Relationships>
</file>

<file path=ppt/slides/_rels/slide139.xml.rels><?xml version="1.0" encoding="UTF-8" standalone="yes"?>
<Relationships xmlns="http://schemas.openxmlformats.org/package/2006/relationships"><Relationship Id="rId8" Type="http://schemas.openxmlformats.org/officeDocument/2006/relationships/image" Target="../media/image1167.png"/><Relationship Id="rId13" Type="http://schemas.openxmlformats.org/officeDocument/2006/relationships/image" Target="../media/image1172.png"/><Relationship Id="rId18" Type="http://schemas.openxmlformats.org/officeDocument/2006/relationships/image" Target="../media/image1177.png"/><Relationship Id="rId3" Type="http://schemas.openxmlformats.org/officeDocument/2006/relationships/image" Target="../media/image1.png"/><Relationship Id="rId21" Type="http://schemas.openxmlformats.org/officeDocument/2006/relationships/image" Target="../media/image1180.png"/><Relationship Id="rId7" Type="http://schemas.openxmlformats.org/officeDocument/2006/relationships/image" Target="../media/image1166.png"/><Relationship Id="rId12" Type="http://schemas.openxmlformats.org/officeDocument/2006/relationships/image" Target="../media/image1171.png"/><Relationship Id="rId17" Type="http://schemas.openxmlformats.org/officeDocument/2006/relationships/image" Target="../media/image1176.png"/><Relationship Id="rId2" Type="http://schemas.openxmlformats.org/officeDocument/2006/relationships/notesSlide" Target="../notesSlides/notesSlide117.xml"/><Relationship Id="rId16" Type="http://schemas.openxmlformats.org/officeDocument/2006/relationships/image" Target="../media/image1175.png"/><Relationship Id="rId20" Type="http://schemas.openxmlformats.org/officeDocument/2006/relationships/image" Target="../media/image1179.png"/><Relationship Id="rId1" Type="http://schemas.openxmlformats.org/officeDocument/2006/relationships/slideLayout" Target="../slideLayouts/slideLayout12.xml"/><Relationship Id="rId6" Type="http://schemas.openxmlformats.org/officeDocument/2006/relationships/image" Target="../media/image1165.png"/><Relationship Id="rId11" Type="http://schemas.openxmlformats.org/officeDocument/2006/relationships/image" Target="../media/image1170.png"/><Relationship Id="rId5" Type="http://schemas.openxmlformats.org/officeDocument/2006/relationships/image" Target="../media/image1164.png"/><Relationship Id="rId15" Type="http://schemas.openxmlformats.org/officeDocument/2006/relationships/image" Target="../media/image1174.png"/><Relationship Id="rId10" Type="http://schemas.openxmlformats.org/officeDocument/2006/relationships/image" Target="../media/image1169.png"/><Relationship Id="rId19" Type="http://schemas.openxmlformats.org/officeDocument/2006/relationships/image" Target="../media/image1178.png"/><Relationship Id="rId4" Type="http://schemas.openxmlformats.org/officeDocument/2006/relationships/image" Target="../media/image1163.png"/><Relationship Id="rId9" Type="http://schemas.openxmlformats.org/officeDocument/2006/relationships/image" Target="../media/image1168.png"/><Relationship Id="rId14" Type="http://schemas.openxmlformats.org/officeDocument/2006/relationships/image" Target="../media/image1173.png"/></Relationships>
</file>

<file path=ppt/slides/_rels/slide14.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150.png"/><Relationship Id="rId7" Type="http://schemas.openxmlformats.org/officeDocument/2006/relationships/image" Target="../media/image151.png"/><Relationship Id="rId12" Type="http://schemas.openxmlformats.org/officeDocument/2006/relationships/image" Target="../media/image156.png"/><Relationship Id="rId17" Type="http://schemas.openxmlformats.org/officeDocument/2006/relationships/image" Target="../media/image161.png"/><Relationship Id="rId2" Type="http://schemas.openxmlformats.org/officeDocument/2006/relationships/notesSlide" Target="../notesSlides/notesSlide12.xml"/><Relationship Id="rId16" Type="http://schemas.openxmlformats.org/officeDocument/2006/relationships/image" Target="../media/image160.png"/><Relationship Id="rId1" Type="http://schemas.openxmlformats.org/officeDocument/2006/relationships/slideLayout" Target="../slideLayouts/slideLayout12.xml"/><Relationship Id="rId6" Type="http://schemas.openxmlformats.org/officeDocument/2006/relationships/image" Target="../media/image126.png"/><Relationship Id="rId11" Type="http://schemas.openxmlformats.org/officeDocument/2006/relationships/image" Target="../media/image155.png"/><Relationship Id="rId5" Type="http://schemas.openxmlformats.org/officeDocument/2006/relationships/image" Target="../media/image125.png"/><Relationship Id="rId15" Type="http://schemas.openxmlformats.org/officeDocument/2006/relationships/image" Target="../media/image159.png"/><Relationship Id="rId10" Type="http://schemas.openxmlformats.org/officeDocument/2006/relationships/image" Target="../media/image154.png"/><Relationship Id="rId4" Type="http://schemas.openxmlformats.org/officeDocument/2006/relationships/image" Target="../media/image124.png"/><Relationship Id="rId9" Type="http://schemas.openxmlformats.org/officeDocument/2006/relationships/image" Target="../media/image153.png"/><Relationship Id="rId14" Type="http://schemas.openxmlformats.org/officeDocument/2006/relationships/image" Target="../media/image158.png"/></Relationships>
</file>

<file path=ppt/slides/_rels/slide140.xml.rels><?xml version="1.0" encoding="UTF-8" standalone="yes"?>
<Relationships xmlns="http://schemas.openxmlformats.org/package/2006/relationships"><Relationship Id="rId8" Type="http://schemas.openxmlformats.org/officeDocument/2006/relationships/image" Target="../media/image1183.png"/><Relationship Id="rId13" Type="http://schemas.openxmlformats.org/officeDocument/2006/relationships/image" Target="../media/image1188.png"/><Relationship Id="rId18" Type="http://schemas.openxmlformats.org/officeDocument/2006/relationships/image" Target="../media/image1193.png"/><Relationship Id="rId3" Type="http://schemas.openxmlformats.org/officeDocument/2006/relationships/image" Target="../media/image1.png"/><Relationship Id="rId21" Type="http://schemas.openxmlformats.org/officeDocument/2006/relationships/image" Target="../media/image1196.png"/><Relationship Id="rId7" Type="http://schemas.openxmlformats.org/officeDocument/2006/relationships/image" Target="../media/image813.png"/><Relationship Id="rId12" Type="http://schemas.openxmlformats.org/officeDocument/2006/relationships/image" Target="../media/image1187.png"/><Relationship Id="rId17" Type="http://schemas.openxmlformats.org/officeDocument/2006/relationships/image" Target="../media/image1192.png"/><Relationship Id="rId2" Type="http://schemas.openxmlformats.org/officeDocument/2006/relationships/notesSlide" Target="../notesSlides/notesSlide118.xml"/><Relationship Id="rId16" Type="http://schemas.openxmlformats.org/officeDocument/2006/relationships/image" Target="../media/image1191.png"/><Relationship Id="rId20" Type="http://schemas.openxmlformats.org/officeDocument/2006/relationships/image" Target="../media/image1195.png"/><Relationship Id="rId1" Type="http://schemas.openxmlformats.org/officeDocument/2006/relationships/slideLayout" Target="../slideLayouts/slideLayout12.xml"/><Relationship Id="rId6" Type="http://schemas.openxmlformats.org/officeDocument/2006/relationships/image" Target="../media/image1182.png"/><Relationship Id="rId11" Type="http://schemas.openxmlformats.org/officeDocument/2006/relationships/image" Target="../media/image1186.png"/><Relationship Id="rId5" Type="http://schemas.openxmlformats.org/officeDocument/2006/relationships/image" Target="../media/image1181.png"/><Relationship Id="rId15" Type="http://schemas.openxmlformats.org/officeDocument/2006/relationships/image" Target="../media/image1190.png"/><Relationship Id="rId10" Type="http://schemas.openxmlformats.org/officeDocument/2006/relationships/image" Target="../media/image1185.png"/><Relationship Id="rId19" Type="http://schemas.openxmlformats.org/officeDocument/2006/relationships/image" Target="../media/image1194.png"/><Relationship Id="rId4" Type="http://schemas.openxmlformats.org/officeDocument/2006/relationships/image" Target="../media/image1163.png"/><Relationship Id="rId9" Type="http://schemas.openxmlformats.org/officeDocument/2006/relationships/image" Target="../media/image1184.png"/><Relationship Id="rId14" Type="http://schemas.openxmlformats.org/officeDocument/2006/relationships/image" Target="../media/image1189.png"/></Relationships>
</file>

<file path=ppt/slides/_rels/slide141.xml.rels><?xml version="1.0" encoding="UTF-8" standalone="yes"?>
<Relationships xmlns="http://schemas.openxmlformats.org/package/2006/relationships"><Relationship Id="rId8" Type="http://schemas.openxmlformats.org/officeDocument/2006/relationships/image" Target="../media/image1200.png"/><Relationship Id="rId13" Type="http://schemas.openxmlformats.org/officeDocument/2006/relationships/image" Target="../media/image1205.png"/><Relationship Id="rId3" Type="http://schemas.openxmlformats.org/officeDocument/2006/relationships/image" Target="../media/image1.png"/><Relationship Id="rId7" Type="http://schemas.openxmlformats.org/officeDocument/2006/relationships/image" Target="../media/image1199.png"/><Relationship Id="rId12" Type="http://schemas.openxmlformats.org/officeDocument/2006/relationships/image" Target="../media/image1204.png"/><Relationship Id="rId2" Type="http://schemas.openxmlformats.org/officeDocument/2006/relationships/notesSlide" Target="../notesSlides/notesSlide119.xml"/><Relationship Id="rId1" Type="http://schemas.openxmlformats.org/officeDocument/2006/relationships/slideLayout" Target="../slideLayouts/slideLayout12.xml"/><Relationship Id="rId6" Type="http://schemas.openxmlformats.org/officeDocument/2006/relationships/image" Target="../media/image1198.png"/><Relationship Id="rId11" Type="http://schemas.openxmlformats.org/officeDocument/2006/relationships/image" Target="../media/image1203.png"/><Relationship Id="rId5" Type="http://schemas.openxmlformats.org/officeDocument/2006/relationships/image" Target="../media/image1197.png"/><Relationship Id="rId10" Type="http://schemas.openxmlformats.org/officeDocument/2006/relationships/image" Target="../media/image1202.png"/><Relationship Id="rId4" Type="http://schemas.openxmlformats.org/officeDocument/2006/relationships/image" Target="../media/image1163.png"/><Relationship Id="rId9" Type="http://schemas.openxmlformats.org/officeDocument/2006/relationships/image" Target="../media/image1201.png"/><Relationship Id="rId14" Type="http://schemas.openxmlformats.org/officeDocument/2006/relationships/image" Target="../media/image1206.png"/></Relationships>
</file>

<file path=ppt/slides/_rels/slide142.xml.rels><?xml version="1.0" encoding="UTF-8" standalone="yes"?>
<Relationships xmlns="http://schemas.openxmlformats.org/package/2006/relationships"><Relationship Id="rId8" Type="http://schemas.openxmlformats.org/officeDocument/2006/relationships/image" Target="../media/image1169.png"/><Relationship Id="rId13" Type="http://schemas.openxmlformats.org/officeDocument/2006/relationships/image" Target="../media/image1214.png"/><Relationship Id="rId18" Type="http://schemas.openxmlformats.org/officeDocument/2006/relationships/image" Target="../media/image1219.png"/><Relationship Id="rId26" Type="http://schemas.openxmlformats.org/officeDocument/2006/relationships/image" Target="../media/image1227.png"/><Relationship Id="rId3" Type="http://schemas.openxmlformats.org/officeDocument/2006/relationships/image" Target="../media/image1163.png"/><Relationship Id="rId21" Type="http://schemas.openxmlformats.org/officeDocument/2006/relationships/image" Target="../media/image1222.png"/><Relationship Id="rId7" Type="http://schemas.openxmlformats.org/officeDocument/2006/relationships/image" Target="../media/image1209.png"/><Relationship Id="rId12" Type="http://schemas.openxmlformats.org/officeDocument/2006/relationships/image" Target="../media/image1213.png"/><Relationship Id="rId17" Type="http://schemas.openxmlformats.org/officeDocument/2006/relationships/image" Target="../media/image1218.png"/><Relationship Id="rId25" Type="http://schemas.openxmlformats.org/officeDocument/2006/relationships/image" Target="../media/image1226.png"/><Relationship Id="rId2" Type="http://schemas.openxmlformats.org/officeDocument/2006/relationships/notesSlide" Target="../notesSlides/notesSlide120.xml"/><Relationship Id="rId16" Type="http://schemas.openxmlformats.org/officeDocument/2006/relationships/image" Target="../media/image1217.png"/><Relationship Id="rId20" Type="http://schemas.openxmlformats.org/officeDocument/2006/relationships/image" Target="../media/image1221.png"/><Relationship Id="rId1" Type="http://schemas.openxmlformats.org/officeDocument/2006/relationships/slideLayout" Target="../slideLayouts/slideLayout12.xml"/><Relationship Id="rId6" Type="http://schemas.openxmlformats.org/officeDocument/2006/relationships/image" Target="../media/image1208.png"/><Relationship Id="rId11" Type="http://schemas.openxmlformats.org/officeDocument/2006/relationships/image" Target="../media/image1212.png"/><Relationship Id="rId24" Type="http://schemas.openxmlformats.org/officeDocument/2006/relationships/image" Target="../media/image1225.png"/><Relationship Id="rId5" Type="http://schemas.openxmlformats.org/officeDocument/2006/relationships/image" Target="../media/image1207.png"/><Relationship Id="rId15" Type="http://schemas.openxmlformats.org/officeDocument/2006/relationships/image" Target="../media/image1216.png"/><Relationship Id="rId23" Type="http://schemas.openxmlformats.org/officeDocument/2006/relationships/image" Target="../media/image1224.png"/><Relationship Id="rId10" Type="http://schemas.openxmlformats.org/officeDocument/2006/relationships/image" Target="../media/image1211.png"/><Relationship Id="rId19" Type="http://schemas.openxmlformats.org/officeDocument/2006/relationships/image" Target="../media/image1220.png"/><Relationship Id="rId4" Type="http://schemas.openxmlformats.org/officeDocument/2006/relationships/image" Target="../media/image1164.png"/><Relationship Id="rId9" Type="http://schemas.openxmlformats.org/officeDocument/2006/relationships/image" Target="../media/image1210.png"/><Relationship Id="rId14" Type="http://schemas.openxmlformats.org/officeDocument/2006/relationships/image" Target="../media/image1215.png"/><Relationship Id="rId22" Type="http://schemas.openxmlformats.org/officeDocument/2006/relationships/image" Target="../media/image1223.png"/></Relationships>
</file>

<file path=ppt/slides/_rels/slide143.xml.rels><?xml version="1.0" encoding="UTF-8" standalone="yes"?>
<Relationships xmlns="http://schemas.openxmlformats.org/package/2006/relationships"><Relationship Id="rId8" Type="http://schemas.openxmlformats.org/officeDocument/2006/relationships/image" Target="../media/image1231.png"/><Relationship Id="rId13" Type="http://schemas.openxmlformats.org/officeDocument/2006/relationships/image" Target="../media/image1234.png"/><Relationship Id="rId18" Type="http://schemas.openxmlformats.org/officeDocument/2006/relationships/image" Target="../media/image1238.png"/><Relationship Id="rId3" Type="http://schemas.openxmlformats.org/officeDocument/2006/relationships/image" Target="../media/image1.png"/><Relationship Id="rId7" Type="http://schemas.openxmlformats.org/officeDocument/2006/relationships/image" Target="../media/image1230.png"/><Relationship Id="rId12" Type="http://schemas.openxmlformats.org/officeDocument/2006/relationships/image" Target="../media/image152.png"/><Relationship Id="rId17" Type="http://schemas.openxmlformats.org/officeDocument/2006/relationships/image" Target="../media/image1237.png"/><Relationship Id="rId2" Type="http://schemas.openxmlformats.org/officeDocument/2006/relationships/notesSlide" Target="../notesSlides/notesSlide121.xml"/><Relationship Id="rId16" Type="http://schemas.openxmlformats.org/officeDocument/2006/relationships/image" Target="../media/image541.png"/><Relationship Id="rId20" Type="http://schemas.openxmlformats.org/officeDocument/2006/relationships/image" Target="../media/image1240.png"/><Relationship Id="rId1" Type="http://schemas.openxmlformats.org/officeDocument/2006/relationships/slideLayout" Target="../slideLayouts/slideLayout12.xml"/><Relationship Id="rId6" Type="http://schemas.openxmlformats.org/officeDocument/2006/relationships/image" Target="../media/image1229.png"/><Relationship Id="rId11" Type="http://schemas.openxmlformats.org/officeDocument/2006/relationships/image" Target="../media/image1110.png"/><Relationship Id="rId5" Type="http://schemas.openxmlformats.org/officeDocument/2006/relationships/image" Target="../media/image1228.png"/><Relationship Id="rId15" Type="http://schemas.openxmlformats.org/officeDocument/2006/relationships/image" Target="../media/image1236.png"/><Relationship Id="rId10" Type="http://schemas.openxmlformats.org/officeDocument/2006/relationships/image" Target="../media/image1233.png"/><Relationship Id="rId19" Type="http://schemas.openxmlformats.org/officeDocument/2006/relationships/image" Target="../media/image1239.png"/><Relationship Id="rId4" Type="http://schemas.openxmlformats.org/officeDocument/2006/relationships/image" Target="../media/image1163.png"/><Relationship Id="rId9" Type="http://schemas.openxmlformats.org/officeDocument/2006/relationships/image" Target="../media/image1232.png"/><Relationship Id="rId14" Type="http://schemas.openxmlformats.org/officeDocument/2006/relationships/image" Target="../media/image1235.png"/></Relationships>
</file>

<file path=ppt/slides/_rels/slide144.xml.rels><?xml version="1.0" encoding="UTF-8" standalone="yes"?>
<Relationships xmlns="http://schemas.openxmlformats.org/package/2006/relationships"><Relationship Id="rId8" Type="http://schemas.openxmlformats.org/officeDocument/2006/relationships/image" Target="../media/image1244.png"/><Relationship Id="rId13" Type="http://schemas.openxmlformats.org/officeDocument/2006/relationships/image" Target="../media/image1249.png"/><Relationship Id="rId18" Type="http://schemas.openxmlformats.org/officeDocument/2006/relationships/image" Target="../media/image1254.png"/><Relationship Id="rId3" Type="http://schemas.openxmlformats.org/officeDocument/2006/relationships/image" Target="../media/image1.png"/><Relationship Id="rId21" Type="http://schemas.openxmlformats.org/officeDocument/2006/relationships/image" Target="../media/image1257.png"/><Relationship Id="rId7" Type="http://schemas.openxmlformats.org/officeDocument/2006/relationships/image" Target="../media/image1243.png"/><Relationship Id="rId12" Type="http://schemas.openxmlformats.org/officeDocument/2006/relationships/image" Target="../media/image1248.png"/><Relationship Id="rId17" Type="http://schemas.openxmlformats.org/officeDocument/2006/relationships/image" Target="../media/image1253.png"/><Relationship Id="rId2" Type="http://schemas.openxmlformats.org/officeDocument/2006/relationships/notesSlide" Target="../notesSlides/notesSlide122.xml"/><Relationship Id="rId16" Type="http://schemas.openxmlformats.org/officeDocument/2006/relationships/image" Target="../media/image1252.png"/><Relationship Id="rId20" Type="http://schemas.openxmlformats.org/officeDocument/2006/relationships/image" Target="../media/image1256.png"/><Relationship Id="rId1" Type="http://schemas.openxmlformats.org/officeDocument/2006/relationships/slideLayout" Target="../slideLayouts/slideLayout12.xml"/><Relationship Id="rId6" Type="http://schemas.openxmlformats.org/officeDocument/2006/relationships/image" Target="../media/image1242.png"/><Relationship Id="rId11" Type="http://schemas.openxmlformats.org/officeDocument/2006/relationships/image" Target="../media/image1247.png"/><Relationship Id="rId5" Type="http://schemas.openxmlformats.org/officeDocument/2006/relationships/image" Target="../media/image1241.png"/><Relationship Id="rId15" Type="http://schemas.openxmlformats.org/officeDocument/2006/relationships/image" Target="../media/image1251.png"/><Relationship Id="rId10" Type="http://schemas.openxmlformats.org/officeDocument/2006/relationships/image" Target="../media/image1246.png"/><Relationship Id="rId19" Type="http://schemas.openxmlformats.org/officeDocument/2006/relationships/image" Target="../media/image1255.png"/><Relationship Id="rId4" Type="http://schemas.openxmlformats.org/officeDocument/2006/relationships/image" Target="../media/image1163.png"/><Relationship Id="rId9" Type="http://schemas.openxmlformats.org/officeDocument/2006/relationships/image" Target="../media/image1245.png"/><Relationship Id="rId14" Type="http://schemas.openxmlformats.org/officeDocument/2006/relationships/image" Target="../media/image1250.png"/></Relationships>
</file>

<file path=ppt/slides/_rels/slide145.xml.rels><?xml version="1.0" encoding="UTF-8" standalone="yes"?>
<Relationships xmlns="http://schemas.openxmlformats.org/package/2006/relationships"><Relationship Id="rId8" Type="http://schemas.openxmlformats.org/officeDocument/2006/relationships/image" Target="../media/image1262.png"/><Relationship Id="rId13" Type="http://schemas.openxmlformats.org/officeDocument/2006/relationships/image" Target="../media/image1267.png"/><Relationship Id="rId18" Type="http://schemas.openxmlformats.org/officeDocument/2006/relationships/image" Target="../media/image1272.png"/><Relationship Id="rId26" Type="http://schemas.openxmlformats.org/officeDocument/2006/relationships/image" Target="../media/image1280.png"/><Relationship Id="rId3" Type="http://schemas.openxmlformats.org/officeDocument/2006/relationships/image" Target="../media/image1163.png"/><Relationship Id="rId21" Type="http://schemas.openxmlformats.org/officeDocument/2006/relationships/image" Target="../media/image1275.png"/><Relationship Id="rId7" Type="http://schemas.openxmlformats.org/officeDocument/2006/relationships/image" Target="../media/image1261.png"/><Relationship Id="rId12" Type="http://schemas.openxmlformats.org/officeDocument/2006/relationships/image" Target="../media/image1266.png"/><Relationship Id="rId17" Type="http://schemas.openxmlformats.org/officeDocument/2006/relationships/image" Target="../media/image1271.png"/><Relationship Id="rId25" Type="http://schemas.openxmlformats.org/officeDocument/2006/relationships/image" Target="../media/image1279.png"/><Relationship Id="rId2" Type="http://schemas.openxmlformats.org/officeDocument/2006/relationships/notesSlide" Target="../notesSlides/notesSlide123.xml"/><Relationship Id="rId16" Type="http://schemas.openxmlformats.org/officeDocument/2006/relationships/image" Target="../media/image1270.png"/><Relationship Id="rId20" Type="http://schemas.openxmlformats.org/officeDocument/2006/relationships/image" Target="../media/image1274.png"/><Relationship Id="rId29" Type="http://schemas.openxmlformats.org/officeDocument/2006/relationships/image" Target="../media/image1283.png"/><Relationship Id="rId1" Type="http://schemas.openxmlformats.org/officeDocument/2006/relationships/slideLayout" Target="../slideLayouts/slideLayout12.xml"/><Relationship Id="rId6" Type="http://schemas.openxmlformats.org/officeDocument/2006/relationships/image" Target="../media/image1260.png"/><Relationship Id="rId11" Type="http://schemas.openxmlformats.org/officeDocument/2006/relationships/image" Target="../media/image1265.png"/><Relationship Id="rId24" Type="http://schemas.openxmlformats.org/officeDocument/2006/relationships/image" Target="../media/image1278.png"/><Relationship Id="rId5" Type="http://schemas.openxmlformats.org/officeDocument/2006/relationships/image" Target="../media/image1259.png"/><Relationship Id="rId15" Type="http://schemas.openxmlformats.org/officeDocument/2006/relationships/image" Target="../media/image1269.png"/><Relationship Id="rId23" Type="http://schemas.openxmlformats.org/officeDocument/2006/relationships/image" Target="../media/image1277.png"/><Relationship Id="rId28" Type="http://schemas.openxmlformats.org/officeDocument/2006/relationships/image" Target="../media/image1282.png"/><Relationship Id="rId10" Type="http://schemas.openxmlformats.org/officeDocument/2006/relationships/image" Target="../media/image1264.png"/><Relationship Id="rId19" Type="http://schemas.openxmlformats.org/officeDocument/2006/relationships/image" Target="../media/image1273.png"/><Relationship Id="rId4" Type="http://schemas.openxmlformats.org/officeDocument/2006/relationships/image" Target="../media/image1258.png"/><Relationship Id="rId9" Type="http://schemas.openxmlformats.org/officeDocument/2006/relationships/image" Target="../media/image1263.png"/><Relationship Id="rId14" Type="http://schemas.openxmlformats.org/officeDocument/2006/relationships/image" Target="../media/image1268.png"/><Relationship Id="rId22" Type="http://schemas.openxmlformats.org/officeDocument/2006/relationships/image" Target="../media/image1276.png"/><Relationship Id="rId27" Type="http://schemas.openxmlformats.org/officeDocument/2006/relationships/image" Target="../media/image1281.png"/><Relationship Id="rId30" Type="http://schemas.openxmlformats.org/officeDocument/2006/relationships/image" Target="../media/image1284.png"/></Relationships>
</file>

<file path=ppt/slides/_rels/slide146.xml.rels><?xml version="1.0" encoding="UTF-8" standalone="yes"?>
<Relationships xmlns="http://schemas.openxmlformats.org/package/2006/relationships"><Relationship Id="rId8" Type="http://schemas.openxmlformats.org/officeDocument/2006/relationships/image" Target="../media/image1287.png"/><Relationship Id="rId13" Type="http://schemas.openxmlformats.org/officeDocument/2006/relationships/image" Target="../media/image1292.png"/><Relationship Id="rId18" Type="http://schemas.openxmlformats.org/officeDocument/2006/relationships/image" Target="../media/image1297.png"/><Relationship Id="rId26" Type="http://schemas.openxmlformats.org/officeDocument/2006/relationships/image" Target="../media/image1305.png"/><Relationship Id="rId3" Type="http://schemas.openxmlformats.org/officeDocument/2006/relationships/image" Target="../media/image1.png"/><Relationship Id="rId21" Type="http://schemas.openxmlformats.org/officeDocument/2006/relationships/image" Target="../media/image1300.png"/><Relationship Id="rId7" Type="http://schemas.openxmlformats.org/officeDocument/2006/relationships/image" Target="../media/image1286.png"/><Relationship Id="rId12" Type="http://schemas.openxmlformats.org/officeDocument/2006/relationships/image" Target="../media/image1291.png"/><Relationship Id="rId17" Type="http://schemas.openxmlformats.org/officeDocument/2006/relationships/image" Target="../media/image1296.png"/><Relationship Id="rId25" Type="http://schemas.openxmlformats.org/officeDocument/2006/relationships/image" Target="../media/image1304.png"/><Relationship Id="rId2" Type="http://schemas.openxmlformats.org/officeDocument/2006/relationships/notesSlide" Target="../notesSlides/notesSlide124.xml"/><Relationship Id="rId16" Type="http://schemas.openxmlformats.org/officeDocument/2006/relationships/image" Target="../media/image1295.png"/><Relationship Id="rId20" Type="http://schemas.openxmlformats.org/officeDocument/2006/relationships/image" Target="../media/image1299.png"/><Relationship Id="rId1" Type="http://schemas.openxmlformats.org/officeDocument/2006/relationships/slideLayout" Target="../slideLayouts/slideLayout12.xml"/><Relationship Id="rId6" Type="http://schemas.openxmlformats.org/officeDocument/2006/relationships/image" Target="../media/image1027.png"/><Relationship Id="rId11" Type="http://schemas.openxmlformats.org/officeDocument/2006/relationships/image" Target="../media/image1290.png"/><Relationship Id="rId24" Type="http://schemas.openxmlformats.org/officeDocument/2006/relationships/image" Target="../media/image1303.png"/><Relationship Id="rId5" Type="http://schemas.openxmlformats.org/officeDocument/2006/relationships/image" Target="../media/image1285.png"/><Relationship Id="rId15" Type="http://schemas.openxmlformats.org/officeDocument/2006/relationships/image" Target="../media/image1294.png"/><Relationship Id="rId23" Type="http://schemas.openxmlformats.org/officeDocument/2006/relationships/image" Target="../media/image1302.png"/><Relationship Id="rId28" Type="http://schemas.openxmlformats.org/officeDocument/2006/relationships/image" Target="../media/image1307.png"/><Relationship Id="rId10" Type="http://schemas.openxmlformats.org/officeDocument/2006/relationships/image" Target="../media/image1289.png"/><Relationship Id="rId19" Type="http://schemas.openxmlformats.org/officeDocument/2006/relationships/image" Target="../media/image1298.png"/><Relationship Id="rId4" Type="http://schemas.openxmlformats.org/officeDocument/2006/relationships/image" Target="../media/image1163.png"/><Relationship Id="rId9" Type="http://schemas.openxmlformats.org/officeDocument/2006/relationships/image" Target="../media/image1288.png"/><Relationship Id="rId14" Type="http://schemas.openxmlformats.org/officeDocument/2006/relationships/image" Target="../media/image1293.png"/><Relationship Id="rId22" Type="http://schemas.openxmlformats.org/officeDocument/2006/relationships/image" Target="../media/image1301.png"/><Relationship Id="rId27" Type="http://schemas.openxmlformats.org/officeDocument/2006/relationships/image" Target="../media/image1306.png"/></Relationships>
</file>

<file path=ppt/slides/_rels/slide147.xml.rels><?xml version="1.0" encoding="UTF-8" standalone="yes"?>
<Relationships xmlns="http://schemas.openxmlformats.org/package/2006/relationships"><Relationship Id="rId8" Type="http://schemas.openxmlformats.org/officeDocument/2006/relationships/image" Target="../media/image1311.png"/><Relationship Id="rId13" Type="http://schemas.openxmlformats.org/officeDocument/2006/relationships/image" Target="../media/image1315.png"/><Relationship Id="rId3" Type="http://schemas.openxmlformats.org/officeDocument/2006/relationships/image" Target="../media/image1.png"/><Relationship Id="rId7" Type="http://schemas.openxmlformats.org/officeDocument/2006/relationships/image" Target="../media/image1310.png"/><Relationship Id="rId12" Type="http://schemas.openxmlformats.org/officeDocument/2006/relationships/image" Target="../media/image1314.png"/><Relationship Id="rId2" Type="http://schemas.openxmlformats.org/officeDocument/2006/relationships/notesSlide" Target="../notesSlides/notesSlide125.xml"/><Relationship Id="rId1" Type="http://schemas.openxmlformats.org/officeDocument/2006/relationships/slideLayout" Target="../slideLayouts/slideLayout12.xml"/><Relationship Id="rId6" Type="http://schemas.openxmlformats.org/officeDocument/2006/relationships/image" Target="../media/image1309.png"/><Relationship Id="rId11" Type="http://schemas.openxmlformats.org/officeDocument/2006/relationships/image" Target="../media/image1313.png"/><Relationship Id="rId5" Type="http://schemas.openxmlformats.org/officeDocument/2006/relationships/image" Target="../media/image1308.png"/><Relationship Id="rId10" Type="http://schemas.openxmlformats.org/officeDocument/2006/relationships/image" Target="../media/image341.png"/><Relationship Id="rId4" Type="http://schemas.openxmlformats.org/officeDocument/2006/relationships/image" Target="../media/image1163.png"/><Relationship Id="rId9" Type="http://schemas.openxmlformats.org/officeDocument/2006/relationships/image" Target="../media/image1312.png"/><Relationship Id="rId14" Type="http://schemas.openxmlformats.org/officeDocument/2006/relationships/image" Target="../media/image1316.png"/></Relationships>
</file>

<file path=ppt/slides/_rels/slide14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1.png"/><Relationship Id="rId7" Type="http://schemas.openxmlformats.org/officeDocument/2006/relationships/image" Target="../media/image750.png"/><Relationship Id="rId2" Type="http://schemas.openxmlformats.org/officeDocument/2006/relationships/notesSlide" Target="../notesSlides/notesSlide126.xml"/><Relationship Id="rId1" Type="http://schemas.openxmlformats.org/officeDocument/2006/relationships/slideLayout" Target="../slideLayouts/slideLayout12.xml"/><Relationship Id="rId6" Type="http://schemas.openxmlformats.org/officeDocument/2006/relationships/image" Target="../media/image749.png"/><Relationship Id="rId5" Type="http://schemas.openxmlformats.org/officeDocument/2006/relationships/image" Target="../media/image748.png"/><Relationship Id="rId10" Type="http://schemas.openxmlformats.org/officeDocument/2006/relationships/image" Target="../media/image665.png"/><Relationship Id="rId4" Type="http://schemas.openxmlformats.org/officeDocument/2006/relationships/image" Target="../media/image747.png"/><Relationship Id="rId9" Type="http://schemas.openxmlformats.org/officeDocument/2006/relationships/image" Target="../media/image762.pn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8" Type="http://schemas.openxmlformats.org/officeDocument/2006/relationships/image" Target="../media/image1317.png"/><Relationship Id="rId13" Type="http://schemas.openxmlformats.org/officeDocument/2006/relationships/image" Target="../media/image1320.png"/><Relationship Id="rId3" Type="http://schemas.openxmlformats.org/officeDocument/2006/relationships/image" Target="../media/image1.png"/><Relationship Id="rId7" Type="http://schemas.openxmlformats.org/officeDocument/2006/relationships/image" Target="../media/image750.png"/><Relationship Id="rId12" Type="http://schemas.openxmlformats.org/officeDocument/2006/relationships/image" Target="../media/image512.png"/><Relationship Id="rId2" Type="http://schemas.openxmlformats.org/officeDocument/2006/relationships/notesSlide" Target="../notesSlides/notesSlide127.xml"/><Relationship Id="rId1" Type="http://schemas.openxmlformats.org/officeDocument/2006/relationships/slideLayout" Target="../slideLayouts/slideLayout12.xml"/><Relationship Id="rId6" Type="http://schemas.openxmlformats.org/officeDocument/2006/relationships/image" Target="../media/image749.png"/><Relationship Id="rId11" Type="http://schemas.openxmlformats.org/officeDocument/2006/relationships/image" Target="../media/image1319.png"/><Relationship Id="rId5" Type="http://schemas.openxmlformats.org/officeDocument/2006/relationships/image" Target="../media/image748.png"/><Relationship Id="rId10" Type="http://schemas.openxmlformats.org/officeDocument/2006/relationships/image" Target="../media/image1318.png"/><Relationship Id="rId4" Type="http://schemas.openxmlformats.org/officeDocument/2006/relationships/image" Target="../media/image747.png"/><Relationship Id="rId9" Type="http://schemas.openxmlformats.org/officeDocument/2006/relationships/image" Target="../media/image762.png"/><Relationship Id="rId14" Type="http://schemas.openxmlformats.org/officeDocument/2006/relationships/image" Target="../media/image780.png"/></Relationships>
</file>

<file path=ppt/slides/_rels/slide1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8" Type="http://schemas.openxmlformats.org/officeDocument/2006/relationships/image" Target="../media/image1325.png"/><Relationship Id="rId13" Type="http://schemas.openxmlformats.org/officeDocument/2006/relationships/image" Target="../media/image1329.png"/><Relationship Id="rId18" Type="http://schemas.openxmlformats.org/officeDocument/2006/relationships/image" Target="../media/image1334.png"/><Relationship Id="rId3" Type="http://schemas.openxmlformats.org/officeDocument/2006/relationships/image" Target="../media/image1.png"/><Relationship Id="rId7" Type="http://schemas.openxmlformats.org/officeDocument/2006/relationships/image" Target="../media/image1324.png"/><Relationship Id="rId12" Type="http://schemas.openxmlformats.org/officeDocument/2006/relationships/image" Target="../media/image1328.png"/><Relationship Id="rId17" Type="http://schemas.openxmlformats.org/officeDocument/2006/relationships/image" Target="../media/image1333.png"/><Relationship Id="rId2" Type="http://schemas.openxmlformats.org/officeDocument/2006/relationships/notesSlide" Target="../notesSlides/notesSlide128.xml"/><Relationship Id="rId16" Type="http://schemas.openxmlformats.org/officeDocument/2006/relationships/image" Target="../media/image1332.png"/><Relationship Id="rId1" Type="http://schemas.openxmlformats.org/officeDocument/2006/relationships/slideLayout" Target="../slideLayouts/slideLayout12.xml"/><Relationship Id="rId6" Type="http://schemas.openxmlformats.org/officeDocument/2006/relationships/image" Target="../media/image1323.png"/><Relationship Id="rId11" Type="http://schemas.openxmlformats.org/officeDocument/2006/relationships/image" Target="../media/image1327.png"/><Relationship Id="rId5" Type="http://schemas.openxmlformats.org/officeDocument/2006/relationships/image" Target="../media/image1322.png"/><Relationship Id="rId15" Type="http://schemas.openxmlformats.org/officeDocument/2006/relationships/image" Target="../media/image1331.png"/><Relationship Id="rId10" Type="http://schemas.openxmlformats.org/officeDocument/2006/relationships/image" Target="../media/image1326.png"/><Relationship Id="rId19" Type="http://schemas.openxmlformats.org/officeDocument/2006/relationships/image" Target="../media/image1335.png"/><Relationship Id="rId4" Type="http://schemas.openxmlformats.org/officeDocument/2006/relationships/image" Target="../media/image1321.png"/><Relationship Id="rId9" Type="http://schemas.openxmlformats.org/officeDocument/2006/relationships/image" Target="../media/image168.png"/><Relationship Id="rId14" Type="http://schemas.openxmlformats.org/officeDocument/2006/relationships/image" Target="../media/image1330.png"/></Relationships>
</file>

<file path=ppt/slides/_rels/slide153.xml.rels><?xml version="1.0" encoding="UTF-8" standalone="yes"?>
<Relationships xmlns="http://schemas.openxmlformats.org/package/2006/relationships"><Relationship Id="rId8" Type="http://schemas.openxmlformats.org/officeDocument/2006/relationships/image" Target="../media/image1340.png"/><Relationship Id="rId3" Type="http://schemas.openxmlformats.org/officeDocument/2006/relationships/image" Target="../media/image1336.png"/><Relationship Id="rId7" Type="http://schemas.openxmlformats.org/officeDocument/2006/relationships/image" Target="../media/image1339.png"/><Relationship Id="rId12" Type="http://schemas.openxmlformats.org/officeDocument/2006/relationships/image" Target="../media/image1344.png"/><Relationship Id="rId2" Type="http://schemas.openxmlformats.org/officeDocument/2006/relationships/notesSlide" Target="../notesSlides/notesSlide129.xml"/><Relationship Id="rId1" Type="http://schemas.openxmlformats.org/officeDocument/2006/relationships/slideLayout" Target="../slideLayouts/slideLayout12.xml"/><Relationship Id="rId6" Type="http://schemas.openxmlformats.org/officeDocument/2006/relationships/image" Target="../media/image1338.png"/><Relationship Id="rId11" Type="http://schemas.openxmlformats.org/officeDocument/2006/relationships/image" Target="../media/image1343.png"/><Relationship Id="rId5" Type="http://schemas.openxmlformats.org/officeDocument/2006/relationships/image" Target="../media/image1337.png"/><Relationship Id="rId10" Type="http://schemas.openxmlformats.org/officeDocument/2006/relationships/image" Target="../media/image1342.png"/><Relationship Id="rId4" Type="http://schemas.openxmlformats.org/officeDocument/2006/relationships/image" Target="../media/image4.png"/><Relationship Id="rId9" Type="http://schemas.openxmlformats.org/officeDocument/2006/relationships/image" Target="../media/image1341.png"/></Relationships>
</file>

<file path=ppt/slides/_rels/slide154.xml.rels><?xml version="1.0" encoding="UTF-8" standalone="yes"?>
<Relationships xmlns="http://schemas.openxmlformats.org/package/2006/relationships"><Relationship Id="rId8" Type="http://schemas.openxmlformats.org/officeDocument/2006/relationships/image" Target="../media/image1348.png"/><Relationship Id="rId13" Type="http://schemas.openxmlformats.org/officeDocument/2006/relationships/image" Target="../media/image1353.png"/><Relationship Id="rId3" Type="http://schemas.openxmlformats.org/officeDocument/2006/relationships/image" Target="../media/image693.png"/><Relationship Id="rId7" Type="http://schemas.openxmlformats.org/officeDocument/2006/relationships/image" Target="../media/image1347.png"/><Relationship Id="rId12" Type="http://schemas.openxmlformats.org/officeDocument/2006/relationships/image" Target="../media/image1352.png"/><Relationship Id="rId17" Type="http://schemas.openxmlformats.org/officeDocument/2006/relationships/image" Target="../media/image1357.png"/><Relationship Id="rId2" Type="http://schemas.openxmlformats.org/officeDocument/2006/relationships/notesSlide" Target="../notesSlides/notesSlide130.xml"/><Relationship Id="rId16" Type="http://schemas.openxmlformats.org/officeDocument/2006/relationships/image" Target="../media/image1356.png"/><Relationship Id="rId1" Type="http://schemas.openxmlformats.org/officeDocument/2006/relationships/slideLayout" Target="../slideLayouts/slideLayout12.xml"/><Relationship Id="rId6" Type="http://schemas.openxmlformats.org/officeDocument/2006/relationships/image" Target="../media/image1346.png"/><Relationship Id="rId11" Type="http://schemas.openxmlformats.org/officeDocument/2006/relationships/image" Target="../media/image1351.png"/><Relationship Id="rId5" Type="http://schemas.openxmlformats.org/officeDocument/2006/relationships/image" Target="../media/image1345.png"/><Relationship Id="rId15" Type="http://schemas.openxmlformats.org/officeDocument/2006/relationships/image" Target="../media/image1355.png"/><Relationship Id="rId10" Type="http://schemas.openxmlformats.org/officeDocument/2006/relationships/image" Target="../media/image1350.png"/><Relationship Id="rId4" Type="http://schemas.openxmlformats.org/officeDocument/2006/relationships/image" Target="../media/image4.png"/><Relationship Id="rId9" Type="http://schemas.openxmlformats.org/officeDocument/2006/relationships/image" Target="../media/image1349.png"/><Relationship Id="rId14" Type="http://schemas.openxmlformats.org/officeDocument/2006/relationships/image" Target="../media/image1354.png"/></Relationships>
</file>

<file path=ppt/slides/_rels/slide155.xml.rels><?xml version="1.0" encoding="UTF-8" standalone="yes"?>
<Relationships xmlns="http://schemas.openxmlformats.org/package/2006/relationships"><Relationship Id="rId8" Type="http://schemas.openxmlformats.org/officeDocument/2006/relationships/image" Target="../media/image1362.png"/><Relationship Id="rId13" Type="http://schemas.openxmlformats.org/officeDocument/2006/relationships/image" Target="../media/image1365.png"/><Relationship Id="rId18" Type="http://schemas.openxmlformats.org/officeDocument/2006/relationships/image" Target="../media/image1369.png"/><Relationship Id="rId3" Type="http://schemas.openxmlformats.org/officeDocument/2006/relationships/image" Target="../media/image1358.png"/><Relationship Id="rId7" Type="http://schemas.openxmlformats.org/officeDocument/2006/relationships/image" Target="../media/image1361.png"/><Relationship Id="rId12" Type="http://schemas.openxmlformats.org/officeDocument/2006/relationships/image" Target="../media/image1364.png"/><Relationship Id="rId17" Type="http://schemas.openxmlformats.org/officeDocument/2006/relationships/image" Target="../media/image1368.png"/><Relationship Id="rId2" Type="http://schemas.openxmlformats.org/officeDocument/2006/relationships/notesSlide" Target="../notesSlides/notesSlide131.xml"/><Relationship Id="rId16" Type="http://schemas.openxmlformats.org/officeDocument/2006/relationships/image" Target="../media/image1367.png"/><Relationship Id="rId1" Type="http://schemas.openxmlformats.org/officeDocument/2006/relationships/slideLayout" Target="../slideLayouts/slideLayout12.xml"/><Relationship Id="rId6" Type="http://schemas.openxmlformats.org/officeDocument/2006/relationships/image" Target="../media/image1360.png"/><Relationship Id="rId11" Type="http://schemas.openxmlformats.org/officeDocument/2006/relationships/image" Target="../media/image239.png"/><Relationship Id="rId5" Type="http://schemas.openxmlformats.org/officeDocument/2006/relationships/image" Target="../media/image1359.png"/><Relationship Id="rId15" Type="http://schemas.openxmlformats.org/officeDocument/2006/relationships/image" Target="../media/image1366.png"/><Relationship Id="rId10" Type="http://schemas.openxmlformats.org/officeDocument/2006/relationships/image" Target="../media/image1363.png"/><Relationship Id="rId4" Type="http://schemas.openxmlformats.org/officeDocument/2006/relationships/image" Target="../media/image4.png"/><Relationship Id="rId9" Type="http://schemas.openxmlformats.org/officeDocument/2006/relationships/image" Target="../media/image831.png"/><Relationship Id="rId14" Type="http://schemas.openxmlformats.org/officeDocument/2006/relationships/image" Target="../media/image230.png"/></Relationships>
</file>

<file path=ppt/slides/_rels/slide156.xml.rels><?xml version="1.0" encoding="UTF-8" standalone="yes"?>
<Relationships xmlns="http://schemas.openxmlformats.org/package/2006/relationships"><Relationship Id="rId8" Type="http://schemas.openxmlformats.org/officeDocument/2006/relationships/image" Target="../media/image1374.png"/><Relationship Id="rId13" Type="http://schemas.openxmlformats.org/officeDocument/2006/relationships/image" Target="../media/image1379.png"/><Relationship Id="rId3" Type="http://schemas.openxmlformats.org/officeDocument/2006/relationships/image" Target="../media/image1370.png"/><Relationship Id="rId7" Type="http://schemas.openxmlformats.org/officeDocument/2006/relationships/image" Target="../media/image1373.png"/><Relationship Id="rId12" Type="http://schemas.openxmlformats.org/officeDocument/2006/relationships/image" Target="../media/image1378.png"/><Relationship Id="rId2" Type="http://schemas.openxmlformats.org/officeDocument/2006/relationships/notesSlide" Target="../notesSlides/notesSlide132.xml"/><Relationship Id="rId16" Type="http://schemas.openxmlformats.org/officeDocument/2006/relationships/image" Target="../media/image541.png"/><Relationship Id="rId1" Type="http://schemas.openxmlformats.org/officeDocument/2006/relationships/slideLayout" Target="../slideLayouts/slideLayout12.xml"/><Relationship Id="rId6" Type="http://schemas.openxmlformats.org/officeDocument/2006/relationships/image" Target="../media/image1372.png"/><Relationship Id="rId11" Type="http://schemas.openxmlformats.org/officeDocument/2006/relationships/image" Target="../media/image1377.png"/><Relationship Id="rId5" Type="http://schemas.openxmlformats.org/officeDocument/2006/relationships/image" Target="../media/image1371.png"/><Relationship Id="rId15" Type="http://schemas.openxmlformats.org/officeDocument/2006/relationships/image" Target="../media/image1381.png"/><Relationship Id="rId10" Type="http://schemas.openxmlformats.org/officeDocument/2006/relationships/image" Target="../media/image1376.png"/><Relationship Id="rId4" Type="http://schemas.openxmlformats.org/officeDocument/2006/relationships/image" Target="../media/image4.png"/><Relationship Id="rId9" Type="http://schemas.openxmlformats.org/officeDocument/2006/relationships/image" Target="../media/image1375.png"/><Relationship Id="rId14" Type="http://schemas.openxmlformats.org/officeDocument/2006/relationships/image" Target="../media/image1380.png"/></Relationships>
</file>

<file path=ppt/slides/_rels/slide157.xml.rels><?xml version="1.0" encoding="UTF-8" standalone="yes"?>
<Relationships xmlns="http://schemas.openxmlformats.org/package/2006/relationships"><Relationship Id="rId8" Type="http://schemas.openxmlformats.org/officeDocument/2006/relationships/image" Target="../media/image1386.png"/><Relationship Id="rId13" Type="http://schemas.openxmlformats.org/officeDocument/2006/relationships/image" Target="../media/image1032.png"/><Relationship Id="rId18" Type="http://schemas.openxmlformats.org/officeDocument/2006/relationships/image" Target="../media/image1395.png"/><Relationship Id="rId3" Type="http://schemas.openxmlformats.org/officeDocument/2006/relationships/image" Target="../media/image1382.png"/><Relationship Id="rId7" Type="http://schemas.openxmlformats.org/officeDocument/2006/relationships/image" Target="../media/image1385.png"/><Relationship Id="rId12" Type="http://schemas.openxmlformats.org/officeDocument/2006/relationships/image" Target="../media/image1390.png"/><Relationship Id="rId17" Type="http://schemas.openxmlformats.org/officeDocument/2006/relationships/image" Target="../media/image1394.png"/><Relationship Id="rId2" Type="http://schemas.openxmlformats.org/officeDocument/2006/relationships/notesSlide" Target="../notesSlides/notesSlide133.xml"/><Relationship Id="rId16" Type="http://schemas.openxmlformats.org/officeDocument/2006/relationships/image" Target="../media/image1393.png"/><Relationship Id="rId1" Type="http://schemas.openxmlformats.org/officeDocument/2006/relationships/slideLayout" Target="../slideLayouts/slideLayout12.xml"/><Relationship Id="rId6" Type="http://schemas.openxmlformats.org/officeDocument/2006/relationships/image" Target="../media/image1384.png"/><Relationship Id="rId11" Type="http://schemas.openxmlformats.org/officeDocument/2006/relationships/image" Target="../media/image1389.png"/><Relationship Id="rId5" Type="http://schemas.openxmlformats.org/officeDocument/2006/relationships/image" Target="../media/image1383.png"/><Relationship Id="rId15" Type="http://schemas.openxmlformats.org/officeDocument/2006/relationships/image" Target="../media/image1392.png"/><Relationship Id="rId10" Type="http://schemas.openxmlformats.org/officeDocument/2006/relationships/image" Target="../media/image1388.png"/><Relationship Id="rId19" Type="http://schemas.openxmlformats.org/officeDocument/2006/relationships/image" Target="../media/image1396.png"/><Relationship Id="rId4" Type="http://schemas.openxmlformats.org/officeDocument/2006/relationships/image" Target="../media/image4.png"/><Relationship Id="rId9" Type="http://schemas.openxmlformats.org/officeDocument/2006/relationships/image" Target="../media/image1387.png"/><Relationship Id="rId14" Type="http://schemas.openxmlformats.org/officeDocument/2006/relationships/image" Target="../media/image1391.png"/></Relationships>
</file>

<file path=ppt/slides/_rels/slide158.xml.rels><?xml version="1.0" encoding="UTF-8" standalone="yes"?>
<Relationships xmlns="http://schemas.openxmlformats.org/package/2006/relationships"><Relationship Id="rId8" Type="http://schemas.openxmlformats.org/officeDocument/2006/relationships/image" Target="../media/image1399.png"/><Relationship Id="rId13" Type="http://schemas.openxmlformats.org/officeDocument/2006/relationships/image" Target="../media/image1403.png"/><Relationship Id="rId18" Type="http://schemas.openxmlformats.org/officeDocument/2006/relationships/image" Target="../media/image1407.png"/><Relationship Id="rId3" Type="http://schemas.openxmlformats.org/officeDocument/2006/relationships/image" Target="../media/image1.png"/><Relationship Id="rId7" Type="http://schemas.openxmlformats.org/officeDocument/2006/relationships/image" Target="../media/image1333.png"/><Relationship Id="rId12" Type="http://schemas.openxmlformats.org/officeDocument/2006/relationships/image" Target="../media/image1335.png"/><Relationship Id="rId17" Type="http://schemas.openxmlformats.org/officeDocument/2006/relationships/image" Target="../media/image1406.png"/><Relationship Id="rId2" Type="http://schemas.openxmlformats.org/officeDocument/2006/relationships/notesSlide" Target="../notesSlides/notesSlide134.xml"/><Relationship Id="rId16" Type="http://schemas.openxmlformats.org/officeDocument/2006/relationships/image" Target="../media/image1405.png"/><Relationship Id="rId20" Type="http://schemas.openxmlformats.org/officeDocument/2006/relationships/image" Target="../media/image1409.png"/><Relationship Id="rId1" Type="http://schemas.openxmlformats.org/officeDocument/2006/relationships/slideLayout" Target="../slideLayouts/slideLayout12.xml"/><Relationship Id="rId6" Type="http://schemas.openxmlformats.org/officeDocument/2006/relationships/image" Target="../media/image1398.png"/><Relationship Id="rId11" Type="http://schemas.openxmlformats.org/officeDocument/2006/relationships/image" Target="../media/image1402.png"/><Relationship Id="rId5" Type="http://schemas.openxmlformats.org/officeDocument/2006/relationships/image" Target="../media/image1397.png"/><Relationship Id="rId15" Type="http://schemas.openxmlformats.org/officeDocument/2006/relationships/image" Target="../media/image1331.png"/><Relationship Id="rId10" Type="http://schemas.openxmlformats.org/officeDocument/2006/relationships/image" Target="../media/image1401.png"/><Relationship Id="rId19" Type="http://schemas.openxmlformats.org/officeDocument/2006/relationships/image" Target="../media/image1408.png"/><Relationship Id="rId4" Type="http://schemas.openxmlformats.org/officeDocument/2006/relationships/image" Target="../media/image4.png"/><Relationship Id="rId9" Type="http://schemas.openxmlformats.org/officeDocument/2006/relationships/image" Target="../media/image1400.png"/><Relationship Id="rId14" Type="http://schemas.openxmlformats.org/officeDocument/2006/relationships/image" Target="../media/image1404.png"/></Relationships>
</file>

<file path=ppt/slides/_rels/slide159.xml.rels><?xml version="1.0" encoding="UTF-8" standalone="yes"?>
<Relationships xmlns="http://schemas.openxmlformats.org/package/2006/relationships"><Relationship Id="rId8" Type="http://schemas.openxmlformats.org/officeDocument/2006/relationships/image" Target="../media/image1413.png"/><Relationship Id="rId13" Type="http://schemas.openxmlformats.org/officeDocument/2006/relationships/image" Target="../media/image1417.png"/><Relationship Id="rId18" Type="http://schemas.openxmlformats.org/officeDocument/2006/relationships/image" Target="../media/image1422.png"/><Relationship Id="rId3" Type="http://schemas.openxmlformats.org/officeDocument/2006/relationships/image" Target="../media/image1410.png"/><Relationship Id="rId7" Type="http://schemas.openxmlformats.org/officeDocument/2006/relationships/image" Target="../media/image200.png"/><Relationship Id="rId12" Type="http://schemas.openxmlformats.org/officeDocument/2006/relationships/image" Target="../media/image1416.png"/><Relationship Id="rId17" Type="http://schemas.openxmlformats.org/officeDocument/2006/relationships/image" Target="../media/image1421.png"/><Relationship Id="rId2" Type="http://schemas.openxmlformats.org/officeDocument/2006/relationships/notesSlide" Target="../notesSlides/notesSlide135.xml"/><Relationship Id="rId16" Type="http://schemas.openxmlformats.org/officeDocument/2006/relationships/image" Target="../media/image1420.png"/><Relationship Id="rId1" Type="http://schemas.openxmlformats.org/officeDocument/2006/relationships/slideLayout" Target="../slideLayouts/slideLayout12.xml"/><Relationship Id="rId6" Type="http://schemas.openxmlformats.org/officeDocument/2006/relationships/image" Target="../media/image1412.png"/><Relationship Id="rId11" Type="http://schemas.openxmlformats.org/officeDocument/2006/relationships/image" Target="../media/image1415.png"/><Relationship Id="rId5" Type="http://schemas.openxmlformats.org/officeDocument/2006/relationships/image" Target="../media/image1411.png"/><Relationship Id="rId15" Type="http://schemas.openxmlformats.org/officeDocument/2006/relationships/image" Target="../media/image1419.png"/><Relationship Id="rId10" Type="http://schemas.openxmlformats.org/officeDocument/2006/relationships/image" Target="../media/image217.png"/><Relationship Id="rId4" Type="http://schemas.openxmlformats.org/officeDocument/2006/relationships/image" Target="../media/image4.png"/><Relationship Id="rId9" Type="http://schemas.openxmlformats.org/officeDocument/2006/relationships/image" Target="../media/image1414.png"/><Relationship Id="rId14" Type="http://schemas.openxmlformats.org/officeDocument/2006/relationships/image" Target="../media/image1418.png"/></Relationships>
</file>

<file path=ppt/slides/_rels/slide16.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3" Type="http://schemas.openxmlformats.org/officeDocument/2006/relationships/image" Target="../media/image162.png"/><Relationship Id="rId7" Type="http://schemas.openxmlformats.org/officeDocument/2006/relationships/image" Target="../media/image166.png"/><Relationship Id="rId12" Type="http://schemas.openxmlformats.org/officeDocument/2006/relationships/image" Target="../media/image17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73.png"/></Relationships>
</file>

<file path=ppt/slides/_rels/slide160.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1427.png"/><Relationship Id="rId3" Type="http://schemas.openxmlformats.org/officeDocument/2006/relationships/image" Target="../media/image1423.png"/><Relationship Id="rId7" Type="http://schemas.openxmlformats.org/officeDocument/2006/relationships/image" Target="../media/image1365.png"/><Relationship Id="rId12" Type="http://schemas.openxmlformats.org/officeDocument/2006/relationships/image" Target="../media/image746.png"/><Relationship Id="rId2" Type="http://schemas.openxmlformats.org/officeDocument/2006/relationships/notesSlide" Target="../notesSlides/notesSlide136.xml"/><Relationship Id="rId16" Type="http://schemas.openxmlformats.org/officeDocument/2006/relationships/image" Target="../media/image1430.png"/><Relationship Id="rId1" Type="http://schemas.openxmlformats.org/officeDocument/2006/relationships/slideLayout" Target="../slideLayouts/slideLayout12.xml"/><Relationship Id="rId6" Type="http://schemas.openxmlformats.org/officeDocument/2006/relationships/image" Target="../media/image1424.png"/><Relationship Id="rId11" Type="http://schemas.openxmlformats.org/officeDocument/2006/relationships/image" Target="../media/image1426.png"/><Relationship Id="rId5" Type="http://schemas.openxmlformats.org/officeDocument/2006/relationships/image" Target="../media/image1359.png"/><Relationship Id="rId15" Type="http://schemas.openxmlformats.org/officeDocument/2006/relationships/image" Target="../media/image1429.png"/><Relationship Id="rId10" Type="http://schemas.openxmlformats.org/officeDocument/2006/relationships/image" Target="../media/image1425.png"/><Relationship Id="rId4" Type="http://schemas.openxmlformats.org/officeDocument/2006/relationships/image" Target="../media/image4.png"/><Relationship Id="rId9" Type="http://schemas.openxmlformats.org/officeDocument/2006/relationships/image" Target="../media/image541.png"/><Relationship Id="rId14" Type="http://schemas.openxmlformats.org/officeDocument/2006/relationships/image" Target="../media/image1428.png"/></Relationships>
</file>

<file path=ppt/slides/_rels/slide16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1.png"/><Relationship Id="rId7" Type="http://schemas.openxmlformats.org/officeDocument/2006/relationships/image" Target="../media/image750.png"/><Relationship Id="rId2" Type="http://schemas.openxmlformats.org/officeDocument/2006/relationships/notesSlide" Target="../notesSlides/notesSlide137.xml"/><Relationship Id="rId1" Type="http://schemas.openxmlformats.org/officeDocument/2006/relationships/slideLayout" Target="../slideLayouts/slideLayout12.xml"/><Relationship Id="rId6" Type="http://schemas.openxmlformats.org/officeDocument/2006/relationships/image" Target="../media/image749.png"/><Relationship Id="rId11" Type="http://schemas.openxmlformats.org/officeDocument/2006/relationships/image" Target="../media/image998.png"/><Relationship Id="rId5" Type="http://schemas.openxmlformats.org/officeDocument/2006/relationships/image" Target="../media/image748.png"/><Relationship Id="rId10" Type="http://schemas.openxmlformats.org/officeDocument/2006/relationships/image" Target="../media/image665.png"/><Relationship Id="rId4" Type="http://schemas.openxmlformats.org/officeDocument/2006/relationships/image" Target="../media/image747.png"/><Relationship Id="rId9" Type="http://schemas.openxmlformats.org/officeDocument/2006/relationships/image" Target="../media/image762.png"/></Relationships>
</file>

<file path=ppt/slides/_rels/slide163.xml.rels><?xml version="1.0" encoding="UTF-8" standalone="yes"?>
<Relationships xmlns="http://schemas.openxmlformats.org/package/2006/relationships"><Relationship Id="rId8" Type="http://schemas.openxmlformats.org/officeDocument/2006/relationships/image" Target="../media/image1431.png"/><Relationship Id="rId3" Type="http://schemas.openxmlformats.org/officeDocument/2006/relationships/image" Target="../media/image1.png"/><Relationship Id="rId7" Type="http://schemas.openxmlformats.org/officeDocument/2006/relationships/image" Target="../media/image750.png"/><Relationship Id="rId2" Type="http://schemas.openxmlformats.org/officeDocument/2006/relationships/notesSlide" Target="../notesSlides/notesSlide138.xml"/><Relationship Id="rId1" Type="http://schemas.openxmlformats.org/officeDocument/2006/relationships/slideLayout" Target="../slideLayouts/slideLayout12.xml"/><Relationship Id="rId6" Type="http://schemas.openxmlformats.org/officeDocument/2006/relationships/image" Target="../media/image749.png"/><Relationship Id="rId5" Type="http://schemas.openxmlformats.org/officeDocument/2006/relationships/image" Target="../media/image748.png"/><Relationship Id="rId10" Type="http://schemas.openxmlformats.org/officeDocument/2006/relationships/image" Target="../media/image1432.png"/><Relationship Id="rId4" Type="http://schemas.openxmlformats.org/officeDocument/2006/relationships/image" Target="../media/image747.png"/><Relationship Id="rId9" Type="http://schemas.openxmlformats.org/officeDocument/2006/relationships/image" Target="../media/image712.png"/></Relationships>
</file>

<file path=ppt/slides/_rels/slide164.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1.png"/><Relationship Id="rId7" Type="http://schemas.openxmlformats.org/officeDocument/2006/relationships/image" Target="../media/image750.png"/><Relationship Id="rId12" Type="http://schemas.openxmlformats.org/officeDocument/2006/relationships/image" Target="../media/image755.png"/><Relationship Id="rId2" Type="http://schemas.openxmlformats.org/officeDocument/2006/relationships/notesSlide" Target="../notesSlides/notesSlide139.xml"/><Relationship Id="rId1" Type="http://schemas.openxmlformats.org/officeDocument/2006/relationships/slideLayout" Target="../slideLayouts/slideLayout12.xml"/><Relationship Id="rId6" Type="http://schemas.openxmlformats.org/officeDocument/2006/relationships/image" Target="../media/image749.png"/><Relationship Id="rId11" Type="http://schemas.openxmlformats.org/officeDocument/2006/relationships/image" Target="../media/image754.png"/><Relationship Id="rId5" Type="http://schemas.openxmlformats.org/officeDocument/2006/relationships/image" Target="../media/image748.png"/><Relationship Id="rId10" Type="http://schemas.openxmlformats.org/officeDocument/2006/relationships/image" Target="../media/image753.png"/><Relationship Id="rId4" Type="http://schemas.openxmlformats.org/officeDocument/2006/relationships/image" Target="../media/image747.png"/><Relationship Id="rId9" Type="http://schemas.openxmlformats.org/officeDocument/2006/relationships/image" Target="../media/image752.png"/></Relationships>
</file>

<file path=ppt/slides/_rels/slide165.xml.rels><?xml version="1.0" encoding="UTF-8" standalone="yes"?>
<Relationships xmlns="http://schemas.openxmlformats.org/package/2006/relationships"><Relationship Id="rId8" Type="http://schemas.openxmlformats.org/officeDocument/2006/relationships/image" Target="../media/image1431.png"/><Relationship Id="rId13" Type="http://schemas.openxmlformats.org/officeDocument/2006/relationships/image" Target="../media/image1435.png"/><Relationship Id="rId3" Type="http://schemas.openxmlformats.org/officeDocument/2006/relationships/image" Target="../media/image1.png"/><Relationship Id="rId7" Type="http://schemas.openxmlformats.org/officeDocument/2006/relationships/image" Target="../media/image750.png"/><Relationship Id="rId12" Type="http://schemas.openxmlformats.org/officeDocument/2006/relationships/image" Target="../media/image1148.png"/><Relationship Id="rId2" Type="http://schemas.openxmlformats.org/officeDocument/2006/relationships/notesSlide" Target="../notesSlides/notesSlide140.xml"/><Relationship Id="rId1" Type="http://schemas.openxmlformats.org/officeDocument/2006/relationships/slideLayout" Target="../slideLayouts/slideLayout12.xml"/><Relationship Id="rId6" Type="http://schemas.openxmlformats.org/officeDocument/2006/relationships/image" Target="../media/image749.png"/><Relationship Id="rId11" Type="http://schemas.openxmlformats.org/officeDocument/2006/relationships/image" Target="../media/image1434.png"/><Relationship Id="rId5" Type="http://schemas.openxmlformats.org/officeDocument/2006/relationships/image" Target="../media/image748.png"/><Relationship Id="rId15" Type="http://schemas.openxmlformats.org/officeDocument/2006/relationships/image" Target="../media/image1437.png"/><Relationship Id="rId10" Type="http://schemas.openxmlformats.org/officeDocument/2006/relationships/image" Target="../media/image1433.png"/><Relationship Id="rId4" Type="http://schemas.openxmlformats.org/officeDocument/2006/relationships/image" Target="../media/image747.png"/><Relationship Id="rId9" Type="http://schemas.openxmlformats.org/officeDocument/2006/relationships/image" Target="../media/image712.png"/><Relationship Id="rId14" Type="http://schemas.openxmlformats.org/officeDocument/2006/relationships/image" Target="../media/image1436.png"/></Relationships>
</file>

<file path=ppt/slides/_rels/slide166.xml.rels><?xml version="1.0" encoding="UTF-8" standalone="yes"?>
<Relationships xmlns="http://schemas.openxmlformats.org/package/2006/relationships"><Relationship Id="rId8" Type="http://schemas.openxmlformats.org/officeDocument/2006/relationships/image" Target="../media/image781.png"/><Relationship Id="rId3" Type="http://schemas.openxmlformats.org/officeDocument/2006/relationships/image" Target="../media/image1.png"/><Relationship Id="rId7" Type="http://schemas.openxmlformats.org/officeDocument/2006/relationships/image" Target="../media/image750.png"/><Relationship Id="rId2" Type="http://schemas.openxmlformats.org/officeDocument/2006/relationships/notesSlide" Target="../notesSlides/notesSlide141.xml"/><Relationship Id="rId1" Type="http://schemas.openxmlformats.org/officeDocument/2006/relationships/slideLayout" Target="../slideLayouts/slideLayout12.xml"/><Relationship Id="rId6" Type="http://schemas.openxmlformats.org/officeDocument/2006/relationships/image" Target="../media/image749.png"/><Relationship Id="rId5" Type="http://schemas.openxmlformats.org/officeDocument/2006/relationships/image" Target="../media/image748.png"/><Relationship Id="rId10" Type="http://schemas.openxmlformats.org/officeDocument/2006/relationships/image" Target="../media/image665.png"/><Relationship Id="rId4" Type="http://schemas.openxmlformats.org/officeDocument/2006/relationships/image" Target="../media/image747.png"/><Relationship Id="rId9" Type="http://schemas.openxmlformats.org/officeDocument/2006/relationships/image" Target="../media/image762.png"/></Relationships>
</file>

<file path=ppt/slides/_rels/slide167.xml.rels><?xml version="1.0" encoding="UTF-8" standalone="yes"?>
<Relationships xmlns="http://schemas.openxmlformats.org/package/2006/relationships"><Relationship Id="rId8" Type="http://schemas.openxmlformats.org/officeDocument/2006/relationships/image" Target="../media/image1438.png"/><Relationship Id="rId13" Type="http://schemas.openxmlformats.org/officeDocument/2006/relationships/image" Target="../media/image1442.png"/><Relationship Id="rId18" Type="http://schemas.openxmlformats.org/officeDocument/2006/relationships/image" Target="../media/image1447.png"/><Relationship Id="rId3" Type="http://schemas.openxmlformats.org/officeDocument/2006/relationships/image" Target="../media/image1.png"/><Relationship Id="rId7" Type="http://schemas.openxmlformats.org/officeDocument/2006/relationships/image" Target="../media/image750.png"/><Relationship Id="rId12" Type="http://schemas.openxmlformats.org/officeDocument/2006/relationships/image" Target="../media/image1441.png"/><Relationship Id="rId17" Type="http://schemas.openxmlformats.org/officeDocument/2006/relationships/image" Target="../media/image1446.png"/><Relationship Id="rId2" Type="http://schemas.openxmlformats.org/officeDocument/2006/relationships/notesSlide" Target="../notesSlides/notesSlide142.xml"/><Relationship Id="rId16" Type="http://schemas.openxmlformats.org/officeDocument/2006/relationships/image" Target="../media/image1445.png"/><Relationship Id="rId20" Type="http://schemas.openxmlformats.org/officeDocument/2006/relationships/image" Target="../media/image1449.png"/><Relationship Id="rId1" Type="http://schemas.openxmlformats.org/officeDocument/2006/relationships/slideLayout" Target="../slideLayouts/slideLayout12.xml"/><Relationship Id="rId6" Type="http://schemas.openxmlformats.org/officeDocument/2006/relationships/image" Target="../media/image749.png"/><Relationship Id="rId11" Type="http://schemas.openxmlformats.org/officeDocument/2006/relationships/image" Target="../media/image1440.png"/><Relationship Id="rId5" Type="http://schemas.openxmlformats.org/officeDocument/2006/relationships/image" Target="../media/image748.png"/><Relationship Id="rId15" Type="http://schemas.openxmlformats.org/officeDocument/2006/relationships/image" Target="../media/image1444.png"/><Relationship Id="rId10" Type="http://schemas.openxmlformats.org/officeDocument/2006/relationships/image" Target="../media/image868.png"/><Relationship Id="rId19" Type="http://schemas.openxmlformats.org/officeDocument/2006/relationships/image" Target="../media/image1448.png"/><Relationship Id="rId4" Type="http://schemas.openxmlformats.org/officeDocument/2006/relationships/image" Target="../media/image747.png"/><Relationship Id="rId9" Type="http://schemas.openxmlformats.org/officeDocument/2006/relationships/image" Target="../media/image1439.png"/><Relationship Id="rId14" Type="http://schemas.openxmlformats.org/officeDocument/2006/relationships/image" Target="../media/image1443.png"/></Relationships>
</file>

<file path=ppt/slides/_rels/slide168.xml.rels><?xml version="1.0" encoding="UTF-8" standalone="yes"?>
<Relationships xmlns="http://schemas.openxmlformats.org/package/2006/relationships"><Relationship Id="rId8" Type="http://schemas.openxmlformats.org/officeDocument/2006/relationships/image" Target="../media/image1450.png"/><Relationship Id="rId3" Type="http://schemas.openxmlformats.org/officeDocument/2006/relationships/image" Target="../media/image1.png"/><Relationship Id="rId7" Type="http://schemas.openxmlformats.org/officeDocument/2006/relationships/image" Target="../media/image750.png"/><Relationship Id="rId2" Type="http://schemas.openxmlformats.org/officeDocument/2006/relationships/notesSlide" Target="../notesSlides/notesSlide143.xml"/><Relationship Id="rId1" Type="http://schemas.openxmlformats.org/officeDocument/2006/relationships/slideLayout" Target="../slideLayouts/slideLayout12.xml"/><Relationship Id="rId6" Type="http://schemas.openxmlformats.org/officeDocument/2006/relationships/image" Target="../media/image749.png"/><Relationship Id="rId11" Type="http://schemas.openxmlformats.org/officeDocument/2006/relationships/image" Target="../media/image665.png"/><Relationship Id="rId5" Type="http://schemas.openxmlformats.org/officeDocument/2006/relationships/image" Target="../media/image748.png"/><Relationship Id="rId10" Type="http://schemas.openxmlformats.org/officeDocument/2006/relationships/image" Target="../media/image762.png"/><Relationship Id="rId4" Type="http://schemas.openxmlformats.org/officeDocument/2006/relationships/image" Target="../media/image747.png"/><Relationship Id="rId9" Type="http://schemas.openxmlformats.org/officeDocument/2006/relationships/image" Target="../media/image751.png"/></Relationships>
</file>

<file path=ppt/slides/_rels/slide169.xml.rels><?xml version="1.0" encoding="UTF-8" standalone="yes"?>
<Relationships xmlns="http://schemas.openxmlformats.org/package/2006/relationships"><Relationship Id="rId8" Type="http://schemas.openxmlformats.org/officeDocument/2006/relationships/image" Target="../media/image1451.png"/><Relationship Id="rId13" Type="http://schemas.openxmlformats.org/officeDocument/2006/relationships/image" Target="../media/image1456.png"/><Relationship Id="rId18" Type="http://schemas.openxmlformats.org/officeDocument/2006/relationships/image" Target="../media/image1461.png"/><Relationship Id="rId3" Type="http://schemas.openxmlformats.org/officeDocument/2006/relationships/image" Target="../media/image1.png"/><Relationship Id="rId7" Type="http://schemas.openxmlformats.org/officeDocument/2006/relationships/image" Target="../media/image750.png"/><Relationship Id="rId12" Type="http://schemas.openxmlformats.org/officeDocument/2006/relationships/image" Target="../media/image1455.png"/><Relationship Id="rId17" Type="http://schemas.openxmlformats.org/officeDocument/2006/relationships/image" Target="../media/image1460.png"/><Relationship Id="rId2" Type="http://schemas.openxmlformats.org/officeDocument/2006/relationships/notesSlide" Target="../notesSlides/notesSlide144.xml"/><Relationship Id="rId16" Type="http://schemas.openxmlformats.org/officeDocument/2006/relationships/image" Target="../media/image1459.png"/><Relationship Id="rId20" Type="http://schemas.openxmlformats.org/officeDocument/2006/relationships/image" Target="../media/image121.png"/><Relationship Id="rId1" Type="http://schemas.openxmlformats.org/officeDocument/2006/relationships/slideLayout" Target="../slideLayouts/slideLayout12.xml"/><Relationship Id="rId6" Type="http://schemas.openxmlformats.org/officeDocument/2006/relationships/image" Target="../media/image749.png"/><Relationship Id="rId11" Type="http://schemas.openxmlformats.org/officeDocument/2006/relationships/image" Target="../media/image1454.png"/><Relationship Id="rId5" Type="http://schemas.openxmlformats.org/officeDocument/2006/relationships/image" Target="../media/image748.png"/><Relationship Id="rId15" Type="http://schemas.openxmlformats.org/officeDocument/2006/relationships/image" Target="../media/image1458.png"/><Relationship Id="rId10" Type="http://schemas.openxmlformats.org/officeDocument/2006/relationships/image" Target="../media/image1453.png"/><Relationship Id="rId19" Type="http://schemas.openxmlformats.org/officeDocument/2006/relationships/image" Target="../media/image1462.png"/><Relationship Id="rId4" Type="http://schemas.openxmlformats.org/officeDocument/2006/relationships/image" Target="../media/image747.png"/><Relationship Id="rId9" Type="http://schemas.openxmlformats.org/officeDocument/2006/relationships/image" Target="../media/image1452.png"/><Relationship Id="rId14" Type="http://schemas.openxmlformats.org/officeDocument/2006/relationships/image" Target="../media/image1457.png"/></Relationships>
</file>

<file path=ppt/slides/_rels/slide17.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3" Type="http://schemas.openxmlformats.org/officeDocument/2006/relationships/image" Target="../media/image175.png"/><Relationship Id="rId7" Type="http://schemas.openxmlformats.org/officeDocument/2006/relationships/image" Target="../media/image179.png"/><Relationship Id="rId12" Type="http://schemas.openxmlformats.org/officeDocument/2006/relationships/image" Target="../media/image184.png"/><Relationship Id="rId2" Type="http://schemas.openxmlformats.org/officeDocument/2006/relationships/notesSlide" Target="../notesSlides/notesSlide14.xml"/><Relationship Id="rId16" Type="http://schemas.openxmlformats.org/officeDocument/2006/relationships/image" Target="../media/image188.png"/><Relationship Id="rId1" Type="http://schemas.openxmlformats.org/officeDocument/2006/relationships/slideLayout" Target="../slideLayouts/slideLayout12.xml"/><Relationship Id="rId6" Type="http://schemas.openxmlformats.org/officeDocument/2006/relationships/image" Target="../media/image178.png"/><Relationship Id="rId11" Type="http://schemas.openxmlformats.org/officeDocument/2006/relationships/image" Target="../media/image183.png"/><Relationship Id="rId5" Type="http://schemas.openxmlformats.org/officeDocument/2006/relationships/image" Target="../media/image177.png"/><Relationship Id="rId15" Type="http://schemas.openxmlformats.org/officeDocument/2006/relationships/image" Target="../media/image187.png"/><Relationship Id="rId10" Type="http://schemas.openxmlformats.org/officeDocument/2006/relationships/image" Target="../media/image182.png"/><Relationship Id="rId4" Type="http://schemas.openxmlformats.org/officeDocument/2006/relationships/image" Target="../media/image176.png"/><Relationship Id="rId9" Type="http://schemas.openxmlformats.org/officeDocument/2006/relationships/image" Target="../media/image181.png"/><Relationship Id="rId14" Type="http://schemas.openxmlformats.org/officeDocument/2006/relationships/image" Target="../media/image186.png"/></Relationships>
</file>

<file path=ppt/slides/_rels/slide1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png"/><Relationship Id="rId18" Type="http://schemas.openxmlformats.org/officeDocument/2006/relationships/image" Target="../media/image204.png"/><Relationship Id="rId3" Type="http://schemas.openxmlformats.org/officeDocument/2006/relationships/image" Target="../media/image189.png"/><Relationship Id="rId21" Type="http://schemas.openxmlformats.org/officeDocument/2006/relationships/image" Target="../media/image207.png"/><Relationship Id="rId7" Type="http://schemas.openxmlformats.org/officeDocument/2006/relationships/image" Target="../media/image193.png"/><Relationship Id="rId12" Type="http://schemas.openxmlformats.org/officeDocument/2006/relationships/image" Target="../media/image198.png"/><Relationship Id="rId17" Type="http://schemas.openxmlformats.org/officeDocument/2006/relationships/image" Target="../media/image203.png"/><Relationship Id="rId2" Type="http://schemas.openxmlformats.org/officeDocument/2006/relationships/notesSlide" Target="../notesSlides/notesSlide15.xml"/><Relationship Id="rId16" Type="http://schemas.openxmlformats.org/officeDocument/2006/relationships/image" Target="../media/image202.png"/><Relationship Id="rId20" Type="http://schemas.openxmlformats.org/officeDocument/2006/relationships/image" Target="../media/image206.png"/><Relationship Id="rId1" Type="http://schemas.openxmlformats.org/officeDocument/2006/relationships/slideLayout" Target="../slideLayouts/slideLayout12.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5" Type="http://schemas.openxmlformats.org/officeDocument/2006/relationships/image" Target="../media/image201.png"/><Relationship Id="rId10" Type="http://schemas.openxmlformats.org/officeDocument/2006/relationships/image" Target="../media/image196.png"/><Relationship Id="rId19" Type="http://schemas.openxmlformats.org/officeDocument/2006/relationships/image" Target="../media/image205.png"/><Relationship Id="rId4" Type="http://schemas.openxmlformats.org/officeDocument/2006/relationships/image" Target="../media/image190.png"/><Relationship Id="rId9" Type="http://schemas.openxmlformats.org/officeDocument/2006/relationships/image" Target="../media/image195.png"/><Relationship Id="rId14" Type="http://schemas.openxmlformats.org/officeDocument/2006/relationships/image" Target="../media/image200.png"/><Relationship Id="rId22" Type="http://schemas.openxmlformats.org/officeDocument/2006/relationships/image" Target="../media/image208.png"/></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216.png"/><Relationship Id="rId18" Type="http://schemas.openxmlformats.org/officeDocument/2006/relationships/image" Target="../media/image200.png"/><Relationship Id="rId3" Type="http://schemas.openxmlformats.org/officeDocument/2006/relationships/image" Target="../media/image209.png"/><Relationship Id="rId21" Type="http://schemas.openxmlformats.org/officeDocument/2006/relationships/image" Target="../media/image223.png"/><Relationship Id="rId7" Type="http://schemas.openxmlformats.org/officeDocument/2006/relationships/image" Target="../media/image212.png"/><Relationship Id="rId12" Type="http://schemas.openxmlformats.org/officeDocument/2006/relationships/image" Target="../media/image215.png"/><Relationship Id="rId17" Type="http://schemas.openxmlformats.org/officeDocument/2006/relationships/image" Target="../media/image220.png"/><Relationship Id="rId2" Type="http://schemas.openxmlformats.org/officeDocument/2006/relationships/notesSlide" Target="../notesSlides/notesSlide16.xml"/><Relationship Id="rId16" Type="http://schemas.openxmlformats.org/officeDocument/2006/relationships/image" Target="../media/image219.png"/><Relationship Id="rId20" Type="http://schemas.openxmlformats.org/officeDocument/2006/relationships/image" Target="../media/image222.png"/><Relationship Id="rId1" Type="http://schemas.openxmlformats.org/officeDocument/2006/relationships/slideLayout" Target="../slideLayouts/slideLayout12.xml"/><Relationship Id="rId6" Type="http://schemas.openxmlformats.org/officeDocument/2006/relationships/image" Target="../media/image211.png"/><Relationship Id="rId11" Type="http://schemas.openxmlformats.org/officeDocument/2006/relationships/image" Target="../media/image214.png"/><Relationship Id="rId5" Type="http://schemas.openxmlformats.org/officeDocument/2006/relationships/image" Target="../media/image210.png"/><Relationship Id="rId15" Type="http://schemas.openxmlformats.org/officeDocument/2006/relationships/image" Target="../media/image218.png"/><Relationship Id="rId10" Type="http://schemas.openxmlformats.org/officeDocument/2006/relationships/image" Target="../media/image213.png"/><Relationship Id="rId19" Type="http://schemas.openxmlformats.org/officeDocument/2006/relationships/image" Target="../media/image221.png"/><Relationship Id="rId4" Type="http://schemas.openxmlformats.org/officeDocument/2006/relationships/image" Target="../media/image190.png"/><Relationship Id="rId9" Type="http://schemas.openxmlformats.org/officeDocument/2006/relationships/image" Target="../media/image193.png"/><Relationship Id="rId14" Type="http://schemas.openxmlformats.org/officeDocument/2006/relationships/image" Target="../media/image217.png"/><Relationship Id="rId22" Type="http://schemas.openxmlformats.org/officeDocument/2006/relationships/image" Target="../media/image224.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notesSlide" Target="../notesSlides/notesSlide2.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s>
</file>

<file path=ppt/slides/_rels/slide2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204.png"/><Relationship Id="rId18" Type="http://schemas.openxmlformats.org/officeDocument/2006/relationships/image" Target="../media/image218.png"/><Relationship Id="rId3" Type="http://schemas.openxmlformats.org/officeDocument/2006/relationships/image" Target="../media/image225.png"/><Relationship Id="rId7" Type="http://schemas.openxmlformats.org/officeDocument/2006/relationships/image" Target="../media/image227.png"/><Relationship Id="rId12" Type="http://schemas.openxmlformats.org/officeDocument/2006/relationships/image" Target="../media/image220.png"/><Relationship Id="rId17" Type="http://schemas.openxmlformats.org/officeDocument/2006/relationships/image" Target="../media/image230.png"/><Relationship Id="rId2" Type="http://schemas.openxmlformats.org/officeDocument/2006/relationships/notesSlide" Target="../notesSlides/notesSlide17.xml"/><Relationship Id="rId16" Type="http://schemas.openxmlformats.org/officeDocument/2006/relationships/image" Target="../media/image216.png"/><Relationship Id="rId20" Type="http://schemas.openxmlformats.org/officeDocument/2006/relationships/image" Target="../media/image232.png"/><Relationship Id="rId1" Type="http://schemas.openxmlformats.org/officeDocument/2006/relationships/slideLayout" Target="../slideLayouts/slideLayout12.xml"/><Relationship Id="rId6" Type="http://schemas.openxmlformats.org/officeDocument/2006/relationships/image" Target="../media/image65.png"/><Relationship Id="rId11" Type="http://schemas.openxmlformats.org/officeDocument/2006/relationships/image" Target="../media/image198.png"/><Relationship Id="rId5" Type="http://schemas.openxmlformats.org/officeDocument/2006/relationships/image" Target="../media/image226.png"/><Relationship Id="rId15" Type="http://schemas.openxmlformats.org/officeDocument/2006/relationships/image" Target="../media/image229.png"/><Relationship Id="rId10" Type="http://schemas.openxmlformats.org/officeDocument/2006/relationships/image" Target="../media/image228.png"/><Relationship Id="rId19" Type="http://schemas.openxmlformats.org/officeDocument/2006/relationships/image" Target="../media/image231.png"/><Relationship Id="rId4" Type="http://schemas.openxmlformats.org/officeDocument/2006/relationships/image" Target="../media/image190.png"/><Relationship Id="rId9" Type="http://schemas.openxmlformats.org/officeDocument/2006/relationships/image" Target="../media/image63.png"/><Relationship Id="rId14" Type="http://schemas.openxmlformats.org/officeDocument/2006/relationships/image" Target="../media/image221.png"/></Relationships>
</file>

<file path=ppt/slides/_rels/slide21.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2.png"/><Relationship Id="rId18" Type="http://schemas.openxmlformats.org/officeDocument/2006/relationships/image" Target="../media/image247.png"/><Relationship Id="rId3" Type="http://schemas.openxmlformats.org/officeDocument/2006/relationships/image" Target="../media/image233.png"/><Relationship Id="rId21" Type="http://schemas.openxmlformats.org/officeDocument/2006/relationships/image" Target="../media/image250.png"/><Relationship Id="rId7" Type="http://schemas.openxmlformats.org/officeDocument/2006/relationships/image" Target="../media/image236.png"/><Relationship Id="rId12" Type="http://schemas.openxmlformats.org/officeDocument/2006/relationships/image" Target="../media/image241.png"/><Relationship Id="rId17" Type="http://schemas.openxmlformats.org/officeDocument/2006/relationships/image" Target="../media/image246.png"/><Relationship Id="rId2" Type="http://schemas.openxmlformats.org/officeDocument/2006/relationships/notesSlide" Target="../notesSlides/notesSlide18.xml"/><Relationship Id="rId16" Type="http://schemas.openxmlformats.org/officeDocument/2006/relationships/image" Target="../media/image245.png"/><Relationship Id="rId20" Type="http://schemas.openxmlformats.org/officeDocument/2006/relationships/image" Target="../media/image249.png"/><Relationship Id="rId1" Type="http://schemas.openxmlformats.org/officeDocument/2006/relationships/slideLayout" Target="../slideLayouts/slideLayout12.xml"/><Relationship Id="rId6" Type="http://schemas.openxmlformats.org/officeDocument/2006/relationships/image" Target="../media/image235.png"/><Relationship Id="rId11" Type="http://schemas.openxmlformats.org/officeDocument/2006/relationships/image" Target="../media/image240.png"/><Relationship Id="rId5" Type="http://schemas.openxmlformats.org/officeDocument/2006/relationships/image" Target="../media/image234.png"/><Relationship Id="rId15" Type="http://schemas.openxmlformats.org/officeDocument/2006/relationships/image" Target="../media/image244.png"/><Relationship Id="rId10" Type="http://schemas.openxmlformats.org/officeDocument/2006/relationships/image" Target="../media/image239.png"/><Relationship Id="rId19" Type="http://schemas.openxmlformats.org/officeDocument/2006/relationships/image" Target="../media/image248.png"/><Relationship Id="rId4" Type="http://schemas.openxmlformats.org/officeDocument/2006/relationships/image" Target="../media/image190.png"/><Relationship Id="rId9" Type="http://schemas.openxmlformats.org/officeDocument/2006/relationships/image" Target="../media/image238.png"/><Relationship Id="rId14" Type="http://schemas.openxmlformats.org/officeDocument/2006/relationships/image" Target="../media/image243.png"/></Relationships>
</file>

<file path=ppt/slides/_rels/slide22.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43.png"/><Relationship Id="rId18" Type="http://schemas.openxmlformats.org/officeDocument/2006/relationships/image" Target="../media/image264.png"/><Relationship Id="rId3" Type="http://schemas.openxmlformats.org/officeDocument/2006/relationships/image" Target="../media/image190.png"/><Relationship Id="rId7" Type="http://schemas.openxmlformats.org/officeDocument/2006/relationships/image" Target="../media/image254.png"/><Relationship Id="rId12" Type="http://schemas.openxmlformats.org/officeDocument/2006/relationships/image" Target="../media/image259.png"/><Relationship Id="rId17" Type="http://schemas.openxmlformats.org/officeDocument/2006/relationships/image" Target="../media/image263.png"/><Relationship Id="rId2" Type="http://schemas.openxmlformats.org/officeDocument/2006/relationships/notesSlide" Target="../notesSlides/notesSlide19.xml"/><Relationship Id="rId16" Type="http://schemas.openxmlformats.org/officeDocument/2006/relationships/image" Target="../media/image262.png"/><Relationship Id="rId20" Type="http://schemas.openxmlformats.org/officeDocument/2006/relationships/image" Target="../media/image266.png"/><Relationship Id="rId1" Type="http://schemas.openxmlformats.org/officeDocument/2006/relationships/slideLayout" Target="../slideLayouts/slideLayout12.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5" Type="http://schemas.openxmlformats.org/officeDocument/2006/relationships/image" Target="../media/image261.png"/><Relationship Id="rId10" Type="http://schemas.openxmlformats.org/officeDocument/2006/relationships/image" Target="../media/image257.png"/><Relationship Id="rId19" Type="http://schemas.openxmlformats.org/officeDocument/2006/relationships/image" Target="../media/image265.png"/><Relationship Id="rId4" Type="http://schemas.openxmlformats.org/officeDocument/2006/relationships/image" Target="../media/image251.png"/><Relationship Id="rId9" Type="http://schemas.openxmlformats.org/officeDocument/2006/relationships/image" Target="../media/image256.png"/><Relationship Id="rId14" Type="http://schemas.openxmlformats.org/officeDocument/2006/relationships/image" Target="../media/image260.png"/></Relationships>
</file>

<file path=ppt/slides/_rels/slide23.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275.png"/><Relationship Id="rId18" Type="http://schemas.openxmlformats.org/officeDocument/2006/relationships/image" Target="../media/image280.png"/><Relationship Id="rId26" Type="http://schemas.openxmlformats.org/officeDocument/2006/relationships/image" Target="../media/image288.png"/><Relationship Id="rId3" Type="http://schemas.openxmlformats.org/officeDocument/2006/relationships/image" Target="../media/image162.png"/><Relationship Id="rId21" Type="http://schemas.openxmlformats.org/officeDocument/2006/relationships/image" Target="../media/image283.png"/><Relationship Id="rId7" Type="http://schemas.openxmlformats.org/officeDocument/2006/relationships/image" Target="../media/image269.png"/><Relationship Id="rId12" Type="http://schemas.openxmlformats.org/officeDocument/2006/relationships/image" Target="../media/image274.png"/><Relationship Id="rId17" Type="http://schemas.openxmlformats.org/officeDocument/2006/relationships/image" Target="../media/image279.png"/><Relationship Id="rId25" Type="http://schemas.openxmlformats.org/officeDocument/2006/relationships/image" Target="../media/image287.png"/><Relationship Id="rId2" Type="http://schemas.openxmlformats.org/officeDocument/2006/relationships/notesSlide" Target="../notesSlides/notesSlide20.xml"/><Relationship Id="rId16" Type="http://schemas.openxmlformats.org/officeDocument/2006/relationships/image" Target="../media/image278.png"/><Relationship Id="rId20" Type="http://schemas.openxmlformats.org/officeDocument/2006/relationships/image" Target="../media/image282.png"/><Relationship Id="rId1" Type="http://schemas.openxmlformats.org/officeDocument/2006/relationships/slideLayout" Target="../slideLayouts/slideLayout12.xml"/><Relationship Id="rId6" Type="http://schemas.openxmlformats.org/officeDocument/2006/relationships/image" Target="../media/image268.png"/><Relationship Id="rId11" Type="http://schemas.openxmlformats.org/officeDocument/2006/relationships/image" Target="../media/image273.png"/><Relationship Id="rId24" Type="http://schemas.openxmlformats.org/officeDocument/2006/relationships/image" Target="../media/image286.png"/><Relationship Id="rId5" Type="http://schemas.openxmlformats.org/officeDocument/2006/relationships/image" Target="../media/image267.png"/><Relationship Id="rId15" Type="http://schemas.openxmlformats.org/officeDocument/2006/relationships/image" Target="../media/image277.png"/><Relationship Id="rId23" Type="http://schemas.openxmlformats.org/officeDocument/2006/relationships/image" Target="../media/image285.png"/><Relationship Id="rId10" Type="http://schemas.openxmlformats.org/officeDocument/2006/relationships/image" Target="../media/image272.png"/><Relationship Id="rId19" Type="http://schemas.openxmlformats.org/officeDocument/2006/relationships/image" Target="../media/image281.png"/><Relationship Id="rId4" Type="http://schemas.openxmlformats.org/officeDocument/2006/relationships/image" Target="../media/image190.png"/><Relationship Id="rId9" Type="http://schemas.openxmlformats.org/officeDocument/2006/relationships/image" Target="../media/image271.png"/><Relationship Id="rId14" Type="http://schemas.openxmlformats.org/officeDocument/2006/relationships/image" Target="../media/image276.png"/><Relationship Id="rId22" Type="http://schemas.openxmlformats.org/officeDocument/2006/relationships/image" Target="../media/image284.png"/></Relationships>
</file>

<file path=ppt/slides/_rels/slide2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123.png"/><Relationship Id="rId7" Type="http://schemas.openxmlformats.org/officeDocument/2006/relationships/image" Target="../media/image289.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292.png"/><Relationship Id="rId4" Type="http://schemas.openxmlformats.org/officeDocument/2006/relationships/image" Target="../media/image124.png"/><Relationship Id="rId9" Type="http://schemas.openxmlformats.org/officeDocument/2006/relationships/image" Target="../media/image291.png"/></Relationships>
</file>

<file path=ppt/slides/_rels/slide26.xml.rels><?xml version="1.0" encoding="UTF-8" standalone="yes"?>
<Relationships xmlns="http://schemas.openxmlformats.org/package/2006/relationships"><Relationship Id="rId8" Type="http://schemas.openxmlformats.org/officeDocument/2006/relationships/image" Target="../media/image294.png"/><Relationship Id="rId13" Type="http://schemas.openxmlformats.org/officeDocument/2006/relationships/image" Target="../media/image299.png"/><Relationship Id="rId3" Type="http://schemas.openxmlformats.org/officeDocument/2006/relationships/image" Target="../media/image123.png"/><Relationship Id="rId7" Type="http://schemas.openxmlformats.org/officeDocument/2006/relationships/image" Target="../media/image293.png"/><Relationship Id="rId12" Type="http://schemas.openxmlformats.org/officeDocument/2006/relationships/image" Target="../media/image298.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26.png"/><Relationship Id="rId11" Type="http://schemas.openxmlformats.org/officeDocument/2006/relationships/image" Target="../media/image297.png"/><Relationship Id="rId5" Type="http://schemas.openxmlformats.org/officeDocument/2006/relationships/image" Target="../media/image125.png"/><Relationship Id="rId15" Type="http://schemas.openxmlformats.org/officeDocument/2006/relationships/image" Target="../media/image301.png"/><Relationship Id="rId10" Type="http://schemas.openxmlformats.org/officeDocument/2006/relationships/image" Target="../media/image296.png"/><Relationship Id="rId4" Type="http://schemas.openxmlformats.org/officeDocument/2006/relationships/image" Target="../media/image124.png"/><Relationship Id="rId9" Type="http://schemas.openxmlformats.org/officeDocument/2006/relationships/image" Target="../media/image295.png"/><Relationship Id="rId14" Type="http://schemas.openxmlformats.org/officeDocument/2006/relationships/image" Target="../media/image300.png"/></Relationships>
</file>

<file path=ppt/slides/_rels/slide27.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123.png"/><Relationship Id="rId7" Type="http://schemas.openxmlformats.org/officeDocument/2006/relationships/image" Target="../media/image302.png"/><Relationship Id="rId12" Type="http://schemas.openxmlformats.org/officeDocument/2006/relationships/image" Target="../media/image304.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26.png"/><Relationship Id="rId11" Type="http://schemas.openxmlformats.org/officeDocument/2006/relationships/image" Target="../media/image148.png"/><Relationship Id="rId5" Type="http://schemas.openxmlformats.org/officeDocument/2006/relationships/image" Target="../media/image125.png"/><Relationship Id="rId10" Type="http://schemas.openxmlformats.org/officeDocument/2006/relationships/image" Target="../media/image128.png"/><Relationship Id="rId4" Type="http://schemas.openxmlformats.org/officeDocument/2006/relationships/image" Target="../media/image124.png"/><Relationship Id="rId9" Type="http://schemas.openxmlformats.org/officeDocument/2006/relationships/image" Target="../media/image149.png"/></Relationships>
</file>

<file path=ppt/slides/_rels/slide28.xml.rels><?xml version="1.0" encoding="UTF-8" standalone="yes"?>
<Relationships xmlns="http://schemas.openxmlformats.org/package/2006/relationships"><Relationship Id="rId8" Type="http://schemas.openxmlformats.org/officeDocument/2006/relationships/image" Target="../media/image306.png"/><Relationship Id="rId13" Type="http://schemas.openxmlformats.org/officeDocument/2006/relationships/image" Target="../media/image311.png"/><Relationship Id="rId3" Type="http://schemas.openxmlformats.org/officeDocument/2006/relationships/image" Target="../media/image123.png"/><Relationship Id="rId7" Type="http://schemas.openxmlformats.org/officeDocument/2006/relationships/image" Target="../media/image305.png"/><Relationship Id="rId12" Type="http://schemas.openxmlformats.org/officeDocument/2006/relationships/image" Target="../media/image310.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26.png"/><Relationship Id="rId11" Type="http://schemas.openxmlformats.org/officeDocument/2006/relationships/image" Target="../media/image309.png"/><Relationship Id="rId5" Type="http://schemas.openxmlformats.org/officeDocument/2006/relationships/image" Target="../media/image125.png"/><Relationship Id="rId15" Type="http://schemas.openxmlformats.org/officeDocument/2006/relationships/image" Target="../media/image313.png"/><Relationship Id="rId10" Type="http://schemas.openxmlformats.org/officeDocument/2006/relationships/image" Target="../media/image308.png"/><Relationship Id="rId4" Type="http://schemas.openxmlformats.org/officeDocument/2006/relationships/image" Target="../media/image124.png"/><Relationship Id="rId9" Type="http://schemas.openxmlformats.org/officeDocument/2006/relationships/image" Target="../media/image307.png"/><Relationship Id="rId14" Type="http://schemas.openxmlformats.org/officeDocument/2006/relationships/image" Target="../media/image312.png"/></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1.png"/><Relationship Id="rId7" Type="http://schemas.openxmlformats.org/officeDocument/2006/relationships/image" Target="../media/image317.png"/><Relationship Id="rId12" Type="http://schemas.openxmlformats.org/officeDocument/2006/relationships/image" Target="../media/image322.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16.png"/><Relationship Id="rId11" Type="http://schemas.openxmlformats.org/officeDocument/2006/relationships/image" Target="../media/image321.png"/><Relationship Id="rId5" Type="http://schemas.openxmlformats.org/officeDocument/2006/relationships/image" Target="../media/image315.png"/><Relationship Id="rId10" Type="http://schemas.openxmlformats.org/officeDocument/2006/relationships/image" Target="../media/image320.png"/><Relationship Id="rId4" Type="http://schemas.openxmlformats.org/officeDocument/2006/relationships/image" Target="../media/image314.png"/><Relationship Id="rId9" Type="http://schemas.openxmlformats.org/officeDocument/2006/relationships/image" Target="../media/image319.png"/></Relationships>
</file>

<file path=ppt/slides/_rels/slide31.xml.rels><?xml version="1.0" encoding="UTF-8" standalone="yes"?>
<Relationships xmlns="http://schemas.openxmlformats.org/package/2006/relationships"><Relationship Id="rId8" Type="http://schemas.openxmlformats.org/officeDocument/2006/relationships/image" Target="../media/image327.png"/><Relationship Id="rId13" Type="http://schemas.openxmlformats.org/officeDocument/2006/relationships/image" Target="../media/image331.png"/><Relationship Id="rId3" Type="http://schemas.openxmlformats.org/officeDocument/2006/relationships/image" Target="../media/image323.png"/><Relationship Id="rId7" Type="http://schemas.openxmlformats.org/officeDocument/2006/relationships/image" Target="../media/image326.png"/><Relationship Id="rId12" Type="http://schemas.openxmlformats.org/officeDocument/2006/relationships/image" Target="../media/image152.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25.png"/><Relationship Id="rId11" Type="http://schemas.openxmlformats.org/officeDocument/2006/relationships/image" Target="../media/image330.png"/><Relationship Id="rId5" Type="http://schemas.openxmlformats.org/officeDocument/2006/relationships/image" Target="../media/image324.png"/><Relationship Id="rId10" Type="http://schemas.openxmlformats.org/officeDocument/2006/relationships/image" Target="../media/image329.png"/><Relationship Id="rId4" Type="http://schemas.openxmlformats.org/officeDocument/2006/relationships/image" Target="../media/image4.png"/><Relationship Id="rId9" Type="http://schemas.openxmlformats.org/officeDocument/2006/relationships/image" Target="../media/image328.png"/><Relationship Id="rId14" Type="http://schemas.openxmlformats.org/officeDocument/2006/relationships/image" Target="../media/image121.png"/></Relationships>
</file>

<file path=ppt/slides/_rels/slide32.xml.rels><?xml version="1.0" encoding="UTF-8" standalone="yes"?>
<Relationships xmlns="http://schemas.openxmlformats.org/package/2006/relationships"><Relationship Id="rId8" Type="http://schemas.openxmlformats.org/officeDocument/2006/relationships/image" Target="../media/image336.png"/><Relationship Id="rId13" Type="http://schemas.openxmlformats.org/officeDocument/2006/relationships/image" Target="../media/image341.png"/><Relationship Id="rId18" Type="http://schemas.openxmlformats.org/officeDocument/2006/relationships/image" Target="../media/image346.png"/><Relationship Id="rId3" Type="http://schemas.openxmlformats.org/officeDocument/2006/relationships/image" Target="../media/image1.png"/><Relationship Id="rId21" Type="http://schemas.openxmlformats.org/officeDocument/2006/relationships/image" Target="../media/image349.png"/><Relationship Id="rId7" Type="http://schemas.openxmlformats.org/officeDocument/2006/relationships/image" Target="../media/image335.png"/><Relationship Id="rId12" Type="http://schemas.openxmlformats.org/officeDocument/2006/relationships/image" Target="../media/image340.png"/><Relationship Id="rId17" Type="http://schemas.openxmlformats.org/officeDocument/2006/relationships/image" Target="../media/image345.png"/><Relationship Id="rId2" Type="http://schemas.openxmlformats.org/officeDocument/2006/relationships/notesSlide" Target="../notesSlides/notesSlide27.xml"/><Relationship Id="rId16" Type="http://schemas.openxmlformats.org/officeDocument/2006/relationships/image" Target="../media/image344.png"/><Relationship Id="rId20" Type="http://schemas.openxmlformats.org/officeDocument/2006/relationships/image" Target="../media/image348.png"/><Relationship Id="rId1" Type="http://schemas.openxmlformats.org/officeDocument/2006/relationships/slideLayout" Target="../slideLayouts/slideLayout12.xml"/><Relationship Id="rId6" Type="http://schemas.openxmlformats.org/officeDocument/2006/relationships/image" Target="../media/image334.png"/><Relationship Id="rId11" Type="http://schemas.openxmlformats.org/officeDocument/2006/relationships/image" Target="../media/image339.png"/><Relationship Id="rId5" Type="http://schemas.openxmlformats.org/officeDocument/2006/relationships/image" Target="../media/image333.png"/><Relationship Id="rId15" Type="http://schemas.openxmlformats.org/officeDocument/2006/relationships/image" Target="../media/image343.png"/><Relationship Id="rId10" Type="http://schemas.openxmlformats.org/officeDocument/2006/relationships/image" Target="../media/image338.png"/><Relationship Id="rId19" Type="http://schemas.openxmlformats.org/officeDocument/2006/relationships/image" Target="../media/image347.png"/><Relationship Id="rId4" Type="http://schemas.openxmlformats.org/officeDocument/2006/relationships/image" Target="../media/image332.png"/><Relationship Id="rId9" Type="http://schemas.openxmlformats.org/officeDocument/2006/relationships/image" Target="../media/image337.png"/><Relationship Id="rId14" Type="http://schemas.openxmlformats.org/officeDocument/2006/relationships/image" Target="../media/image342.png"/><Relationship Id="rId22" Type="http://schemas.openxmlformats.org/officeDocument/2006/relationships/image" Target="../media/image350.png"/></Relationships>
</file>

<file path=ppt/slides/_rels/slide33.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359.png"/><Relationship Id="rId18" Type="http://schemas.openxmlformats.org/officeDocument/2006/relationships/image" Target="../media/image364.png"/><Relationship Id="rId26" Type="http://schemas.openxmlformats.org/officeDocument/2006/relationships/image" Target="../media/image121.png"/><Relationship Id="rId3" Type="http://schemas.openxmlformats.org/officeDocument/2006/relationships/image" Target="../media/image1.png"/><Relationship Id="rId21" Type="http://schemas.openxmlformats.org/officeDocument/2006/relationships/image" Target="../media/image367.png"/><Relationship Id="rId7" Type="http://schemas.openxmlformats.org/officeDocument/2006/relationships/image" Target="../media/image354.png"/><Relationship Id="rId12" Type="http://schemas.openxmlformats.org/officeDocument/2006/relationships/image" Target="../media/image358.png"/><Relationship Id="rId17" Type="http://schemas.openxmlformats.org/officeDocument/2006/relationships/image" Target="../media/image363.png"/><Relationship Id="rId25" Type="http://schemas.openxmlformats.org/officeDocument/2006/relationships/image" Target="../media/image371.png"/><Relationship Id="rId2" Type="http://schemas.openxmlformats.org/officeDocument/2006/relationships/notesSlide" Target="../notesSlides/notesSlide28.xml"/><Relationship Id="rId16" Type="http://schemas.openxmlformats.org/officeDocument/2006/relationships/image" Target="../media/image362.png"/><Relationship Id="rId20" Type="http://schemas.openxmlformats.org/officeDocument/2006/relationships/image" Target="../media/image366.png"/><Relationship Id="rId1" Type="http://schemas.openxmlformats.org/officeDocument/2006/relationships/slideLayout" Target="../slideLayouts/slideLayout12.xml"/><Relationship Id="rId6" Type="http://schemas.openxmlformats.org/officeDocument/2006/relationships/image" Target="../media/image353.png"/><Relationship Id="rId11" Type="http://schemas.openxmlformats.org/officeDocument/2006/relationships/image" Target="../media/image357.png"/><Relationship Id="rId24" Type="http://schemas.openxmlformats.org/officeDocument/2006/relationships/image" Target="../media/image370.png"/><Relationship Id="rId5" Type="http://schemas.openxmlformats.org/officeDocument/2006/relationships/image" Target="../media/image352.png"/><Relationship Id="rId15" Type="http://schemas.openxmlformats.org/officeDocument/2006/relationships/image" Target="../media/image361.png"/><Relationship Id="rId23" Type="http://schemas.openxmlformats.org/officeDocument/2006/relationships/image" Target="../media/image369.png"/><Relationship Id="rId10" Type="http://schemas.openxmlformats.org/officeDocument/2006/relationships/image" Target="../media/image356.png"/><Relationship Id="rId19" Type="http://schemas.openxmlformats.org/officeDocument/2006/relationships/image" Target="../media/image365.png"/><Relationship Id="rId4" Type="http://schemas.openxmlformats.org/officeDocument/2006/relationships/image" Target="../media/image351.png"/><Relationship Id="rId9" Type="http://schemas.openxmlformats.org/officeDocument/2006/relationships/image" Target="../media/image355.png"/><Relationship Id="rId14" Type="http://schemas.openxmlformats.org/officeDocument/2006/relationships/image" Target="../media/image360.png"/><Relationship Id="rId22" Type="http://schemas.openxmlformats.org/officeDocument/2006/relationships/image" Target="../media/image368.png"/></Relationships>
</file>

<file path=ppt/slides/_rels/slide34.xml.rels><?xml version="1.0" encoding="UTF-8" standalone="yes"?>
<Relationships xmlns="http://schemas.openxmlformats.org/package/2006/relationships"><Relationship Id="rId8" Type="http://schemas.openxmlformats.org/officeDocument/2006/relationships/image" Target="../media/image375.png"/><Relationship Id="rId13" Type="http://schemas.openxmlformats.org/officeDocument/2006/relationships/image" Target="../media/image380.png"/><Relationship Id="rId18" Type="http://schemas.openxmlformats.org/officeDocument/2006/relationships/image" Target="../media/image385.png"/><Relationship Id="rId26" Type="http://schemas.openxmlformats.org/officeDocument/2006/relationships/image" Target="../media/image392.png"/><Relationship Id="rId3" Type="http://schemas.openxmlformats.org/officeDocument/2006/relationships/image" Target="../media/image323.png"/><Relationship Id="rId21" Type="http://schemas.openxmlformats.org/officeDocument/2006/relationships/image" Target="../media/image388.png"/><Relationship Id="rId7" Type="http://schemas.openxmlformats.org/officeDocument/2006/relationships/image" Target="../media/image374.png"/><Relationship Id="rId12" Type="http://schemas.openxmlformats.org/officeDocument/2006/relationships/image" Target="../media/image379.png"/><Relationship Id="rId17" Type="http://schemas.openxmlformats.org/officeDocument/2006/relationships/image" Target="../media/image384.png"/><Relationship Id="rId25" Type="http://schemas.openxmlformats.org/officeDocument/2006/relationships/image" Target="../media/image365.png"/><Relationship Id="rId2" Type="http://schemas.openxmlformats.org/officeDocument/2006/relationships/notesSlide" Target="../notesSlides/notesSlide29.xml"/><Relationship Id="rId16" Type="http://schemas.openxmlformats.org/officeDocument/2006/relationships/image" Target="../media/image383.png"/><Relationship Id="rId20" Type="http://schemas.openxmlformats.org/officeDocument/2006/relationships/image" Target="../media/image387.png"/><Relationship Id="rId1" Type="http://schemas.openxmlformats.org/officeDocument/2006/relationships/slideLayout" Target="../slideLayouts/slideLayout12.xml"/><Relationship Id="rId6" Type="http://schemas.openxmlformats.org/officeDocument/2006/relationships/image" Target="../media/image373.png"/><Relationship Id="rId11" Type="http://schemas.openxmlformats.org/officeDocument/2006/relationships/image" Target="../media/image378.png"/><Relationship Id="rId24" Type="http://schemas.openxmlformats.org/officeDocument/2006/relationships/image" Target="../media/image391.png"/><Relationship Id="rId5" Type="http://schemas.openxmlformats.org/officeDocument/2006/relationships/image" Target="../media/image372.png"/><Relationship Id="rId15" Type="http://schemas.openxmlformats.org/officeDocument/2006/relationships/image" Target="../media/image382.png"/><Relationship Id="rId23" Type="http://schemas.openxmlformats.org/officeDocument/2006/relationships/image" Target="../media/image390.png"/><Relationship Id="rId28" Type="http://schemas.openxmlformats.org/officeDocument/2006/relationships/image" Target="../media/image394.png"/><Relationship Id="rId10" Type="http://schemas.openxmlformats.org/officeDocument/2006/relationships/image" Target="../media/image377.png"/><Relationship Id="rId19" Type="http://schemas.openxmlformats.org/officeDocument/2006/relationships/image" Target="../media/image386.png"/><Relationship Id="rId4" Type="http://schemas.openxmlformats.org/officeDocument/2006/relationships/image" Target="../media/image351.png"/><Relationship Id="rId9" Type="http://schemas.openxmlformats.org/officeDocument/2006/relationships/image" Target="../media/image376.png"/><Relationship Id="rId14" Type="http://schemas.openxmlformats.org/officeDocument/2006/relationships/image" Target="../media/image381.png"/><Relationship Id="rId22" Type="http://schemas.openxmlformats.org/officeDocument/2006/relationships/image" Target="../media/image389.png"/><Relationship Id="rId27" Type="http://schemas.openxmlformats.org/officeDocument/2006/relationships/image" Target="../media/image393.png"/></Relationships>
</file>

<file path=ppt/slides/_rels/slide35.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403.png"/><Relationship Id="rId18" Type="http://schemas.openxmlformats.org/officeDocument/2006/relationships/image" Target="../media/image408.png"/><Relationship Id="rId3" Type="http://schemas.openxmlformats.org/officeDocument/2006/relationships/image" Target="../media/image395.png"/><Relationship Id="rId21" Type="http://schemas.openxmlformats.org/officeDocument/2006/relationships/image" Target="../media/image411.png"/><Relationship Id="rId7" Type="http://schemas.openxmlformats.org/officeDocument/2006/relationships/image" Target="../media/image398.png"/><Relationship Id="rId12" Type="http://schemas.openxmlformats.org/officeDocument/2006/relationships/image" Target="../media/image402.png"/><Relationship Id="rId17" Type="http://schemas.openxmlformats.org/officeDocument/2006/relationships/image" Target="../media/image407.png"/><Relationship Id="rId2" Type="http://schemas.openxmlformats.org/officeDocument/2006/relationships/notesSlide" Target="../notesSlides/notesSlide30.xml"/><Relationship Id="rId16" Type="http://schemas.openxmlformats.org/officeDocument/2006/relationships/image" Target="../media/image406.png"/><Relationship Id="rId20" Type="http://schemas.openxmlformats.org/officeDocument/2006/relationships/image" Target="../media/image410.png"/><Relationship Id="rId1" Type="http://schemas.openxmlformats.org/officeDocument/2006/relationships/slideLayout" Target="../slideLayouts/slideLayout12.xml"/><Relationship Id="rId6" Type="http://schemas.openxmlformats.org/officeDocument/2006/relationships/image" Target="../media/image397.png"/><Relationship Id="rId11" Type="http://schemas.openxmlformats.org/officeDocument/2006/relationships/image" Target="../media/image401.png"/><Relationship Id="rId5" Type="http://schemas.openxmlformats.org/officeDocument/2006/relationships/image" Target="../media/image396.png"/><Relationship Id="rId15" Type="http://schemas.openxmlformats.org/officeDocument/2006/relationships/image" Target="../media/image405.png"/><Relationship Id="rId10" Type="http://schemas.openxmlformats.org/officeDocument/2006/relationships/image" Target="../media/image400.png"/><Relationship Id="rId19" Type="http://schemas.openxmlformats.org/officeDocument/2006/relationships/image" Target="../media/image409.png"/><Relationship Id="rId4" Type="http://schemas.openxmlformats.org/officeDocument/2006/relationships/image" Target="../media/image351.png"/><Relationship Id="rId9" Type="http://schemas.openxmlformats.org/officeDocument/2006/relationships/image" Target="../media/image399.png"/><Relationship Id="rId14" Type="http://schemas.openxmlformats.org/officeDocument/2006/relationships/image" Target="../media/image404.png"/></Relationships>
</file>

<file path=ppt/slides/_rels/slide36.xml.rels><?xml version="1.0" encoding="UTF-8" standalone="yes"?>
<Relationships xmlns="http://schemas.openxmlformats.org/package/2006/relationships"><Relationship Id="rId8" Type="http://schemas.openxmlformats.org/officeDocument/2006/relationships/image" Target="../media/image415.png"/><Relationship Id="rId13" Type="http://schemas.openxmlformats.org/officeDocument/2006/relationships/image" Target="../media/image420.png"/><Relationship Id="rId18" Type="http://schemas.openxmlformats.org/officeDocument/2006/relationships/image" Target="../media/image425.png"/><Relationship Id="rId26" Type="http://schemas.openxmlformats.org/officeDocument/2006/relationships/image" Target="../media/image433.png"/><Relationship Id="rId3" Type="http://schemas.openxmlformats.org/officeDocument/2006/relationships/image" Target="../media/image1.png"/><Relationship Id="rId21" Type="http://schemas.openxmlformats.org/officeDocument/2006/relationships/image" Target="../media/image428.png"/><Relationship Id="rId7" Type="http://schemas.openxmlformats.org/officeDocument/2006/relationships/image" Target="../media/image414.png"/><Relationship Id="rId12" Type="http://schemas.openxmlformats.org/officeDocument/2006/relationships/image" Target="../media/image419.png"/><Relationship Id="rId17" Type="http://schemas.openxmlformats.org/officeDocument/2006/relationships/image" Target="../media/image424.png"/><Relationship Id="rId25" Type="http://schemas.openxmlformats.org/officeDocument/2006/relationships/image" Target="../media/image432.png"/><Relationship Id="rId2" Type="http://schemas.openxmlformats.org/officeDocument/2006/relationships/notesSlide" Target="../notesSlides/notesSlide31.xml"/><Relationship Id="rId16" Type="http://schemas.openxmlformats.org/officeDocument/2006/relationships/image" Target="../media/image423.png"/><Relationship Id="rId20" Type="http://schemas.openxmlformats.org/officeDocument/2006/relationships/image" Target="../media/image427.png"/><Relationship Id="rId29" Type="http://schemas.openxmlformats.org/officeDocument/2006/relationships/image" Target="../media/image436.png"/><Relationship Id="rId1" Type="http://schemas.openxmlformats.org/officeDocument/2006/relationships/slideLayout" Target="../slideLayouts/slideLayout12.xml"/><Relationship Id="rId6" Type="http://schemas.openxmlformats.org/officeDocument/2006/relationships/image" Target="../media/image413.png"/><Relationship Id="rId11" Type="http://schemas.openxmlformats.org/officeDocument/2006/relationships/image" Target="../media/image418.png"/><Relationship Id="rId24" Type="http://schemas.openxmlformats.org/officeDocument/2006/relationships/image" Target="../media/image431.png"/><Relationship Id="rId5" Type="http://schemas.openxmlformats.org/officeDocument/2006/relationships/image" Target="../media/image412.png"/><Relationship Id="rId15" Type="http://schemas.openxmlformats.org/officeDocument/2006/relationships/image" Target="../media/image422.png"/><Relationship Id="rId23" Type="http://schemas.openxmlformats.org/officeDocument/2006/relationships/image" Target="../media/image430.png"/><Relationship Id="rId28" Type="http://schemas.openxmlformats.org/officeDocument/2006/relationships/image" Target="../media/image435.png"/><Relationship Id="rId10" Type="http://schemas.openxmlformats.org/officeDocument/2006/relationships/image" Target="../media/image417.png"/><Relationship Id="rId19" Type="http://schemas.openxmlformats.org/officeDocument/2006/relationships/image" Target="../media/image426.png"/><Relationship Id="rId31" Type="http://schemas.openxmlformats.org/officeDocument/2006/relationships/image" Target="../media/image438.png"/><Relationship Id="rId4" Type="http://schemas.openxmlformats.org/officeDocument/2006/relationships/image" Target="../media/image351.png"/><Relationship Id="rId9" Type="http://schemas.openxmlformats.org/officeDocument/2006/relationships/image" Target="../media/image416.png"/><Relationship Id="rId14" Type="http://schemas.openxmlformats.org/officeDocument/2006/relationships/image" Target="../media/image421.png"/><Relationship Id="rId22" Type="http://schemas.openxmlformats.org/officeDocument/2006/relationships/image" Target="../media/image429.png"/><Relationship Id="rId27" Type="http://schemas.openxmlformats.org/officeDocument/2006/relationships/image" Target="../media/image434.png"/><Relationship Id="rId30" Type="http://schemas.openxmlformats.org/officeDocument/2006/relationships/image" Target="../media/image437.png"/></Relationships>
</file>

<file path=ppt/slides/_rels/slide3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45.png"/><Relationship Id="rId18" Type="http://schemas.openxmlformats.org/officeDocument/2006/relationships/image" Target="../media/image343.png"/><Relationship Id="rId3" Type="http://schemas.openxmlformats.org/officeDocument/2006/relationships/image" Target="../media/image123.png"/><Relationship Id="rId7" Type="http://schemas.openxmlformats.org/officeDocument/2006/relationships/image" Target="../media/image439.png"/><Relationship Id="rId12" Type="http://schemas.openxmlformats.org/officeDocument/2006/relationships/image" Target="../media/image444.png"/><Relationship Id="rId17" Type="http://schemas.openxmlformats.org/officeDocument/2006/relationships/image" Target="../media/image449.png"/><Relationship Id="rId2" Type="http://schemas.openxmlformats.org/officeDocument/2006/relationships/notesSlide" Target="../notesSlides/notesSlide32.xml"/><Relationship Id="rId16" Type="http://schemas.openxmlformats.org/officeDocument/2006/relationships/image" Target="../media/image448.svg"/><Relationship Id="rId1" Type="http://schemas.openxmlformats.org/officeDocument/2006/relationships/slideLayout" Target="../slideLayouts/slideLayout12.xml"/><Relationship Id="rId6" Type="http://schemas.openxmlformats.org/officeDocument/2006/relationships/image" Target="../media/image126.png"/><Relationship Id="rId11" Type="http://schemas.openxmlformats.org/officeDocument/2006/relationships/image" Target="../media/image443.png"/><Relationship Id="rId5" Type="http://schemas.openxmlformats.org/officeDocument/2006/relationships/image" Target="../media/image125.png"/><Relationship Id="rId15" Type="http://schemas.openxmlformats.org/officeDocument/2006/relationships/image" Target="../media/image447.png"/><Relationship Id="rId10" Type="http://schemas.openxmlformats.org/officeDocument/2006/relationships/image" Target="../media/image442.png"/><Relationship Id="rId19" Type="http://schemas.openxmlformats.org/officeDocument/2006/relationships/image" Target="../media/image450.png"/><Relationship Id="rId4" Type="http://schemas.openxmlformats.org/officeDocument/2006/relationships/image" Target="../media/image124.png"/><Relationship Id="rId9" Type="http://schemas.openxmlformats.org/officeDocument/2006/relationships/image" Target="../media/image441.png"/><Relationship Id="rId14" Type="http://schemas.openxmlformats.org/officeDocument/2006/relationships/image" Target="../media/image446.png"/></Relationships>
</file>

<file path=ppt/slides/_rels/slide39.xml.rels><?xml version="1.0" encoding="UTF-8" standalone="yes"?>
<Relationships xmlns="http://schemas.openxmlformats.org/package/2006/relationships"><Relationship Id="rId8" Type="http://schemas.openxmlformats.org/officeDocument/2006/relationships/image" Target="../media/image453.png"/><Relationship Id="rId13" Type="http://schemas.openxmlformats.org/officeDocument/2006/relationships/image" Target="../media/image458.png"/><Relationship Id="rId3" Type="http://schemas.openxmlformats.org/officeDocument/2006/relationships/image" Target="../media/image451.png"/><Relationship Id="rId7" Type="http://schemas.openxmlformats.org/officeDocument/2006/relationships/image" Target="../media/image452.png"/><Relationship Id="rId12" Type="http://schemas.openxmlformats.org/officeDocument/2006/relationships/image" Target="../media/image457.png"/><Relationship Id="rId2" Type="http://schemas.openxmlformats.org/officeDocument/2006/relationships/notesSlide" Target="../notesSlides/notesSlide33.xml"/><Relationship Id="rId16" Type="http://schemas.openxmlformats.org/officeDocument/2006/relationships/image" Target="../media/image461.png"/><Relationship Id="rId1" Type="http://schemas.openxmlformats.org/officeDocument/2006/relationships/slideLayout" Target="../slideLayouts/slideLayout12.xml"/><Relationship Id="rId6" Type="http://schemas.openxmlformats.org/officeDocument/2006/relationships/image" Target="../media/image126.png"/><Relationship Id="rId11" Type="http://schemas.openxmlformats.org/officeDocument/2006/relationships/image" Target="../media/image456.png"/><Relationship Id="rId5" Type="http://schemas.openxmlformats.org/officeDocument/2006/relationships/image" Target="../media/image125.png"/><Relationship Id="rId15" Type="http://schemas.openxmlformats.org/officeDocument/2006/relationships/image" Target="../media/image460.png"/><Relationship Id="rId10" Type="http://schemas.openxmlformats.org/officeDocument/2006/relationships/image" Target="../media/image455.png"/><Relationship Id="rId4" Type="http://schemas.openxmlformats.org/officeDocument/2006/relationships/image" Target="../media/image124.png"/><Relationship Id="rId9" Type="http://schemas.openxmlformats.org/officeDocument/2006/relationships/image" Target="../media/image454.png"/><Relationship Id="rId14" Type="http://schemas.openxmlformats.org/officeDocument/2006/relationships/image" Target="../media/image459.png"/></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3.xml"/><Relationship Id="rId16"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40.xml.rels><?xml version="1.0" encoding="UTF-8" standalone="yes"?>
<Relationships xmlns="http://schemas.openxmlformats.org/package/2006/relationships"><Relationship Id="rId8" Type="http://schemas.openxmlformats.org/officeDocument/2006/relationships/image" Target="../media/image463.png"/><Relationship Id="rId13" Type="http://schemas.openxmlformats.org/officeDocument/2006/relationships/image" Target="../media/image149.png"/><Relationship Id="rId3" Type="http://schemas.openxmlformats.org/officeDocument/2006/relationships/image" Target="../media/image123.png"/><Relationship Id="rId7" Type="http://schemas.openxmlformats.org/officeDocument/2006/relationships/image" Target="../media/image462.png"/><Relationship Id="rId12" Type="http://schemas.openxmlformats.org/officeDocument/2006/relationships/image" Target="../media/image467.png"/><Relationship Id="rId2" Type="http://schemas.openxmlformats.org/officeDocument/2006/relationships/notesSlide" Target="../notesSlides/notesSlide34.xml"/><Relationship Id="rId16" Type="http://schemas.openxmlformats.org/officeDocument/2006/relationships/image" Target="../media/image469.png"/><Relationship Id="rId1" Type="http://schemas.openxmlformats.org/officeDocument/2006/relationships/slideLayout" Target="../slideLayouts/slideLayout12.xml"/><Relationship Id="rId6" Type="http://schemas.openxmlformats.org/officeDocument/2006/relationships/image" Target="../media/image126.png"/><Relationship Id="rId11" Type="http://schemas.openxmlformats.org/officeDocument/2006/relationships/image" Target="../media/image466.png"/><Relationship Id="rId5" Type="http://schemas.openxmlformats.org/officeDocument/2006/relationships/image" Target="../media/image125.png"/><Relationship Id="rId15" Type="http://schemas.openxmlformats.org/officeDocument/2006/relationships/image" Target="../media/image468.png"/><Relationship Id="rId10" Type="http://schemas.openxmlformats.org/officeDocument/2006/relationships/image" Target="../media/image465.png"/><Relationship Id="rId4" Type="http://schemas.openxmlformats.org/officeDocument/2006/relationships/image" Target="../media/image124.png"/><Relationship Id="rId9" Type="http://schemas.openxmlformats.org/officeDocument/2006/relationships/image" Target="../media/image464.png"/><Relationship Id="rId14" Type="http://schemas.openxmlformats.org/officeDocument/2006/relationships/image" Target="../media/image132.png"/></Relationships>
</file>

<file path=ppt/slides/_rels/slide41.xml.rels><?xml version="1.0" encoding="UTF-8" standalone="yes"?>
<Relationships xmlns="http://schemas.openxmlformats.org/package/2006/relationships"><Relationship Id="rId8" Type="http://schemas.openxmlformats.org/officeDocument/2006/relationships/image" Target="../media/image472.png"/><Relationship Id="rId3" Type="http://schemas.openxmlformats.org/officeDocument/2006/relationships/image" Target="../media/image470.png"/><Relationship Id="rId7" Type="http://schemas.openxmlformats.org/officeDocument/2006/relationships/image" Target="../media/image471.png"/><Relationship Id="rId12" Type="http://schemas.openxmlformats.org/officeDocument/2006/relationships/image" Target="../media/image476.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126.png"/><Relationship Id="rId11" Type="http://schemas.openxmlformats.org/officeDocument/2006/relationships/image" Target="../media/image475.png"/><Relationship Id="rId5" Type="http://schemas.openxmlformats.org/officeDocument/2006/relationships/image" Target="../media/image125.png"/><Relationship Id="rId10" Type="http://schemas.openxmlformats.org/officeDocument/2006/relationships/image" Target="../media/image474.png"/><Relationship Id="rId4" Type="http://schemas.openxmlformats.org/officeDocument/2006/relationships/image" Target="../media/image124.png"/><Relationship Id="rId9" Type="http://schemas.openxmlformats.org/officeDocument/2006/relationships/image" Target="../media/image473.png"/></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1.png"/><Relationship Id="rId7" Type="http://schemas.openxmlformats.org/officeDocument/2006/relationships/image" Target="../media/image317.png"/><Relationship Id="rId12" Type="http://schemas.openxmlformats.org/officeDocument/2006/relationships/image" Target="../media/image322.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316.png"/><Relationship Id="rId11" Type="http://schemas.openxmlformats.org/officeDocument/2006/relationships/image" Target="../media/image321.png"/><Relationship Id="rId5" Type="http://schemas.openxmlformats.org/officeDocument/2006/relationships/image" Target="../media/image315.png"/><Relationship Id="rId10" Type="http://schemas.openxmlformats.org/officeDocument/2006/relationships/image" Target="../media/image320.png"/><Relationship Id="rId4" Type="http://schemas.openxmlformats.org/officeDocument/2006/relationships/image" Target="../media/image314.png"/><Relationship Id="rId9" Type="http://schemas.openxmlformats.org/officeDocument/2006/relationships/image" Target="../media/image319.png"/></Relationships>
</file>

<file path=ppt/slides/_rels/slide44.xml.rels><?xml version="1.0" encoding="UTF-8" standalone="yes"?>
<Relationships xmlns="http://schemas.openxmlformats.org/package/2006/relationships"><Relationship Id="rId8" Type="http://schemas.openxmlformats.org/officeDocument/2006/relationships/image" Target="../media/image480.png"/><Relationship Id="rId13" Type="http://schemas.openxmlformats.org/officeDocument/2006/relationships/image" Target="../media/image483.png"/><Relationship Id="rId18" Type="http://schemas.openxmlformats.org/officeDocument/2006/relationships/image" Target="../media/image488.png"/><Relationship Id="rId3" Type="http://schemas.openxmlformats.org/officeDocument/2006/relationships/image" Target="../media/image1.png"/><Relationship Id="rId21" Type="http://schemas.openxmlformats.org/officeDocument/2006/relationships/image" Target="../media/image491.png"/><Relationship Id="rId7" Type="http://schemas.openxmlformats.org/officeDocument/2006/relationships/image" Target="../media/image479.png"/><Relationship Id="rId12" Type="http://schemas.openxmlformats.org/officeDocument/2006/relationships/image" Target="../media/image341.png"/><Relationship Id="rId17" Type="http://schemas.openxmlformats.org/officeDocument/2006/relationships/image" Target="../media/image487.png"/><Relationship Id="rId2" Type="http://schemas.openxmlformats.org/officeDocument/2006/relationships/notesSlide" Target="../notesSlides/notesSlide37.xml"/><Relationship Id="rId16" Type="http://schemas.openxmlformats.org/officeDocument/2006/relationships/image" Target="../media/image486.png"/><Relationship Id="rId20" Type="http://schemas.openxmlformats.org/officeDocument/2006/relationships/image" Target="../media/image490.png"/><Relationship Id="rId1" Type="http://schemas.openxmlformats.org/officeDocument/2006/relationships/slideLayout" Target="../slideLayouts/slideLayout12.xml"/><Relationship Id="rId6" Type="http://schemas.openxmlformats.org/officeDocument/2006/relationships/image" Target="../media/image478.png"/><Relationship Id="rId11" Type="http://schemas.openxmlformats.org/officeDocument/2006/relationships/image" Target="../media/image482.png"/><Relationship Id="rId5" Type="http://schemas.openxmlformats.org/officeDocument/2006/relationships/image" Target="../media/image477.png"/><Relationship Id="rId15" Type="http://schemas.openxmlformats.org/officeDocument/2006/relationships/image" Target="../media/image485.png"/><Relationship Id="rId23" Type="http://schemas.openxmlformats.org/officeDocument/2006/relationships/image" Target="../media/image350.png"/><Relationship Id="rId10" Type="http://schemas.openxmlformats.org/officeDocument/2006/relationships/image" Target="../media/image338.png"/><Relationship Id="rId19" Type="http://schemas.openxmlformats.org/officeDocument/2006/relationships/image" Target="../media/image489.png"/><Relationship Id="rId4" Type="http://schemas.openxmlformats.org/officeDocument/2006/relationships/image" Target="../media/image332.png"/><Relationship Id="rId9" Type="http://schemas.openxmlformats.org/officeDocument/2006/relationships/image" Target="../media/image481.png"/><Relationship Id="rId14" Type="http://schemas.openxmlformats.org/officeDocument/2006/relationships/image" Target="../media/image484.png"/><Relationship Id="rId22" Type="http://schemas.openxmlformats.org/officeDocument/2006/relationships/image" Target="../media/image492.png"/></Relationships>
</file>

<file path=ppt/slides/_rels/slide4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8" Type="http://schemas.openxmlformats.org/officeDocument/2006/relationships/image" Target="../media/image497.png"/><Relationship Id="rId3" Type="http://schemas.openxmlformats.org/officeDocument/2006/relationships/image" Target="../media/image1.png"/><Relationship Id="rId7" Type="http://schemas.openxmlformats.org/officeDocument/2006/relationships/image" Target="../media/image496.png"/><Relationship Id="rId12" Type="http://schemas.openxmlformats.org/officeDocument/2006/relationships/image" Target="../media/image501.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495.png"/><Relationship Id="rId11" Type="http://schemas.openxmlformats.org/officeDocument/2006/relationships/image" Target="../media/image500.png"/><Relationship Id="rId5" Type="http://schemas.openxmlformats.org/officeDocument/2006/relationships/image" Target="../media/image494.png"/><Relationship Id="rId10" Type="http://schemas.openxmlformats.org/officeDocument/2006/relationships/image" Target="../media/image499.png"/><Relationship Id="rId4" Type="http://schemas.openxmlformats.org/officeDocument/2006/relationships/image" Target="../media/image493.png"/><Relationship Id="rId9" Type="http://schemas.openxmlformats.org/officeDocument/2006/relationships/image" Target="../media/image498.png"/></Relationships>
</file>

<file path=ppt/slides/_rels/slide4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png"/><Relationship Id="rId7" Type="http://schemas.openxmlformats.org/officeDocument/2006/relationships/image" Target="../media/image503.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502.png"/><Relationship Id="rId5" Type="http://schemas.openxmlformats.org/officeDocument/2006/relationships/image" Target="../media/image494.png"/><Relationship Id="rId4" Type="http://schemas.openxmlformats.org/officeDocument/2006/relationships/image" Target="../media/image493.png"/><Relationship Id="rId9" Type="http://schemas.openxmlformats.org/officeDocument/2006/relationships/image" Target="../media/image501.png"/></Relationships>
</file>

<file path=ppt/slides/_rels/slide48.xml.rels><?xml version="1.0" encoding="UTF-8" standalone="yes"?>
<Relationships xmlns="http://schemas.openxmlformats.org/package/2006/relationships"><Relationship Id="rId8" Type="http://schemas.openxmlformats.org/officeDocument/2006/relationships/image" Target="../media/image497.png"/><Relationship Id="rId3" Type="http://schemas.openxmlformats.org/officeDocument/2006/relationships/image" Target="../media/image1.png"/><Relationship Id="rId7" Type="http://schemas.openxmlformats.org/officeDocument/2006/relationships/image" Target="../media/image496.png"/><Relationship Id="rId12" Type="http://schemas.openxmlformats.org/officeDocument/2006/relationships/image" Target="../media/image501.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495.png"/><Relationship Id="rId11" Type="http://schemas.openxmlformats.org/officeDocument/2006/relationships/image" Target="../media/image500.png"/><Relationship Id="rId5" Type="http://schemas.openxmlformats.org/officeDocument/2006/relationships/image" Target="../media/image494.png"/><Relationship Id="rId10" Type="http://schemas.openxmlformats.org/officeDocument/2006/relationships/image" Target="../media/image499.png"/><Relationship Id="rId4" Type="http://schemas.openxmlformats.org/officeDocument/2006/relationships/image" Target="../media/image493.png"/><Relationship Id="rId9" Type="http://schemas.openxmlformats.org/officeDocument/2006/relationships/image" Target="../media/image498.png"/></Relationships>
</file>

<file path=ppt/slides/_rels/slide49.xml.rels><?xml version="1.0" encoding="UTF-8" standalone="yes"?>
<Relationships xmlns="http://schemas.openxmlformats.org/package/2006/relationships"><Relationship Id="rId8" Type="http://schemas.openxmlformats.org/officeDocument/2006/relationships/image" Target="../media/image505.png"/><Relationship Id="rId13" Type="http://schemas.openxmlformats.org/officeDocument/2006/relationships/image" Target="../media/image508.png"/><Relationship Id="rId3" Type="http://schemas.openxmlformats.org/officeDocument/2006/relationships/image" Target="../media/image1.png"/><Relationship Id="rId7" Type="http://schemas.openxmlformats.org/officeDocument/2006/relationships/image" Target="../media/image497.png"/><Relationship Id="rId12" Type="http://schemas.openxmlformats.org/officeDocument/2006/relationships/image" Target="../media/image507.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504.png"/><Relationship Id="rId11" Type="http://schemas.openxmlformats.org/officeDocument/2006/relationships/image" Target="../media/image498.png"/><Relationship Id="rId5" Type="http://schemas.openxmlformats.org/officeDocument/2006/relationships/image" Target="../media/image494.png"/><Relationship Id="rId10" Type="http://schemas.openxmlformats.org/officeDocument/2006/relationships/image" Target="../media/image496.png"/><Relationship Id="rId4" Type="http://schemas.openxmlformats.org/officeDocument/2006/relationships/image" Target="../media/image493.png"/><Relationship Id="rId9" Type="http://schemas.openxmlformats.org/officeDocument/2006/relationships/image" Target="../media/image506.png"/><Relationship Id="rId14" Type="http://schemas.openxmlformats.org/officeDocument/2006/relationships/image" Target="../media/image501.png"/></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6.png"/><Relationship Id="rId7"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2.png"/><Relationship Id="rId11" Type="http://schemas.openxmlformats.org/officeDocument/2006/relationships/image" Target="../media/image4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50.xml.rels><?xml version="1.0" encoding="UTF-8" standalone="yes"?>
<Relationships xmlns="http://schemas.openxmlformats.org/package/2006/relationships"><Relationship Id="rId8" Type="http://schemas.openxmlformats.org/officeDocument/2006/relationships/image" Target="../media/image497.png"/><Relationship Id="rId3" Type="http://schemas.openxmlformats.org/officeDocument/2006/relationships/image" Target="../media/image1.png"/><Relationship Id="rId7" Type="http://schemas.openxmlformats.org/officeDocument/2006/relationships/image" Target="../media/image496.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509.png"/><Relationship Id="rId5" Type="http://schemas.openxmlformats.org/officeDocument/2006/relationships/image" Target="../media/image494.png"/><Relationship Id="rId10" Type="http://schemas.openxmlformats.org/officeDocument/2006/relationships/image" Target="../media/image501.png"/><Relationship Id="rId4" Type="http://schemas.openxmlformats.org/officeDocument/2006/relationships/image" Target="../media/image493.png"/><Relationship Id="rId9" Type="http://schemas.openxmlformats.org/officeDocument/2006/relationships/image" Target="../media/image498.png"/></Relationships>
</file>

<file path=ppt/slides/_rels/slide51.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1.png"/><Relationship Id="rId7" Type="http://schemas.openxmlformats.org/officeDocument/2006/relationships/image" Target="../media/image502.png"/><Relationship Id="rId12" Type="http://schemas.openxmlformats.org/officeDocument/2006/relationships/image" Target="../media/image501.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495.png"/><Relationship Id="rId11" Type="http://schemas.openxmlformats.org/officeDocument/2006/relationships/image" Target="../media/image121.png"/><Relationship Id="rId5" Type="http://schemas.openxmlformats.org/officeDocument/2006/relationships/image" Target="../media/image494.png"/><Relationship Id="rId10" Type="http://schemas.openxmlformats.org/officeDocument/2006/relationships/image" Target="../media/image512.png"/><Relationship Id="rId4" Type="http://schemas.openxmlformats.org/officeDocument/2006/relationships/image" Target="../media/image493.png"/><Relationship Id="rId9" Type="http://schemas.openxmlformats.org/officeDocument/2006/relationships/image" Target="../media/image511.png"/></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openxmlformats.org/officeDocument/2006/relationships/image" Target="../media/image517.png"/><Relationship Id="rId3" Type="http://schemas.openxmlformats.org/officeDocument/2006/relationships/image" Target="../media/image1.png"/><Relationship Id="rId7" Type="http://schemas.openxmlformats.org/officeDocument/2006/relationships/image" Target="../media/image516.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515.png"/><Relationship Id="rId11" Type="http://schemas.openxmlformats.org/officeDocument/2006/relationships/image" Target="../media/image520.png"/><Relationship Id="rId5" Type="http://schemas.openxmlformats.org/officeDocument/2006/relationships/image" Target="../media/image514.png"/><Relationship Id="rId10" Type="http://schemas.openxmlformats.org/officeDocument/2006/relationships/image" Target="../media/image519.png"/><Relationship Id="rId4" Type="http://schemas.openxmlformats.org/officeDocument/2006/relationships/image" Target="../media/image513.png"/><Relationship Id="rId9" Type="http://schemas.openxmlformats.org/officeDocument/2006/relationships/image" Target="../media/image518.png"/></Relationships>
</file>

<file path=ppt/slides/_rels/slide54.xml.rels><?xml version="1.0" encoding="UTF-8" standalone="yes"?>
<Relationships xmlns="http://schemas.openxmlformats.org/package/2006/relationships"><Relationship Id="rId8" Type="http://schemas.openxmlformats.org/officeDocument/2006/relationships/image" Target="../media/image524.png"/><Relationship Id="rId13" Type="http://schemas.openxmlformats.org/officeDocument/2006/relationships/image" Target="../media/image529.png"/><Relationship Id="rId3" Type="http://schemas.openxmlformats.org/officeDocument/2006/relationships/image" Target="../media/image1.png"/><Relationship Id="rId7" Type="http://schemas.openxmlformats.org/officeDocument/2006/relationships/image" Target="../media/image523.png"/><Relationship Id="rId12" Type="http://schemas.openxmlformats.org/officeDocument/2006/relationships/image" Target="../media/image528.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516.png"/><Relationship Id="rId11" Type="http://schemas.openxmlformats.org/officeDocument/2006/relationships/image" Target="../media/image527.png"/><Relationship Id="rId5" Type="http://schemas.openxmlformats.org/officeDocument/2006/relationships/image" Target="../media/image522.png"/><Relationship Id="rId10" Type="http://schemas.openxmlformats.org/officeDocument/2006/relationships/image" Target="../media/image526.png"/><Relationship Id="rId4" Type="http://schemas.openxmlformats.org/officeDocument/2006/relationships/image" Target="../media/image521.png"/><Relationship Id="rId9" Type="http://schemas.openxmlformats.org/officeDocument/2006/relationships/image" Target="../media/image525.png"/><Relationship Id="rId14" Type="http://schemas.openxmlformats.org/officeDocument/2006/relationships/image" Target="../media/image530.png"/></Relationships>
</file>

<file path=ppt/slides/_rels/slide55.xml.rels><?xml version="1.0" encoding="UTF-8" standalone="yes"?>
<Relationships xmlns="http://schemas.openxmlformats.org/package/2006/relationships"><Relationship Id="rId8" Type="http://schemas.openxmlformats.org/officeDocument/2006/relationships/image" Target="../media/image531.png"/><Relationship Id="rId13" Type="http://schemas.openxmlformats.org/officeDocument/2006/relationships/image" Target="../media/image536.png"/><Relationship Id="rId18" Type="http://schemas.openxmlformats.org/officeDocument/2006/relationships/image" Target="../media/image541.png"/><Relationship Id="rId3" Type="http://schemas.openxmlformats.org/officeDocument/2006/relationships/image" Target="../media/image1.png"/><Relationship Id="rId7" Type="http://schemas.openxmlformats.org/officeDocument/2006/relationships/image" Target="../media/image523.png"/><Relationship Id="rId12" Type="http://schemas.openxmlformats.org/officeDocument/2006/relationships/image" Target="../media/image535.png"/><Relationship Id="rId17" Type="http://schemas.openxmlformats.org/officeDocument/2006/relationships/image" Target="../media/image540.png"/><Relationship Id="rId2" Type="http://schemas.openxmlformats.org/officeDocument/2006/relationships/notesSlide" Target="../notesSlides/notesSlide46.xml"/><Relationship Id="rId16" Type="http://schemas.openxmlformats.org/officeDocument/2006/relationships/image" Target="../media/image539.png"/><Relationship Id="rId1" Type="http://schemas.openxmlformats.org/officeDocument/2006/relationships/slideLayout" Target="../slideLayouts/slideLayout12.xml"/><Relationship Id="rId6" Type="http://schemas.openxmlformats.org/officeDocument/2006/relationships/image" Target="../media/image516.png"/><Relationship Id="rId11" Type="http://schemas.openxmlformats.org/officeDocument/2006/relationships/image" Target="../media/image534.png"/><Relationship Id="rId5" Type="http://schemas.openxmlformats.org/officeDocument/2006/relationships/image" Target="../media/image522.png"/><Relationship Id="rId15" Type="http://schemas.openxmlformats.org/officeDocument/2006/relationships/image" Target="../media/image538.png"/><Relationship Id="rId10" Type="http://schemas.openxmlformats.org/officeDocument/2006/relationships/image" Target="../media/image533.png"/><Relationship Id="rId4" Type="http://schemas.openxmlformats.org/officeDocument/2006/relationships/image" Target="../media/image521.png"/><Relationship Id="rId9" Type="http://schemas.openxmlformats.org/officeDocument/2006/relationships/image" Target="../media/image532.png"/><Relationship Id="rId14" Type="http://schemas.openxmlformats.org/officeDocument/2006/relationships/image" Target="../media/image537.png"/></Relationships>
</file>

<file path=ppt/slides/_rels/slide56.xml.rels><?xml version="1.0" encoding="UTF-8" standalone="yes"?>
<Relationships xmlns="http://schemas.openxmlformats.org/package/2006/relationships"><Relationship Id="rId8" Type="http://schemas.openxmlformats.org/officeDocument/2006/relationships/image" Target="../media/image542.png"/><Relationship Id="rId13" Type="http://schemas.openxmlformats.org/officeDocument/2006/relationships/image" Target="../media/image547.png"/><Relationship Id="rId18" Type="http://schemas.openxmlformats.org/officeDocument/2006/relationships/image" Target="../media/image552.png"/><Relationship Id="rId3" Type="http://schemas.openxmlformats.org/officeDocument/2006/relationships/image" Target="../media/image1.png"/><Relationship Id="rId7" Type="http://schemas.openxmlformats.org/officeDocument/2006/relationships/image" Target="../media/image523.png"/><Relationship Id="rId12" Type="http://schemas.openxmlformats.org/officeDocument/2006/relationships/image" Target="../media/image546.png"/><Relationship Id="rId17" Type="http://schemas.openxmlformats.org/officeDocument/2006/relationships/image" Target="../media/image551.png"/><Relationship Id="rId2" Type="http://schemas.openxmlformats.org/officeDocument/2006/relationships/notesSlide" Target="../notesSlides/notesSlide47.xml"/><Relationship Id="rId16" Type="http://schemas.openxmlformats.org/officeDocument/2006/relationships/image" Target="../media/image550.png"/><Relationship Id="rId1" Type="http://schemas.openxmlformats.org/officeDocument/2006/relationships/slideLayout" Target="../slideLayouts/slideLayout12.xml"/><Relationship Id="rId6" Type="http://schemas.openxmlformats.org/officeDocument/2006/relationships/image" Target="../media/image516.png"/><Relationship Id="rId11" Type="http://schemas.openxmlformats.org/officeDocument/2006/relationships/image" Target="../media/image545.png"/><Relationship Id="rId5" Type="http://schemas.openxmlformats.org/officeDocument/2006/relationships/image" Target="../media/image522.png"/><Relationship Id="rId15" Type="http://schemas.openxmlformats.org/officeDocument/2006/relationships/image" Target="../media/image549.png"/><Relationship Id="rId10" Type="http://schemas.openxmlformats.org/officeDocument/2006/relationships/image" Target="../media/image544.png"/><Relationship Id="rId19" Type="http://schemas.openxmlformats.org/officeDocument/2006/relationships/image" Target="../media/image553.png"/><Relationship Id="rId4" Type="http://schemas.openxmlformats.org/officeDocument/2006/relationships/image" Target="../media/image521.png"/><Relationship Id="rId9" Type="http://schemas.openxmlformats.org/officeDocument/2006/relationships/image" Target="../media/image543.png"/><Relationship Id="rId14" Type="http://schemas.openxmlformats.org/officeDocument/2006/relationships/image" Target="../media/image548.png"/></Relationships>
</file>

<file path=ppt/slides/_rels/slide57.xml.rels><?xml version="1.0" encoding="UTF-8" standalone="yes"?>
<Relationships xmlns="http://schemas.openxmlformats.org/package/2006/relationships"><Relationship Id="rId8" Type="http://schemas.openxmlformats.org/officeDocument/2006/relationships/image" Target="../media/image554.png"/><Relationship Id="rId13" Type="http://schemas.openxmlformats.org/officeDocument/2006/relationships/image" Target="../media/image559.png"/><Relationship Id="rId18" Type="http://schemas.openxmlformats.org/officeDocument/2006/relationships/image" Target="../media/image564.png"/><Relationship Id="rId3" Type="http://schemas.openxmlformats.org/officeDocument/2006/relationships/image" Target="../media/image1.png"/><Relationship Id="rId21" Type="http://schemas.openxmlformats.org/officeDocument/2006/relationships/image" Target="../media/image567.png"/><Relationship Id="rId7" Type="http://schemas.openxmlformats.org/officeDocument/2006/relationships/image" Target="../media/image523.png"/><Relationship Id="rId12" Type="http://schemas.openxmlformats.org/officeDocument/2006/relationships/image" Target="../media/image558.png"/><Relationship Id="rId17" Type="http://schemas.openxmlformats.org/officeDocument/2006/relationships/image" Target="../media/image563.png"/><Relationship Id="rId2" Type="http://schemas.openxmlformats.org/officeDocument/2006/relationships/notesSlide" Target="../notesSlides/notesSlide48.xml"/><Relationship Id="rId16" Type="http://schemas.openxmlformats.org/officeDocument/2006/relationships/image" Target="../media/image562.png"/><Relationship Id="rId20" Type="http://schemas.openxmlformats.org/officeDocument/2006/relationships/image" Target="../media/image566.png"/><Relationship Id="rId1" Type="http://schemas.openxmlformats.org/officeDocument/2006/relationships/slideLayout" Target="../slideLayouts/slideLayout12.xml"/><Relationship Id="rId6" Type="http://schemas.openxmlformats.org/officeDocument/2006/relationships/image" Target="../media/image516.png"/><Relationship Id="rId11" Type="http://schemas.openxmlformats.org/officeDocument/2006/relationships/image" Target="../media/image557.png"/><Relationship Id="rId5" Type="http://schemas.openxmlformats.org/officeDocument/2006/relationships/image" Target="../media/image522.png"/><Relationship Id="rId15" Type="http://schemas.openxmlformats.org/officeDocument/2006/relationships/image" Target="../media/image561.png"/><Relationship Id="rId10" Type="http://schemas.openxmlformats.org/officeDocument/2006/relationships/image" Target="../media/image556.png"/><Relationship Id="rId19" Type="http://schemas.openxmlformats.org/officeDocument/2006/relationships/image" Target="../media/image565.png"/><Relationship Id="rId4" Type="http://schemas.openxmlformats.org/officeDocument/2006/relationships/image" Target="../media/image521.png"/><Relationship Id="rId9" Type="http://schemas.openxmlformats.org/officeDocument/2006/relationships/image" Target="../media/image555.png"/><Relationship Id="rId14" Type="http://schemas.openxmlformats.org/officeDocument/2006/relationships/image" Target="../media/image560.png"/></Relationships>
</file>

<file path=ppt/slides/_rels/slide5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8" Type="http://schemas.openxmlformats.org/officeDocument/2006/relationships/image" Target="../media/image497.png"/><Relationship Id="rId13" Type="http://schemas.openxmlformats.org/officeDocument/2006/relationships/image" Target="../media/image501.png"/><Relationship Id="rId3" Type="http://schemas.openxmlformats.org/officeDocument/2006/relationships/image" Target="../media/image1.png"/><Relationship Id="rId7" Type="http://schemas.openxmlformats.org/officeDocument/2006/relationships/image" Target="../media/image496.png"/><Relationship Id="rId12" Type="http://schemas.openxmlformats.org/officeDocument/2006/relationships/image" Target="../media/image500.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86.png"/><Relationship Id="rId11" Type="http://schemas.openxmlformats.org/officeDocument/2006/relationships/image" Target="../media/image499.png"/><Relationship Id="rId5" Type="http://schemas.openxmlformats.org/officeDocument/2006/relationships/image" Target="../media/image494.png"/><Relationship Id="rId10" Type="http://schemas.openxmlformats.org/officeDocument/2006/relationships/image" Target="../media/image568.png"/><Relationship Id="rId4" Type="http://schemas.openxmlformats.org/officeDocument/2006/relationships/image" Target="../media/image493.png"/><Relationship Id="rId9" Type="http://schemas.openxmlformats.org/officeDocument/2006/relationships/image" Target="../media/image498.png"/></Relationships>
</file>

<file path=ppt/slides/_rels/slide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26" Type="http://schemas.openxmlformats.org/officeDocument/2006/relationships/image" Target="../media/image43.png"/><Relationship Id="rId3" Type="http://schemas.openxmlformats.org/officeDocument/2006/relationships/image" Target="../media/image57.png"/><Relationship Id="rId21" Type="http://schemas.openxmlformats.org/officeDocument/2006/relationships/image" Target="../media/image73.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5" Type="http://schemas.openxmlformats.org/officeDocument/2006/relationships/image" Target="../media/image76.png"/><Relationship Id="rId2" Type="http://schemas.openxmlformats.org/officeDocument/2006/relationships/notesSlide" Target="../notesSlides/notesSlide5.xml"/><Relationship Id="rId16" Type="http://schemas.openxmlformats.org/officeDocument/2006/relationships/image" Target="../media/image68.png"/><Relationship Id="rId20" Type="http://schemas.openxmlformats.org/officeDocument/2006/relationships/image" Target="../media/image72.png"/><Relationship Id="rId29" Type="http://schemas.openxmlformats.org/officeDocument/2006/relationships/image" Target="../media/image77.png"/><Relationship Id="rId1" Type="http://schemas.openxmlformats.org/officeDocument/2006/relationships/slideLayout" Target="../slideLayouts/slideLayout12.xml"/><Relationship Id="rId6" Type="http://schemas.openxmlformats.org/officeDocument/2006/relationships/image" Target="../media/image50.png"/><Relationship Id="rId11" Type="http://schemas.openxmlformats.org/officeDocument/2006/relationships/image" Target="../media/image63.png"/><Relationship Id="rId24" Type="http://schemas.openxmlformats.org/officeDocument/2006/relationships/image" Target="../media/image75.png"/><Relationship Id="rId5" Type="http://schemas.openxmlformats.org/officeDocument/2006/relationships/image" Target="../media/image58.png"/><Relationship Id="rId15" Type="http://schemas.openxmlformats.org/officeDocument/2006/relationships/image" Target="../media/image67.png"/><Relationship Id="rId23" Type="http://schemas.openxmlformats.org/officeDocument/2006/relationships/image" Target="../media/image42.png"/><Relationship Id="rId28" Type="http://schemas.openxmlformats.org/officeDocument/2006/relationships/image" Target="../media/image48.pn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36.png"/><Relationship Id="rId9" Type="http://schemas.openxmlformats.org/officeDocument/2006/relationships/image" Target="../media/image61.png"/><Relationship Id="rId14" Type="http://schemas.openxmlformats.org/officeDocument/2006/relationships/image" Target="../media/image66.png"/><Relationship Id="rId22" Type="http://schemas.openxmlformats.org/officeDocument/2006/relationships/image" Target="../media/image74.png"/><Relationship Id="rId27" Type="http://schemas.openxmlformats.org/officeDocument/2006/relationships/image" Target="../media/image45.png"/></Relationships>
</file>

<file path=ppt/slides/_rels/slide60.xml.rels><?xml version="1.0" encoding="UTF-8" standalone="yes"?>
<Relationships xmlns="http://schemas.openxmlformats.org/package/2006/relationships"><Relationship Id="rId8" Type="http://schemas.openxmlformats.org/officeDocument/2006/relationships/image" Target="../media/image571.png"/><Relationship Id="rId3" Type="http://schemas.openxmlformats.org/officeDocument/2006/relationships/image" Target="../media/image1.png"/><Relationship Id="rId7" Type="http://schemas.openxmlformats.org/officeDocument/2006/relationships/image" Target="../media/image570.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569.png"/><Relationship Id="rId5" Type="http://schemas.openxmlformats.org/officeDocument/2006/relationships/image" Target="../media/image494.png"/><Relationship Id="rId10" Type="http://schemas.openxmlformats.org/officeDocument/2006/relationships/image" Target="../media/image501.png"/><Relationship Id="rId4" Type="http://schemas.openxmlformats.org/officeDocument/2006/relationships/image" Target="../media/image493.png"/><Relationship Id="rId9" Type="http://schemas.openxmlformats.org/officeDocument/2006/relationships/image" Target="../media/image572.png"/></Relationships>
</file>

<file path=ppt/slides/_rels/slide61.xml.rels><?xml version="1.0" encoding="UTF-8" standalone="yes"?>
<Relationships xmlns="http://schemas.openxmlformats.org/package/2006/relationships"><Relationship Id="rId8" Type="http://schemas.openxmlformats.org/officeDocument/2006/relationships/image" Target="../media/image497.png"/><Relationship Id="rId3" Type="http://schemas.openxmlformats.org/officeDocument/2006/relationships/image" Target="../media/image1.png"/><Relationship Id="rId7" Type="http://schemas.openxmlformats.org/officeDocument/2006/relationships/image" Target="../media/image496.png"/><Relationship Id="rId12" Type="http://schemas.openxmlformats.org/officeDocument/2006/relationships/image" Target="../media/image501.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86.png"/><Relationship Id="rId11" Type="http://schemas.openxmlformats.org/officeDocument/2006/relationships/image" Target="../media/image500.png"/><Relationship Id="rId5" Type="http://schemas.openxmlformats.org/officeDocument/2006/relationships/image" Target="../media/image494.png"/><Relationship Id="rId10" Type="http://schemas.openxmlformats.org/officeDocument/2006/relationships/image" Target="../media/image499.png"/><Relationship Id="rId4" Type="http://schemas.openxmlformats.org/officeDocument/2006/relationships/image" Target="../media/image493.png"/><Relationship Id="rId9" Type="http://schemas.openxmlformats.org/officeDocument/2006/relationships/image" Target="../media/image498.png"/></Relationships>
</file>

<file path=ppt/slides/_rels/slide62.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image" Target="../media/image501.png"/><Relationship Id="rId3" Type="http://schemas.openxmlformats.org/officeDocument/2006/relationships/image" Target="../media/image1.png"/><Relationship Id="rId7" Type="http://schemas.openxmlformats.org/officeDocument/2006/relationships/image" Target="../media/image497.png"/><Relationship Id="rId12" Type="http://schemas.openxmlformats.org/officeDocument/2006/relationships/image" Target="../media/image576.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496.png"/><Relationship Id="rId11" Type="http://schemas.openxmlformats.org/officeDocument/2006/relationships/image" Target="../media/image575.png"/><Relationship Id="rId5" Type="http://schemas.openxmlformats.org/officeDocument/2006/relationships/image" Target="../media/image494.png"/><Relationship Id="rId10" Type="http://schemas.openxmlformats.org/officeDocument/2006/relationships/image" Target="../media/image574.png"/><Relationship Id="rId4" Type="http://schemas.openxmlformats.org/officeDocument/2006/relationships/image" Target="../media/image493.png"/><Relationship Id="rId9" Type="http://schemas.openxmlformats.org/officeDocument/2006/relationships/image" Target="../media/image573.png"/></Relationships>
</file>

<file path=ppt/slides/_rels/slide63.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1.png"/><Relationship Id="rId7" Type="http://schemas.openxmlformats.org/officeDocument/2006/relationships/image" Target="../media/image568.png"/><Relationship Id="rId12" Type="http://schemas.openxmlformats.org/officeDocument/2006/relationships/image" Target="../media/image501.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86.png"/><Relationship Id="rId11" Type="http://schemas.openxmlformats.org/officeDocument/2006/relationships/image" Target="../media/image580.png"/><Relationship Id="rId5" Type="http://schemas.openxmlformats.org/officeDocument/2006/relationships/image" Target="../media/image494.png"/><Relationship Id="rId10" Type="http://schemas.openxmlformats.org/officeDocument/2006/relationships/image" Target="../media/image579.png"/><Relationship Id="rId4" Type="http://schemas.openxmlformats.org/officeDocument/2006/relationships/image" Target="../media/image493.png"/><Relationship Id="rId9" Type="http://schemas.openxmlformats.org/officeDocument/2006/relationships/image" Target="../media/image578.png"/></Relationships>
</file>

<file path=ppt/slides/_rels/slide64.xml.rels><?xml version="1.0" encoding="UTF-8" standalone="yes"?>
<Relationships xmlns="http://schemas.openxmlformats.org/package/2006/relationships"><Relationship Id="rId8" Type="http://schemas.openxmlformats.org/officeDocument/2006/relationships/image" Target="../media/image583.png"/><Relationship Id="rId3" Type="http://schemas.openxmlformats.org/officeDocument/2006/relationships/image" Target="../media/image1.png"/><Relationship Id="rId7" Type="http://schemas.openxmlformats.org/officeDocument/2006/relationships/image" Target="../media/image582.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581.png"/><Relationship Id="rId5" Type="http://schemas.openxmlformats.org/officeDocument/2006/relationships/image" Target="../media/image494.png"/><Relationship Id="rId10" Type="http://schemas.openxmlformats.org/officeDocument/2006/relationships/image" Target="../media/image501.png"/><Relationship Id="rId4" Type="http://schemas.openxmlformats.org/officeDocument/2006/relationships/image" Target="../media/image493.png"/><Relationship Id="rId9" Type="http://schemas.openxmlformats.org/officeDocument/2006/relationships/image" Target="../media/image576.png"/></Relationships>
</file>

<file path=ppt/slides/_rels/slide65.xml.rels><?xml version="1.0" encoding="UTF-8" standalone="yes"?>
<Relationships xmlns="http://schemas.openxmlformats.org/package/2006/relationships"><Relationship Id="rId8" Type="http://schemas.openxmlformats.org/officeDocument/2006/relationships/image" Target="../media/image577.png"/><Relationship Id="rId13" Type="http://schemas.openxmlformats.org/officeDocument/2006/relationships/image" Target="../media/image501.png"/><Relationship Id="rId3" Type="http://schemas.openxmlformats.org/officeDocument/2006/relationships/image" Target="../media/image1.png"/><Relationship Id="rId7" Type="http://schemas.openxmlformats.org/officeDocument/2006/relationships/image" Target="../media/image496.png"/><Relationship Id="rId12" Type="http://schemas.openxmlformats.org/officeDocument/2006/relationships/image" Target="../media/image498.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86.png"/><Relationship Id="rId11" Type="http://schemas.openxmlformats.org/officeDocument/2006/relationships/image" Target="../media/image497.png"/><Relationship Id="rId5" Type="http://schemas.openxmlformats.org/officeDocument/2006/relationships/image" Target="../media/image494.png"/><Relationship Id="rId10" Type="http://schemas.openxmlformats.org/officeDocument/2006/relationships/image" Target="../media/image584.png"/><Relationship Id="rId4" Type="http://schemas.openxmlformats.org/officeDocument/2006/relationships/image" Target="../media/image493.png"/><Relationship Id="rId9" Type="http://schemas.openxmlformats.org/officeDocument/2006/relationships/image" Target="../media/image578.png"/></Relationships>
</file>

<file path=ppt/slides/_rels/slide66.xml.rels><?xml version="1.0" encoding="UTF-8" standalone="yes"?>
<Relationships xmlns="http://schemas.openxmlformats.org/package/2006/relationships"><Relationship Id="rId8" Type="http://schemas.openxmlformats.org/officeDocument/2006/relationships/image" Target="../media/image586.png"/><Relationship Id="rId3" Type="http://schemas.openxmlformats.org/officeDocument/2006/relationships/image" Target="../media/image1.png"/><Relationship Id="rId7" Type="http://schemas.openxmlformats.org/officeDocument/2006/relationships/image" Target="../media/image503.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585.png"/><Relationship Id="rId11" Type="http://schemas.openxmlformats.org/officeDocument/2006/relationships/image" Target="../media/image501.png"/><Relationship Id="rId5" Type="http://schemas.openxmlformats.org/officeDocument/2006/relationships/image" Target="../media/image494.png"/><Relationship Id="rId10" Type="http://schemas.openxmlformats.org/officeDocument/2006/relationships/image" Target="../media/image121.png"/><Relationship Id="rId4" Type="http://schemas.openxmlformats.org/officeDocument/2006/relationships/image" Target="../media/image493.png"/><Relationship Id="rId9" Type="http://schemas.openxmlformats.org/officeDocument/2006/relationships/image" Target="../media/image587.png"/></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8" Type="http://schemas.openxmlformats.org/officeDocument/2006/relationships/image" Target="../media/image592.png"/><Relationship Id="rId3" Type="http://schemas.openxmlformats.org/officeDocument/2006/relationships/image" Target="../media/image1.png"/><Relationship Id="rId7" Type="http://schemas.openxmlformats.org/officeDocument/2006/relationships/image" Target="../media/image591.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590.png"/><Relationship Id="rId5" Type="http://schemas.openxmlformats.org/officeDocument/2006/relationships/image" Target="../media/image589.png"/><Relationship Id="rId4" Type="http://schemas.openxmlformats.org/officeDocument/2006/relationships/image" Target="../media/image588.png"/><Relationship Id="rId9" Type="http://schemas.openxmlformats.org/officeDocument/2006/relationships/image" Target="../media/image593.png"/></Relationships>
</file>

<file path=ppt/slides/_rels/slide69.xml.rels><?xml version="1.0" encoding="UTF-8" standalone="yes"?>
<Relationships xmlns="http://schemas.openxmlformats.org/package/2006/relationships"><Relationship Id="rId8" Type="http://schemas.openxmlformats.org/officeDocument/2006/relationships/image" Target="../media/image593.png"/><Relationship Id="rId13" Type="http://schemas.openxmlformats.org/officeDocument/2006/relationships/image" Target="../media/image598.png"/><Relationship Id="rId3" Type="http://schemas.openxmlformats.org/officeDocument/2006/relationships/image" Target="../media/image1.png"/><Relationship Id="rId7" Type="http://schemas.openxmlformats.org/officeDocument/2006/relationships/image" Target="../media/image591.png"/><Relationship Id="rId12" Type="http://schemas.openxmlformats.org/officeDocument/2006/relationships/image" Target="../media/image597.png"/><Relationship Id="rId2" Type="http://schemas.openxmlformats.org/officeDocument/2006/relationships/notesSlide" Target="../notesSlides/notesSlide58.xml"/><Relationship Id="rId1" Type="http://schemas.openxmlformats.org/officeDocument/2006/relationships/slideLayout" Target="../slideLayouts/slideLayout12.xml"/><Relationship Id="rId6" Type="http://schemas.openxmlformats.org/officeDocument/2006/relationships/image" Target="../media/image590.png"/><Relationship Id="rId11" Type="http://schemas.openxmlformats.org/officeDocument/2006/relationships/image" Target="../media/image596.png"/><Relationship Id="rId5" Type="http://schemas.openxmlformats.org/officeDocument/2006/relationships/image" Target="../media/image589.png"/><Relationship Id="rId10" Type="http://schemas.openxmlformats.org/officeDocument/2006/relationships/image" Target="../media/image595.png"/><Relationship Id="rId4" Type="http://schemas.openxmlformats.org/officeDocument/2006/relationships/image" Target="../media/image588.png"/><Relationship Id="rId9" Type="http://schemas.openxmlformats.org/officeDocument/2006/relationships/image" Target="../media/image594.png"/></Relationships>
</file>

<file path=ppt/slides/_rels/slide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1.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notesSlide" Target="../notesSlides/notesSlide6.xml"/><Relationship Id="rId16"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50.png"/><Relationship Id="rId11" Type="http://schemas.openxmlformats.org/officeDocument/2006/relationships/image" Target="../media/image82.png"/><Relationship Id="rId5" Type="http://schemas.openxmlformats.org/officeDocument/2006/relationships/image" Target="../media/image58.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36.png"/><Relationship Id="rId9" Type="http://schemas.openxmlformats.org/officeDocument/2006/relationships/image" Target="../media/image80.png"/><Relationship Id="rId14" Type="http://schemas.openxmlformats.org/officeDocument/2006/relationships/image" Target="../media/image85.png"/></Relationships>
</file>

<file path=ppt/slides/_rels/slide70.xml.rels><?xml version="1.0" encoding="UTF-8" standalone="yes"?>
<Relationships xmlns="http://schemas.openxmlformats.org/package/2006/relationships"><Relationship Id="rId8" Type="http://schemas.openxmlformats.org/officeDocument/2006/relationships/image" Target="../media/image593.png"/><Relationship Id="rId13" Type="http://schemas.openxmlformats.org/officeDocument/2006/relationships/image" Target="../media/image603.png"/><Relationship Id="rId18" Type="http://schemas.openxmlformats.org/officeDocument/2006/relationships/image" Target="../media/image608.png"/><Relationship Id="rId3" Type="http://schemas.openxmlformats.org/officeDocument/2006/relationships/image" Target="../media/image1.png"/><Relationship Id="rId7" Type="http://schemas.openxmlformats.org/officeDocument/2006/relationships/image" Target="../media/image591.png"/><Relationship Id="rId12" Type="http://schemas.openxmlformats.org/officeDocument/2006/relationships/image" Target="../media/image602.png"/><Relationship Id="rId17" Type="http://schemas.openxmlformats.org/officeDocument/2006/relationships/image" Target="../media/image607.png"/><Relationship Id="rId2" Type="http://schemas.openxmlformats.org/officeDocument/2006/relationships/notesSlide" Target="../notesSlides/notesSlide59.xml"/><Relationship Id="rId16" Type="http://schemas.openxmlformats.org/officeDocument/2006/relationships/image" Target="../media/image606.png"/><Relationship Id="rId20" Type="http://schemas.openxmlformats.org/officeDocument/2006/relationships/image" Target="../media/image610.png"/><Relationship Id="rId1" Type="http://schemas.openxmlformats.org/officeDocument/2006/relationships/slideLayout" Target="../slideLayouts/slideLayout12.xml"/><Relationship Id="rId6" Type="http://schemas.openxmlformats.org/officeDocument/2006/relationships/image" Target="../media/image590.png"/><Relationship Id="rId11" Type="http://schemas.openxmlformats.org/officeDocument/2006/relationships/image" Target="../media/image601.png"/><Relationship Id="rId5" Type="http://schemas.openxmlformats.org/officeDocument/2006/relationships/image" Target="../media/image589.png"/><Relationship Id="rId15" Type="http://schemas.openxmlformats.org/officeDocument/2006/relationships/image" Target="../media/image605.png"/><Relationship Id="rId10" Type="http://schemas.openxmlformats.org/officeDocument/2006/relationships/image" Target="../media/image600.png"/><Relationship Id="rId19" Type="http://schemas.openxmlformats.org/officeDocument/2006/relationships/image" Target="../media/image609.png"/><Relationship Id="rId4" Type="http://schemas.openxmlformats.org/officeDocument/2006/relationships/image" Target="../media/image588.png"/><Relationship Id="rId9" Type="http://schemas.openxmlformats.org/officeDocument/2006/relationships/image" Target="../media/image599.png"/><Relationship Id="rId14" Type="http://schemas.openxmlformats.org/officeDocument/2006/relationships/image" Target="../media/image604.png"/></Relationships>
</file>

<file path=ppt/slides/_rels/slide71.xml.rels><?xml version="1.0" encoding="UTF-8" standalone="yes"?>
<Relationships xmlns="http://schemas.openxmlformats.org/package/2006/relationships"><Relationship Id="rId8" Type="http://schemas.openxmlformats.org/officeDocument/2006/relationships/image" Target="../media/image593.png"/><Relationship Id="rId13" Type="http://schemas.openxmlformats.org/officeDocument/2006/relationships/image" Target="../media/image618.png"/><Relationship Id="rId18" Type="http://schemas.openxmlformats.org/officeDocument/2006/relationships/image" Target="../media/image623.png"/><Relationship Id="rId3" Type="http://schemas.openxmlformats.org/officeDocument/2006/relationships/image" Target="../media/image611.png"/><Relationship Id="rId7" Type="http://schemas.openxmlformats.org/officeDocument/2006/relationships/image" Target="../media/image613.png"/><Relationship Id="rId12" Type="http://schemas.openxmlformats.org/officeDocument/2006/relationships/image" Target="../media/image617.png"/><Relationship Id="rId17" Type="http://schemas.openxmlformats.org/officeDocument/2006/relationships/image" Target="../media/image622.png"/><Relationship Id="rId2" Type="http://schemas.openxmlformats.org/officeDocument/2006/relationships/notesSlide" Target="../notesSlides/notesSlide60.xml"/><Relationship Id="rId16" Type="http://schemas.openxmlformats.org/officeDocument/2006/relationships/image" Target="../media/image621.png"/><Relationship Id="rId1" Type="http://schemas.openxmlformats.org/officeDocument/2006/relationships/slideLayout" Target="../slideLayouts/slideLayout12.xml"/><Relationship Id="rId6" Type="http://schemas.openxmlformats.org/officeDocument/2006/relationships/image" Target="../media/image590.png"/><Relationship Id="rId11" Type="http://schemas.openxmlformats.org/officeDocument/2006/relationships/image" Target="../media/image616.png"/><Relationship Id="rId5" Type="http://schemas.openxmlformats.org/officeDocument/2006/relationships/image" Target="../media/image612.png"/><Relationship Id="rId15" Type="http://schemas.openxmlformats.org/officeDocument/2006/relationships/image" Target="../media/image620.png"/><Relationship Id="rId10" Type="http://schemas.openxmlformats.org/officeDocument/2006/relationships/image" Target="../media/image615.png"/><Relationship Id="rId19" Type="http://schemas.openxmlformats.org/officeDocument/2006/relationships/image" Target="../media/image624.png"/><Relationship Id="rId4" Type="http://schemas.openxmlformats.org/officeDocument/2006/relationships/image" Target="../media/image588.png"/><Relationship Id="rId9" Type="http://schemas.openxmlformats.org/officeDocument/2006/relationships/image" Target="../media/image614.png"/><Relationship Id="rId14" Type="http://schemas.openxmlformats.org/officeDocument/2006/relationships/image" Target="../media/image619.png"/></Relationships>
</file>

<file path=ppt/slides/_rels/slide72.xml.rels><?xml version="1.0" encoding="UTF-8" standalone="yes"?>
<Relationships xmlns="http://schemas.openxmlformats.org/package/2006/relationships"><Relationship Id="rId8" Type="http://schemas.openxmlformats.org/officeDocument/2006/relationships/image" Target="../media/image593.png"/><Relationship Id="rId13" Type="http://schemas.openxmlformats.org/officeDocument/2006/relationships/image" Target="../media/image632.png"/><Relationship Id="rId18" Type="http://schemas.openxmlformats.org/officeDocument/2006/relationships/image" Target="../media/image637.png"/><Relationship Id="rId3" Type="http://schemas.openxmlformats.org/officeDocument/2006/relationships/image" Target="../media/image625.png"/><Relationship Id="rId7" Type="http://schemas.openxmlformats.org/officeDocument/2006/relationships/image" Target="../media/image627.png"/><Relationship Id="rId12" Type="http://schemas.openxmlformats.org/officeDocument/2006/relationships/image" Target="../media/image631.png"/><Relationship Id="rId17" Type="http://schemas.openxmlformats.org/officeDocument/2006/relationships/image" Target="../media/image636.png"/><Relationship Id="rId2" Type="http://schemas.openxmlformats.org/officeDocument/2006/relationships/notesSlide" Target="../notesSlides/notesSlide61.xml"/><Relationship Id="rId16" Type="http://schemas.openxmlformats.org/officeDocument/2006/relationships/image" Target="../media/image635.png"/><Relationship Id="rId1" Type="http://schemas.openxmlformats.org/officeDocument/2006/relationships/slideLayout" Target="../slideLayouts/slideLayout12.xml"/><Relationship Id="rId6" Type="http://schemas.openxmlformats.org/officeDocument/2006/relationships/image" Target="../media/image590.png"/><Relationship Id="rId11" Type="http://schemas.openxmlformats.org/officeDocument/2006/relationships/image" Target="../media/image630.png"/><Relationship Id="rId5" Type="http://schemas.openxmlformats.org/officeDocument/2006/relationships/image" Target="../media/image626.png"/><Relationship Id="rId15" Type="http://schemas.openxmlformats.org/officeDocument/2006/relationships/image" Target="../media/image634.png"/><Relationship Id="rId10" Type="http://schemas.openxmlformats.org/officeDocument/2006/relationships/image" Target="../media/image629.png"/><Relationship Id="rId19" Type="http://schemas.openxmlformats.org/officeDocument/2006/relationships/image" Target="../media/image512.png"/><Relationship Id="rId4" Type="http://schemas.openxmlformats.org/officeDocument/2006/relationships/image" Target="../media/image588.png"/><Relationship Id="rId9" Type="http://schemas.openxmlformats.org/officeDocument/2006/relationships/image" Target="../media/image628.png"/><Relationship Id="rId14" Type="http://schemas.openxmlformats.org/officeDocument/2006/relationships/image" Target="../media/image633.png"/></Relationships>
</file>

<file path=ppt/slides/_rels/slide73.xml.rels><?xml version="1.0" encoding="UTF-8" standalone="yes"?>
<Relationships xmlns="http://schemas.openxmlformats.org/package/2006/relationships"><Relationship Id="rId8" Type="http://schemas.openxmlformats.org/officeDocument/2006/relationships/image" Target="../media/image593.png"/><Relationship Id="rId13" Type="http://schemas.openxmlformats.org/officeDocument/2006/relationships/image" Target="../media/image642.png"/><Relationship Id="rId3" Type="http://schemas.openxmlformats.org/officeDocument/2006/relationships/image" Target="../media/image1.png"/><Relationship Id="rId7" Type="http://schemas.openxmlformats.org/officeDocument/2006/relationships/image" Target="../media/image591.png"/><Relationship Id="rId12" Type="http://schemas.openxmlformats.org/officeDocument/2006/relationships/image" Target="../media/image641.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590.png"/><Relationship Id="rId11" Type="http://schemas.openxmlformats.org/officeDocument/2006/relationships/image" Target="../media/image640.png"/><Relationship Id="rId5" Type="http://schemas.openxmlformats.org/officeDocument/2006/relationships/image" Target="../media/image589.png"/><Relationship Id="rId10" Type="http://schemas.openxmlformats.org/officeDocument/2006/relationships/image" Target="../media/image639.png"/><Relationship Id="rId4" Type="http://schemas.openxmlformats.org/officeDocument/2006/relationships/image" Target="../media/image588.png"/><Relationship Id="rId9" Type="http://schemas.openxmlformats.org/officeDocument/2006/relationships/image" Target="../media/image638.png"/><Relationship Id="rId14" Type="http://schemas.openxmlformats.org/officeDocument/2006/relationships/image" Target="../media/image643.png"/></Relationships>
</file>

<file path=ppt/slides/_rels/slide7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8" Type="http://schemas.openxmlformats.org/officeDocument/2006/relationships/image" Target="../media/image497.png"/><Relationship Id="rId3" Type="http://schemas.openxmlformats.org/officeDocument/2006/relationships/image" Target="../media/image1.png"/><Relationship Id="rId7" Type="http://schemas.openxmlformats.org/officeDocument/2006/relationships/image" Target="../media/image568.png"/><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644.png"/><Relationship Id="rId11" Type="http://schemas.openxmlformats.org/officeDocument/2006/relationships/image" Target="../media/image501.png"/><Relationship Id="rId5" Type="http://schemas.openxmlformats.org/officeDocument/2006/relationships/image" Target="../media/image494.png"/><Relationship Id="rId10" Type="http://schemas.openxmlformats.org/officeDocument/2006/relationships/image" Target="../media/image496.png"/><Relationship Id="rId4" Type="http://schemas.openxmlformats.org/officeDocument/2006/relationships/image" Target="../media/image493.png"/><Relationship Id="rId9" Type="http://schemas.openxmlformats.org/officeDocument/2006/relationships/image" Target="../media/image498.png"/></Relationships>
</file>

<file path=ppt/slides/_rels/slide76.xml.rels><?xml version="1.0" encoding="UTF-8" standalone="yes"?>
<Relationships xmlns="http://schemas.openxmlformats.org/package/2006/relationships"><Relationship Id="rId8" Type="http://schemas.openxmlformats.org/officeDocument/2006/relationships/image" Target="../media/image497.png"/><Relationship Id="rId13" Type="http://schemas.openxmlformats.org/officeDocument/2006/relationships/image" Target="../media/image648.png"/><Relationship Id="rId3" Type="http://schemas.openxmlformats.org/officeDocument/2006/relationships/image" Target="../media/image1.png"/><Relationship Id="rId7" Type="http://schemas.openxmlformats.org/officeDocument/2006/relationships/image" Target="../media/image568.png"/><Relationship Id="rId12" Type="http://schemas.openxmlformats.org/officeDocument/2006/relationships/image" Target="../media/image498.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644.png"/><Relationship Id="rId11" Type="http://schemas.openxmlformats.org/officeDocument/2006/relationships/image" Target="../media/image647.png"/><Relationship Id="rId5" Type="http://schemas.openxmlformats.org/officeDocument/2006/relationships/image" Target="../media/image494.png"/><Relationship Id="rId15" Type="http://schemas.openxmlformats.org/officeDocument/2006/relationships/image" Target="../media/image501.png"/><Relationship Id="rId10" Type="http://schemas.openxmlformats.org/officeDocument/2006/relationships/image" Target="../media/image646.png"/><Relationship Id="rId4" Type="http://schemas.openxmlformats.org/officeDocument/2006/relationships/image" Target="../media/image493.png"/><Relationship Id="rId9" Type="http://schemas.openxmlformats.org/officeDocument/2006/relationships/image" Target="../media/image645.png"/><Relationship Id="rId14" Type="http://schemas.openxmlformats.org/officeDocument/2006/relationships/image" Target="../media/image576.png"/></Relationships>
</file>

<file path=ppt/slides/_rels/slide77.xml.rels><?xml version="1.0" encoding="UTF-8" standalone="yes"?>
<Relationships xmlns="http://schemas.openxmlformats.org/package/2006/relationships"><Relationship Id="rId8" Type="http://schemas.openxmlformats.org/officeDocument/2006/relationships/image" Target="../media/image577.png"/><Relationship Id="rId3" Type="http://schemas.openxmlformats.org/officeDocument/2006/relationships/image" Target="../media/image1.png"/><Relationship Id="rId7" Type="http://schemas.openxmlformats.org/officeDocument/2006/relationships/image" Target="../media/image568.png"/><Relationship Id="rId12" Type="http://schemas.openxmlformats.org/officeDocument/2006/relationships/image" Target="../media/image501.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644.png"/><Relationship Id="rId11" Type="http://schemas.openxmlformats.org/officeDocument/2006/relationships/image" Target="../media/image580.png"/><Relationship Id="rId5" Type="http://schemas.openxmlformats.org/officeDocument/2006/relationships/image" Target="../media/image494.png"/><Relationship Id="rId10" Type="http://schemas.openxmlformats.org/officeDocument/2006/relationships/image" Target="../media/image579.png"/><Relationship Id="rId4" Type="http://schemas.openxmlformats.org/officeDocument/2006/relationships/image" Target="../media/image493.png"/><Relationship Id="rId9" Type="http://schemas.openxmlformats.org/officeDocument/2006/relationships/image" Target="../media/image578.png"/></Relationships>
</file>

<file path=ppt/slides/_rels/slide78.xml.rels><?xml version="1.0" encoding="UTF-8" standalone="yes"?>
<Relationships xmlns="http://schemas.openxmlformats.org/package/2006/relationships"><Relationship Id="rId8" Type="http://schemas.openxmlformats.org/officeDocument/2006/relationships/image" Target="../media/image497.png"/><Relationship Id="rId13" Type="http://schemas.openxmlformats.org/officeDocument/2006/relationships/image" Target="../media/image652.png"/><Relationship Id="rId3" Type="http://schemas.openxmlformats.org/officeDocument/2006/relationships/image" Target="../media/image1.png"/><Relationship Id="rId7" Type="http://schemas.openxmlformats.org/officeDocument/2006/relationships/image" Target="../media/image650.png"/><Relationship Id="rId12" Type="http://schemas.openxmlformats.org/officeDocument/2006/relationships/image" Target="../media/image498.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649.png"/><Relationship Id="rId11" Type="http://schemas.openxmlformats.org/officeDocument/2006/relationships/image" Target="../media/image568.png"/><Relationship Id="rId5" Type="http://schemas.openxmlformats.org/officeDocument/2006/relationships/image" Target="../media/image494.png"/><Relationship Id="rId15" Type="http://schemas.openxmlformats.org/officeDocument/2006/relationships/image" Target="../media/image501.png"/><Relationship Id="rId10" Type="http://schemas.openxmlformats.org/officeDocument/2006/relationships/image" Target="../media/image506.png"/><Relationship Id="rId4" Type="http://schemas.openxmlformats.org/officeDocument/2006/relationships/image" Target="../media/image493.png"/><Relationship Id="rId9" Type="http://schemas.openxmlformats.org/officeDocument/2006/relationships/image" Target="../media/image651.png"/><Relationship Id="rId14" Type="http://schemas.openxmlformats.org/officeDocument/2006/relationships/image" Target="../media/image653.png"/></Relationships>
</file>

<file path=ppt/slides/_rels/slide79.xml.rels><?xml version="1.0" encoding="UTF-8" standalone="yes"?>
<Relationships xmlns="http://schemas.openxmlformats.org/package/2006/relationships"><Relationship Id="rId8" Type="http://schemas.openxmlformats.org/officeDocument/2006/relationships/image" Target="../media/image577.png"/><Relationship Id="rId13" Type="http://schemas.openxmlformats.org/officeDocument/2006/relationships/image" Target="../media/image659.png"/><Relationship Id="rId3" Type="http://schemas.openxmlformats.org/officeDocument/2006/relationships/image" Target="../media/image1.png"/><Relationship Id="rId7" Type="http://schemas.openxmlformats.org/officeDocument/2006/relationships/image" Target="../media/image655.png"/><Relationship Id="rId12" Type="http://schemas.openxmlformats.org/officeDocument/2006/relationships/image" Target="../media/image658.png"/><Relationship Id="rId2" Type="http://schemas.openxmlformats.org/officeDocument/2006/relationships/notesSlide" Target="../notesSlides/notesSlide67.xml"/><Relationship Id="rId16" Type="http://schemas.openxmlformats.org/officeDocument/2006/relationships/image" Target="../media/image501.png"/><Relationship Id="rId1" Type="http://schemas.openxmlformats.org/officeDocument/2006/relationships/slideLayout" Target="../slideLayouts/slideLayout12.xml"/><Relationship Id="rId6" Type="http://schemas.openxmlformats.org/officeDocument/2006/relationships/image" Target="../media/image654.png"/><Relationship Id="rId11" Type="http://schemas.openxmlformats.org/officeDocument/2006/relationships/image" Target="../media/image657.png"/><Relationship Id="rId5" Type="http://schemas.openxmlformats.org/officeDocument/2006/relationships/image" Target="../media/image494.png"/><Relationship Id="rId15" Type="http://schemas.openxmlformats.org/officeDocument/2006/relationships/image" Target="../media/image661.png"/><Relationship Id="rId10" Type="http://schemas.openxmlformats.org/officeDocument/2006/relationships/image" Target="../media/image578.png"/><Relationship Id="rId4" Type="http://schemas.openxmlformats.org/officeDocument/2006/relationships/image" Target="../media/image493.png"/><Relationship Id="rId9" Type="http://schemas.openxmlformats.org/officeDocument/2006/relationships/image" Target="../media/image656.png"/><Relationship Id="rId14" Type="http://schemas.openxmlformats.org/officeDocument/2006/relationships/image" Target="../media/image660.png"/></Relationships>
</file>

<file path=ppt/slides/_rels/slide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1.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notesSlide" Target="../notesSlides/notesSlide7.xml"/><Relationship Id="rId16"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s>
</file>

<file path=ppt/slides/_rels/slide80.xml.rels><?xml version="1.0" encoding="UTF-8" standalone="yes"?>
<Relationships xmlns="http://schemas.openxmlformats.org/package/2006/relationships"><Relationship Id="rId8" Type="http://schemas.openxmlformats.org/officeDocument/2006/relationships/image" Target="../media/image574.png"/><Relationship Id="rId13" Type="http://schemas.openxmlformats.org/officeDocument/2006/relationships/image" Target="../media/image667.png"/><Relationship Id="rId3" Type="http://schemas.openxmlformats.org/officeDocument/2006/relationships/image" Target="../media/image662.png"/><Relationship Id="rId7" Type="http://schemas.openxmlformats.org/officeDocument/2006/relationships/image" Target="../media/image664.png"/><Relationship Id="rId12" Type="http://schemas.openxmlformats.org/officeDocument/2006/relationships/image" Target="../media/image666.png"/><Relationship Id="rId2" Type="http://schemas.openxmlformats.org/officeDocument/2006/relationships/notesSlide" Target="../notesSlides/notesSlide68.xml"/><Relationship Id="rId16" Type="http://schemas.openxmlformats.org/officeDocument/2006/relationships/image" Target="../media/image501.png"/><Relationship Id="rId1" Type="http://schemas.openxmlformats.org/officeDocument/2006/relationships/slideLayout" Target="../slideLayouts/slideLayout12.xml"/><Relationship Id="rId6" Type="http://schemas.openxmlformats.org/officeDocument/2006/relationships/image" Target="../media/image654.png"/><Relationship Id="rId11" Type="http://schemas.openxmlformats.org/officeDocument/2006/relationships/image" Target="../media/image579.png"/><Relationship Id="rId5" Type="http://schemas.openxmlformats.org/officeDocument/2006/relationships/image" Target="../media/image663.png"/><Relationship Id="rId15" Type="http://schemas.openxmlformats.org/officeDocument/2006/relationships/image" Target="../media/image668.png"/><Relationship Id="rId10" Type="http://schemas.openxmlformats.org/officeDocument/2006/relationships/image" Target="../media/image665.png"/><Relationship Id="rId4" Type="http://schemas.openxmlformats.org/officeDocument/2006/relationships/image" Target="../media/image493.png"/><Relationship Id="rId9" Type="http://schemas.openxmlformats.org/officeDocument/2006/relationships/image" Target="../media/image152.png"/><Relationship Id="rId14" Type="http://schemas.openxmlformats.org/officeDocument/2006/relationships/image" Target="../media/image587.png"/></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8" Type="http://schemas.openxmlformats.org/officeDocument/2006/relationships/image" Target="../media/image673.png"/><Relationship Id="rId3" Type="http://schemas.openxmlformats.org/officeDocument/2006/relationships/image" Target="../media/image1.png"/><Relationship Id="rId7" Type="http://schemas.openxmlformats.org/officeDocument/2006/relationships/image" Target="../media/image672.png"/><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671.png"/><Relationship Id="rId11" Type="http://schemas.openxmlformats.org/officeDocument/2006/relationships/image" Target="../media/image676.png"/><Relationship Id="rId5" Type="http://schemas.openxmlformats.org/officeDocument/2006/relationships/image" Target="../media/image670.png"/><Relationship Id="rId10" Type="http://schemas.openxmlformats.org/officeDocument/2006/relationships/image" Target="../media/image675.png"/><Relationship Id="rId4" Type="http://schemas.openxmlformats.org/officeDocument/2006/relationships/image" Target="../media/image669.png"/><Relationship Id="rId9" Type="http://schemas.openxmlformats.org/officeDocument/2006/relationships/image" Target="../media/image674.png"/></Relationships>
</file>

<file path=ppt/slides/_rels/slide83.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png"/><Relationship Id="rId7" Type="http://schemas.openxmlformats.org/officeDocument/2006/relationships/image" Target="../media/image679.png"/><Relationship Id="rId2" Type="http://schemas.openxmlformats.org/officeDocument/2006/relationships/notesSlide" Target="../notesSlides/notesSlide70.xml"/><Relationship Id="rId1" Type="http://schemas.openxmlformats.org/officeDocument/2006/relationships/slideLayout" Target="../slideLayouts/slideLayout12.xml"/><Relationship Id="rId6" Type="http://schemas.openxmlformats.org/officeDocument/2006/relationships/image" Target="../media/image593.png"/><Relationship Id="rId5" Type="http://schemas.openxmlformats.org/officeDocument/2006/relationships/image" Target="../media/image678.png"/><Relationship Id="rId10" Type="http://schemas.openxmlformats.org/officeDocument/2006/relationships/image" Target="../media/image682.png"/><Relationship Id="rId4" Type="http://schemas.openxmlformats.org/officeDocument/2006/relationships/image" Target="../media/image677.png"/><Relationship Id="rId9" Type="http://schemas.openxmlformats.org/officeDocument/2006/relationships/image" Target="../media/image681.png"/></Relationships>
</file>

<file path=ppt/slides/_rels/slide84.xml.rels><?xml version="1.0" encoding="UTF-8" standalone="yes"?>
<Relationships xmlns="http://schemas.openxmlformats.org/package/2006/relationships"><Relationship Id="rId8" Type="http://schemas.openxmlformats.org/officeDocument/2006/relationships/image" Target="../media/image686.png"/><Relationship Id="rId13" Type="http://schemas.openxmlformats.org/officeDocument/2006/relationships/image" Target="../media/image691.png"/><Relationship Id="rId3" Type="http://schemas.openxmlformats.org/officeDocument/2006/relationships/image" Target="../media/image1.png"/><Relationship Id="rId7" Type="http://schemas.openxmlformats.org/officeDocument/2006/relationships/image" Target="../media/image685.png"/><Relationship Id="rId12" Type="http://schemas.openxmlformats.org/officeDocument/2006/relationships/image" Target="../media/image690.pn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593.png"/><Relationship Id="rId11" Type="http://schemas.openxmlformats.org/officeDocument/2006/relationships/image" Target="../media/image689.png"/><Relationship Id="rId5" Type="http://schemas.openxmlformats.org/officeDocument/2006/relationships/image" Target="../media/image684.png"/><Relationship Id="rId10" Type="http://schemas.openxmlformats.org/officeDocument/2006/relationships/image" Target="../media/image688.png"/><Relationship Id="rId4" Type="http://schemas.openxmlformats.org/officeDocument/2006/relationships/image" Target="../media/image683.png"/><Relationship Id="rId9" Type="http://schemas.openxmlformats.org/officeDocument/2006/relationships/image" Target="../media/image687.png"/><Relationship Id="rId14" Type="http://schemas.openxmlformats.org/officeDocument/2006/relationships/image" Target="../media/image692.png"/></Relationships>
</file>

<file path=ppt/slides/_rels/slide85.xml.rels><?xml version="1.0" encoding="UTF-8" standalone="yes"?>
<Relationships xmlns="http://schemas.openxmlformats.org/package/2006/relationships"><Relationship Id="rId8" Type="http://schemas.openxmlformats.org/officeDocument/2006/relationships/image" Target="../media/image697.png"/><Relationship Id="rId13" Type="http://schemas.openxmlformats.org/officeDocument/2006/relationships/image" Target="../media/image702.png"/><Relationship Id="rId18" Type="http://schemas.openxmlformats.org/officeDocument/2006/relationships/image" Target="../media/image707.png"/><Relationship Id="rId26" Type="http://schemas.openxmlformats.org/officeDocument/2006/relationships/image" Target="../media/image714.png"/><Relationship Id="rId3" Type="http://schemas.openxmlformats.org/officeDocument/2006/relationships/image" Target="../media/image693.png"/><Relationship Id="rId21" Type="http://schemas.openxmlformats.org/officeDocument/2006/relationships/image" Target="../media/image710.png"/><Relationship Id="rId7" Type="http://schemas.openxmlformats.org/officeDocument/2006/relationships/image" Target="../media/image696.png"/><Relationship Id="rId12" Type="http://schemas.openxmlformats.org/officeDocument/2006/relationships/image" Target="../media/image701.png"/><Relationship Id="rId17" Type="http://schemas.openxmlformats.org/officeDocument/2006/relationships/image" Target="../media/image706.png"/><Relationship Id="rId25" Type="http://schemas.openxmlformats.org/officeDocument/2006/relationships/image" Target="../media/image688.png"/><Relationship Id="rId2" Type="http://schemas.openxmlformats.org/officeDocument/2006/relationships/notesSlide" Target="../notesSlides/notesSlide72.xml"/><Relationship Id="rId16" Type="http://schemas.openxmlformats.org/officeDocument/2006/relationships/image" Target="../media/image705.png"/><Relationship Id="rId20" Type="http://schemas.openxmlformats.org/officeDocument/2006/relationships/image" Target="../media/image709.png"/><Relationship Id="rId1" Type="http://schemas.openxmlformats.org/officeDocument/2006/relationships/slideLayout" Target="../slideLayouts/slideLayout12.xml"/><Relationship Id="rId6" Type="http://schemas.openxmlformats.org/officeDocument/2006/relationships/image" Target="../media/image593.png"/><Relationship Id="rId11" Type="http://schemas.openxmlformats.org/officeDocument/2006/relationships/image" Target="../media/image700.png"/><Relationship Id="rId24" Type="http://schemas.openxmlformats.org/officeDocument/2006/relationships/image" Target="../media/image713.png"/><Relationship Id="rId5" Type="http://schemas.openxmlformats.org/officeDocument/2006/relationships/image" Target="../media/image695.png"/><Relationship Id="rId15" Type="http://schemas.openxmlformats.org/officeDocument/2006/relationships/image" Target="../media/image704.png"/><Relationship Id="rId23" Type="http://schemas.openxmlformats.org/officeDocument/2006/relationships/image" Target="../media/image712.png"/><Relationship Id="rId10" Type="http://schemas.openxmlformats.org/officeDocument/2006/relationships/image" Target="../media/image699.png"/><Relationship Id="rId19" Type="http://schemas.openxmlformats.org/officeDocument/2006/relationships/image" Target="../media/image708.png"/><Relationship Id="rId4" Type="http://schemas.openxmlformats.org/officeDocument/2006/relationships/image" Target="../media/image694.png"/><Relationship Id="rId9" Type="http://schemas.openxmlformats.org/officeDocument/2006/relationships/image" Target="../media/image698.png"/><Relationship Id="rId14" Type="http://schemas.openxmlformats.org/officeDocument/2006/relationships/image" Target="../media/image703.png"/><Relationship Id="rId22" Type="http://schemas.openxmlformats.org/officeDocument/2006/relationships/image" Target="../media/image711.png"/><Relationship Id="rId27" Type="http://schemas.openxmlformats.org/officeDocument/2006/relationships/image" Target="../media/image715.png"/></Relationships>
</file>

<file path=ppt/slides/_rels/slide86.xml.rels><?xml version="1.0" encoding="UTF-8" standalone="yes"?>
<Relationships xmlns="http://schemas.openxmlformats.org/package/2006/relationships"><Relationship Id="rId8" Type="http://schemas.openxmlformats.org/officeDocument/2006/relationships/image" Target="../media/image719.png"/><Relationship Id="rId13" Type="http://schemas.openxmlformats.org/officeDocument/2006/relationships/image" Target="../media/image724.png"/><Relationship Id="rId3" Type="http://schemas.openxmlformats.org/officeDocument/2006/relationships/image" Target="../media/image1.png"/><Relationship Id="rId7" Type="http://schemas.openxmlformats.org/officeDocument/2006/relationships/image" Target="../media/image718.png"/><Relationship Id="rId12" Type="http://schemas.openxmlformats.org/officeDocument/2006/relationships/image" Target="../media/image723.png"/><Relationship Id="rId2" Type="http://schemas.openxmlformats.org/officeDocument/2006/relationships/notesSlide" Target="../notesSlides/notesSlide73.xml"/><Relationship Id="rId1" Type="http://schemas.openxmlformats.org/officeDocument/2006/relationships/slideLayout" Target="../slideLayouts/slideLayout12.xml"/><Relationship Id="rId6" Type="http://schemas.openxmlformats.org/officeDocument/2006/relationships/image" Target="../media/image593.png"/><Relationship Id="rId11" Type="http://schemas.openxmlformats.org/officeDocument/2006/relationships/image" Target="../media/image722.png"/><Relationship Id="rId5" Type="http://schemas.openxmlformats.org/officeDocument/2006/relationships/image" Target="../media/image717.png"/><Relationship Id="rId10" Type="http://schemas.openxmlformats.org/officeDocument/2006/relationships/image" Target="../media/image721.png"/><Relationship Id="rId4" Type="http://schemas.openxmlformats.org/officeDocument/2006/relationships/image" Target="../media/image716.png"/><Relationship Id="rId9" Type="http://schemas.openxmlformats.org/officeDocument/2006/relationships/image" Target="../media/image720.png"/></Relationships>
</file>

<file path=ppt/slides/_rels/slide87.xml.rels><?xml version="1.0" encoding="UTF-8" standalone="yes"?>
<Relationships xmlns="http://schemas.openxmlformats.org/package/2006/relationships"><Relationship Id="rId8" Type="http://schemas.openxmlformats.org/officeDocument/2006/relationships/image" Target="../media/image728.png"/><Relationship Id="rId13" Type="http://schemas.openxmlformats.org/officeDocument/2006/relationships/image" Target="../media/image733.png"/><Relationship Id="rId3" Type="http://schemas.openxmlformats.org/officeDocument/2006/relationships/image" Target="../media/image1.png"/><Relationship Id="rId7" Type="http://schemas.openxmlformats.org/officeDocument/2006/relationships/image" Target="../media/image727.png"/><Relationship Id="rId12" Type="http://schemas.openxmlformats.org/officeDocument/2006/relationships/image" Target="../media/image732.png"/><Relationship Id="rId2" Type="http://schemas.openxmlformats.org/officeDocument/2006/relationships/notesSlide" Target="../notesSlides/notesSlide74.xml"/><Relationship Id="rId16" Type="http://schemas.openxmlformats.org/officeDocument/2006/relationships/image" Target="../media/image166.png"/><Relationship Id="rId1" Type="http://schemas.openxmlformats.org/officeDocument/2006/relationships/slideLayout" Target="../slideLayouts/slideLayout12.xml"/><Relationship Id="rId6" Type="http://schemas.openxmlformats.org/officeDocument/2006/relationships/image" Target="../media/image593.png"/><Relationship Id="rId11" Type="http://schemas.openxmlformats.org/officeDocument/2006/relationships/image" Target="../media/image731.png"/><Relationship Id="rId5" Type="http://schemas.openxmlformats.org/officeDocument/2006/relationships/image" Target="../media/image726.png"/><Relationship Id="rId15" Type="http://schemas.openxmlformats.org/officeDocument/2006/relationships/image" Target="../media/image735.png"/><Relationship Id="rId10" Type="http://schemas.openxmlformats.org/officeDocument/2006/relationships/image" Target="../media/image730.png"/><Relationship Id="rId4" Type="http://schemas.openxmlformats.org/officeDocument/2006/relationships/image" Target="../media/image725.png"/><Relationship Id="rId9" Type="http://schemas.openxmlformats.org/officeDocument/2006/relationships/image" Target="../media/image729.png"/><Relationship Id="rId14" Type="http://schemas.openxmlformats.org/officeDocument/2006/relationships/image" Target="../media/image734.png"/></Relationships>
</file>

<file path=ppt/slides/_rels/slide88.xml.rels><?xml version="1.0" encoding="UTF-8" standalone="yes"?>
<Relationships xmlns="http://schemas.openxmlformats.org/package/2006/relationships"><Relationship Id="rId8" Type="http://schemas.openxmlformats.org/officeDocument/2006/relationships/image" Target="../media/image737.png"/><Relationship Id="rId13" Type="http://schemas.openxmlformats.org/officeDocument/2006/relationships/image" Target="../media/image741.png"/><Relationship Id="rId18" Type="http://schemas.openxmlformats.org/officeDocument/2006/relationships/image" Target="../media/image745.png"/><Relationship Id="rId3" Type="http://schemas.openxmlformats.org/officeDocument/2006/relationships/image" Target="../media/image1.png"/><Relationship Id="rId7" Type="http://schemas.openxmlformats.org/officeDocument/2006/relationships/image" Target="../media/image736.png"/><Relationship Id="rId12" Type="http://schemas.openxmlformats.org/officeDocument/2006/relationships/image" Target="../media/image740.png"/><Relationship Id="rId17" Type="http://schemas.openxmlformats.org/officeDocument/2006/relationships/image" Target="../media/image744.png"/><Relationship Id="rId2" Type="http://schemas.openxmlformats.org/officeDocument/2006/relationships/notesSlide" Target="../notesSlides/notesSlide75.xml"/><Relationship Id="rId16" Type="http://schemas.openxmlformats.org/officeDocument/2006/relationships/image" Target="../media/image743.png"/><Relationship Id="rId1" Type="http://schemas.openxmlformats.org/officeDocument/2006/relationships/slideLayout" Target="../slideLayouts/slideLayout12.xml"/><Relationship Id="rId6" Type="http://schemas.openxmlformats.org/officeDocument/2006/relationships/image" Target="../media/image593.png"/><Relationship Id="rId11" Type="http://schemas.openxmlformats.org/officeDocument/2006/relationships/image" Target="../media/image739.png"/><Relationship Id="rId5" Type="http://schemas.openxmlformats.org/officeDocument/2006/relationships/image" Target="../media/image678.png"/><Relationship Id="rId15" Type="http://schemas.openxmlformats.org/officeDocument/2006/relationships/image" Target="../media/image742.png"/><Relationship Id="rId10" Type="http://schemas.openxmlformats.org/officeDocument/2006/relationships/image" Target="../media/image738.png"/><Relationship Id="rId19" Type="http://schemas.openxmlformats.org/officeDocument/2006/relationships/image" Target="../media/image746.png"/><Relationship Id="rId4" Type="http://schemas.openxmlformats.org/officeDocument/2006/relationships/image" Target="../media/image677.png"/><Relationship Id="rId9" Type="http://schemas.openxmlformats.org/officeDocument/2006/relationships/image" Target="../media/image204.png"/><Relationship Id="rId14" Type="http://schemas.openxmlformats.org/officeDocument/2006/relationships/image" Target="../media/image235.png"/></Relationships>
</file>

<file path=ppt/slides/_rels/slide8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18" Type="http://schemas.openxmlformats.org/officeDocument/2006/relationships/image" Target="../media/image118.png"/><Relationship Id="rId3" Type="http://schemas.openxmlformats.org/officeDocument/2006/relationships/image" Target="../media/image1.png"/><Relationship Id="rId21" Type="http://schemas.openxmlformats.org/officeDocument/2006/relationships/image" Target="../media/image121.pn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notesSlide" Target="../notesSlides/notesSlide8.xml"/><Relationship Id="rId16" Type="http://schemas.openxmlformats.org/officeDocument/2006/relationships/image" Target="../media/image116.png"/><Relationship Id="rId20" Type="http://schemas.openxmlformats.org/officeDocument/2006/relationships/image" Target="../media/image120.png"/><Relationship Id="rId1" Type="http://schemas.openxmlformats.org/officeDocument/2006/relationships/slideLayout" Target="../slideLayouts/slideLayout12.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0.png"/><Relationship Id="rId15" Type="http://schemas.openxmlformats.org/officeDocument/2006/relationships/image" Target="../media/image115.png"/><Relationship Id="rId10" Type="http://schemas.openxmlformats.org/officeDocument/2006/relationships/image" Target="../media/image110.png"/><Relationship Id="rId19" Type="http://schemas.openxmlformats.org/officeDocument/2006/relationships/image" Target="../media/image119.png"/><Relationship Id="rId4" Type="http://schemas.openxmlformats.org/officeDocument/2006/relationships/image" Target="../media/image105.png"/><Relationship Id="rId9" Type="http://schemas.openxmlformats.org/officeDocument/2006/relationships/image" Target="../media/image109.png"/><Relationship Id="rId14" Type="http://schemas.openxmlformats.org/officeDocument/2006/relationships/image" Target="../media/image114.png"/></Relationships>
</file>

<file path=ppt/slides/_rels/slide90.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1.png"/><Relationship Id="rId7" Type="http://schemas.openxmlformats.org/officeDocument/2006/relationships/image" Target="../media/image750.png"/><Relationship Id="rId12" Type="http://schemas.openxmlformats.org/officeDocument/2006/relationships/image" Target="../media/image755.png"/><Relationship Id="rId2" Type="http://schemas.openxmlformats.org/officeDocument/2006/relationships/notesSlide" Target="../notesSlides/notesSlide76.xml"/><Relationship Id="rId1" Type="http://schemas.openxmlformats.org/officeDocument/2006/relationships/slideLayout" Target="../slideLayouts/slideLayout12.xml"/><Relationship Id="rId6" Type="http://schemas.openxmlformats.org/officeDocument/2006/relationships/image" Target="../media/image749.png"/><Relationship Id="rId11" Type="http://schemas.openxmlformats.org/officeDocument/2006/relationships/image" Target="../media/image754.png"/><Relationship Id="rId5" Type="http://schemas.openxmlformats.org/officeDocument/2006/relationships/image" Target="../media/image748.png"/><Relationship Id="rId10" Type="http://schemas.openxmlformats.org/officeDocument/2006/relationships/image" Target="../media/image753.png"/><Relationship Id="rId4" Type="http://schemas.openxmlformats.org/officeDocument/2006/relationships/image" Target="../media/image747.png"/><Relationship Id="rId9" Type="http://schemas.openxmlformats.org/officeDocument/2006/relationships/image" Target="../media/image752.png"/></Relationships>
</file>

<file path=ppt/slides/_rels/slide91.xml.rels><?xml version="1.0" encoding="UTF-8" standalone="yes"?>
<Relationships xmlns="http://schemas.openxmlformats.org/package/2006/relationships"><Relationship Id="rId8" Type="http://schemas.openxmlformats.org/officeDocument/2006/relationships/image" Target="../media/image757.png"/><Relationship Id="rId3" Type="http://schemas.openxmlformats.org/officeDocument/2006/relationships/image" Target="../media/image1.png"/><Relationship Id="rId7" Type="http://schemas.openxmlformats.org/officeDocument/2006/relationships/image" Target="../media/image756.png"/><Relationship Id="rId12" Type="http://schemas.openxmlformats.org/officeDocument/2006/relationships/image" Target="../media/image761.png"/><Relationship Id="rId2" Type="http://schemas.openxmlformats.org/officeDocument/2006/relationships/notesSlide" Target="../notesSlides/notesSlide77.xml"/><Relationship Id="rId1" Type="http://schemas.openxmlformats.org/officeDocument/2006/relationships/slideLayout" Target="../slideLayouts/slideLayout12.xml"/><Relationship Id="rId6" Type="http://schemas.openxmlformats.org/officeDocument/2006/relationships/image" Target="../media/image749.png"/><Relationship Id="rId11" Type="http://schemas.openxmlformats.org/officeDocument/2006/relationships/image" Target="../media/image760.png"/><Relationship Id="rId5" Type="http://schemas.openxmlformats.org/officeDocument/2006/relationships/image" Target="../media/image748.png"/><Relationship Id="rId10" Type="http://schemas.openxmlformats.org/officeDocument/2006/relationships/image" Target="../media/image759.png"/><Relationship Id="rId4" Type="http://schemas.openxmlformats.org/officeDocument/2006/relationships/image" Target="../media/image747.png"/><Relationship Id="rId9" Type="http://schemas.openxmlformats.org/officeDocument/2006/relationships/image" Target="../media/image758.png"/></Relationships>
</file>

<file path=ppt/slides/_rels/slide92.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1.png"/><Relationship Id="rId7" Type="http://schemas.openxmlformats.org/officeDocument/2006/relationships/image" Target="../media/image750.png"/><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image" Target="../media/image749.png"/><Relationship Id="rId5" Type="http://schemas.openxmlformats.org/officeDocument/2006/relationships/image" Target="../media/image748.png"/><Relationship Id="rId10" Type="http://schemas.openxmlformats.org/officeDocument/2006/relationships/image" Target="../media/image665.png"/><Relationship Id="rId4" Type="http://schemas.openxmlformats.org/officeDocument/2006/relationships/image" Target="../media/image747.png"/><Relationship Id="rId9" Type="http://schemas.openxmlformats.org/officeDocument/2006/relationships/image" Target="../media/image762.png"/></Relationships>
</file>

<file path=ppt/slides/_rels/slide93.xml.rels><?xml version="1.0" encoding="UTF-8" standalone="yes"?>
<Relationships xmlns="http://schemas.openxmlformats.org/package/2006/relationships"><Relationship Id="rId8" Type="http://schemas.openxmlformats.org/officeDocument/2006/relationships/image" Target="../media/image763.png"/><Relationship Id="rId13" Type="http://schemas.openxmlformats.org/officeDocument/2006/relationships/image" Target="../media/image767.png"/><Relationship Id="rId18" Type="http://schemas.openxmlformats.org/officeDocument/2006/relationships/image" Target="../media/image121.png"/><Relationship Id="rId3" Type="http://schemas.openxmlformats.org/officeDocument/2006/relationships/image" Target="../media/image1.png"/><Relationship Id="rId7" Type="http://schemas.openxmlformats.org/officeDocument/2006/relationships/image" Target="../media/image750.png"/><Relationship Id="rId12" Type="http://schemas.openxmlformats.org/officeDocument/2006/relationships/image" Target="../media/image713.png"/><Relationship Id="rId17" Type="http://schemas.openxmlformats.org/officeDocument/2006/relationships/image" Target="../media/image771.png"/><Relationship Id="rId2" Type="http://schemas.openxmlformats.org/officeDocument/2006/relationships/notesSlide" Target="../notesSlides/notesSlide79.xml"/><Relationship Id="rId16" Type="http://schemas.openxmlformats.org/officeDocument/2006/relationships/image" Target="../media/image770.png"/><Relationship Id="rId1" Type="http://schemas.openxmlformats.org/officeDocument/2006/relationships/slideLayout" Target="../slideLayouts/slideLayout12.xml"/><Relationship Id="rId6" Type="http://schemas.openxmlformats.org/officeDocument/2006/relationships/image" Target="../media/image749.png"/><Relationship Id="rId11" Type="http://schemas.openxmlformats.org/officeDocument/2006/relationships/image" Target="../media/image766.png"/><Relationship Id="rId5" Type="http://schemas.openxmlformats.org/officeDocument/2006/relationships/image" Target="../media/image748.png"/><Relationship Id="rId15" Type="http://schemas.openxmlformats.org/officeDocument/2006/relationships/image" Target="../media/image769.png"/><Relationship Id="rId10" Type="http://schemas.openxmlformats.org/officeDocument/2006/relationships/image" Target="../media/image765.png"/><Relationship Id="rId4" Type="http://schemas.openxmlformats.org/officeDocument/2006/relationships/image" Target="../media/image747.png"/><Relationship Id="rId9" Type="http://schemas.openxmlformats.org/officeDocument/2006/relationships/image" Target="../media/image764.png"/><Relationship Id="rId14" Type="http://schemas.openxmlformats.org/officeDocument/2006/relationships/image" Target="../media/image768.png"/></Relationships>
</file>

<file path=ppt/slides/_rels/slide94.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1.png"/><Relationship Id="rId7" Type="http://schemas.openxmlformats.org/officeDocument/2006/relationships/image" Target="../media/image750.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749.png"/><Relationship Id="rId5" Type="http://schemas.openxmlformats.org/officeDocument/2006/relationships/image" Target="../media/image748.png"/><Relationship Id="rId10" Type="http://schemas.openxmlformats.org/officeDocument/2006/relationships/image" Target="../media/image665.png"/><Relationship Id="rId4" Type="http://schemas.openxmlformats.org/officeDocument/2006/relationships/image" Target="../media/image747.png"/><Relationship Id="rId9" Type="http://schemas.openxmlformats.org/officeDocument/2006/relationships/image" Target="../media/image762.png"/></Relationships>
</file>

<file path=ppt/slides/_rels/slide95.xml.rels><?xml version="1.0" encoding="UTF-8" standalone="yes"?>
<Relationships xmlns="http://schemas.openxmlformats.org/package/2006/relationships"><Relationship Id="rId8" Type="http://schemas.openxmlformats.org/officeDocument/2006/relationships/image" Target="../media/image772.png"/><Relationship Id="rId13" Type="http://schemas.openxmlformats.org/officeDocument/2006/relationships/image" Target="../media/image776.png"/><Relationship Id="rId3" Type="http://schemas.openxmlformats.org/officeDocument/2006/relationships/image" Target="../media/image1.png"/><Relationship Id="rId7" Type="http://schemas.openxmlformats.org/officeDocument/2006/relationships/image" Target="../media/image750.png"/><Relationship Id="rId12" Type="http://schemas.openxmlformats.org/officeDocument/2006/relationships/image" Target="../media/image775.png"/><Relationship Id="rId17" Type="http://schemas.openxmlformats.org/officeDocument/2006/relationships/image" Target="../media/image780.png"/><Relationship Id="rId2" Type="http://schemas.openxmlformats.org/officeDocument/2006/relationships/notesSlide" Target="../notesSlides/notesSlide81.xml"/><Relationship Id="rId16" Type="http://schemas.openxmlformats.org/officeDocument/2006/relationships/image" Target="../media/image779.png"/><Relationship Id="rId1" Type="http://schemas.openxmlformats.org/officeDocument/2006/relationships/slideLayout" Target="../slideLayouts/slideLayout12.xml"/><Relationship Id="rId6" Type="http://schemas.openxmlformats.org/officeDocument/2006/relationships/image" Target="../media/image749.png"/><Relationship Id="rId11" Type="http://schemas.openxmlformats.org/officeDocument/2006/relationships/image" Target="../media/image572.png"/><Relationship Id="rId5" Type="http://schemas.openxmlformats.org/officeDocument/2006/relationships/image" Target="../media/image748.png"/><Relationship Id="rId15" Type="http://schemas.openxmlformats.org/officeDocument/2006/relationships/image" Target="../media/image778.png"/><Relationship Id="rId10" Type="http://schemas.openxmlformats.org/officeDocument/2006/relationships/image" Target="../media/image774.png"/><Relationship Id="rId4" Type="http://schemas.openxmlformats.org/officeDocument/2006/relationships/image" Target="../media/image747.png"/><Relationship Id="rId9" Type="http://schemas.openxmlformats.org/officeDocument/2006/relationships/image" Target="../media/image773.png"/><Relationship Id="rId14" Type="http://schemas.openxmlformats.org/officeDocument/2006/relationships/image" Target="../media/image777.png"/></Relationships>
</file>

<file path=ppt/slides/_rels/slide96.xml.rels><?xml version="1.0" encoding="UTF-8" standalone="yes"?>
<Relationships xmlns="http://schemas.openxmlformats.org/package/2006/relationships"><Relationship Id="rId8" Type="http://schemas.openxmlformats.org/officeDocument/2006/relationships/image" Target="../media/image751.png"/><Relationship Id="rId3" Type="http://schemas.openxmlformats.org/officeDocument/2006/relationships/image" Target="../media/image1.png"/><Relationship Id="rId7" Type="http://schemas.openxmlformats.org/officeDocument/2006/relationships/image" Target="../media/image750.png"/><Relationship Id="rId12" Type="http://schemas.openxmlformats.org/officeDocument/2006/relationships/image" Target="../media/image782.png"/><Relationship Id="rId2" Type="http://schemas.openxmlformats.org/officeDocument/2006/relationships/notesSlide" Target="../notesSlides/notesSlide82.xml"/><Relationship Id="rId1" Type="http://schemas.openxmlformats.org/officeDocument/2006/relationships/slideLayout" Target="../slideLayouts/slideLayout12.xml"/><Relationship Id="rId6" Type="http://schemas.openxmlformats.org/officeDocument/2006/relationships/image" Target="../media/image749.png"/><Relationship Id="rId11" Type="http://schemas.openxmlformats.org/officeDocument/2006/relationships/image" Target="../media/image781.png"/><Relationship Id="rId5" Type="http://schemas.openxmlformats.org/officeDocument/2006/relationships/image" Target="../media/image748.png"/><Relationship Id="rId10" Type="http://schemas.openxmlformats.org/officeDocument/2006/relationships/image" Target="../media/image665.png"/><Relationship Id="rId4" Type="http://schemas.openxmlformats.org/officeDocument/2006/relationships/image" Target="../media/image747.png"/><Relationship Id="rId9" Type="http://schemas.openxmlformats.org/officeDocument/2006/relationships/image" Target="../media/image762.png"/></Relationships>
</file>

<file path=ppt/slides/_rels/slide97.xml.rels><?xml version="1.0" encoding="UTF-8" standalone="yes"?>
<Relationships xmlns="http://schemas.openxmlformats.org/package/2006/relationships"><Relationship Id="rId8" Type="http://schemas.openxmlformats.org/officeDocument/2006/relationships/image" Target="../media/image783.png"/><Relationship Id="rId13" Type="http://schemas.openxmlformats.org/officeDocument/2006/relationships/image" Target="../media/image787.png"/><Relationship Id="rId3" Type="http://schemas.openxmlformats.org/officeDocument/2006/relationships/image" Target="../media/image1.png"/><Relationship Id="rId7" Type="http://schemas.openxmlformats.org/officeDocument/2006/relationships/image" Target="../media/image750.png"/><Relationship Id="rId12" Type="http://schemas.openxmlformats.org/officeDocument/2006/relationships/image" Target="../media/image786.png"/><Relationship Id="rId2" Type="http://schemas.openxmlformats.org/officeDocument/2006/relationships/notesSlide" Target="../notesSlides/notesSlide83.xml"/><Relationship Id="rId1" Type="http://schemas.openxmlformats.org/officeDocument/2006/relationships/slideLayout" Target="../slideLayouts/slideLayout12.xml"/><Relationship Id="rId6" Type="http://schemas.openxmlformats.org/officeDocument/2006/relationships/image" Target="../media/image749.png"/><Relationship Id="rId11" Type="http://schemas.openxmlformats.org/officeDocument/2006/relationships/image" Target="../media/image785.png"/><Relationship Id="rId5" Type="http://schemas.openxmlformats.org/officeDocument/2006/relationships/image" Target="../media/image748.png"/><Relationship Id="rId10" Type="http://schemas.openxmlformats.org/officeDocument/2006/relationships/image" Target="../media/image152.png"/><Relationship Id="rId4" Type="http://schemas.openxmlformats.org/officeDocument/2006/relationships/image" Target="../media/image747.png"/><Relationship Id="rId9" Type="http://schemas.openxmlformats.org/officeDocument/2006/relationships/image" Target="../media/image784.png"/><Relationship Id="rId14" Type="http://schemas.openxmlformats.org/officeDocument/2006/relationships/image" Target="../media/image788.png"/></Relationships>
</file>

<file path=ppt/slides/_rels/slide9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8" Type="http://schemas.openxmlformats.org/officeDocument/2006/relationships/image" Target="../media/image793.png"/><Relationship Id="rId3" Type="http://schemas.openxmlformats.org/officeDocument/2006/relationships/image" Target="../media/image1.png"/><Relationship Id="rId7" Type="http://schemas.openxmlformats.org/officeDocument/2006/relationships/image" Target="../media/image792.png"/><Relationship Id="rId12" Type="http://schemas.openxmlformats.org/officeDocument/2006/relationships/image" Target="../media/image797.png"/><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image" Target="../media/image791.png"/><Relationship Id="rId11" Type="http://schemas.openxmlformats.org/officeDocument/2006/relationships/image" Target="../media/image796.png"/><Relationship Id="rId5" Type="http://schemas.openxmlformats.org/officeDocument/2006/relationships/image" Target="../media/image790.png"/><Relationship Id="rId10" Type="http://schemas.openxmlformats.org/officeDocument/2006/relationships/image" Target="../media/image795.png"/><Relationship Id="rId4" Type="http://schemas.openxmlformats.org/officeDocument/2006/relationships/image" Target="../media/image789.png"/><Relationship Id="rId9" Type="http://schemas.openxmlformats.org/officeDocument/2006/relationships/image" Target="../media/image794.png"/></Relationships>
</file>

<file path=ppt/slides/slide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559094" y="79226"/>
            <a:ext cx="2320168" cy="1856135"/>
          </a:xfrm>
          <a:prstGeom prst="rect">
            <a:avLst/>
          </a:prstGeom>
        </p:spPr>
      </p:pic>
      <p:pic>
        <p:nvPicPr>
          <p:cNvPr id="4" name="Image 2" descr="preencoded.png"/>
          <p:cNvPicPr>
            <a:picLocks noChangeAspect="1"/>
          </p:cNvPicPr>
          <p:nvPr/>
        </p:nvPicPr>
        <p:blipFill>
          <a:blip r:embed="rId5"/>
          <a:stretch>
            <a:fillRect/>
          </a:stretch>
        </p:blipFill>
        <p:spPr>
          <a:xfrm>
            <a:off x="0" y="4905177"/>
            <a:ext cx="2320168" cy="2784202"/>
          </a:xfrm>
          <a:prstGeom prst="rect">
            <a:avLst/>
          </a:prstGeom>
        </p:spPr>
      </p:pic>
      <p:pic>
        <p:nvPicPr>
          <p:cNvPr id="5" name="Image 3" descr="preencoded.png"/>
          <p:cNvPicPr>
            <a:picLocks noChangeAspect="1"/>
          </p:cNvPicPr>
          <p:nvPr/>
        </p:nvPicPr>
        <p:blipFill>
          <a:blip r:embed="rId6"/>
          <a:stretch>
            <a:fillRect/>
          </a:stretch>
        </p:blipFill>
        <p:spPr>
          <a:xfrm>
            <a:off x="890944" y="1118662"/>
            <a:ext cx="742454" cy="37123"/>
          </a:xfrm>
          <a:prstGeom prst="rect">
            <a:avLst/>
          </a:prstGeom>
        </p:spPr>
      </p:pic>
      <p:pic>
        <p:nvPicPr>
          <p:cNvPr id="6" name="Image 4" descr="preencoded.png"/>
          <p:cNvPicPr>
            <a:picLocks noChangeAspect="1"/>
          </p:cNvPicPr>
          <p:nvPr/>
        </p:nvPicPr>
        <p:blipFill>
          <a:blip r:embed="rId7"/>
          <a:stretch>
            <a:fillRect/>
          </a:stretch>
        </p:blipFill>
        <p:spPr>
          <a:xfrm>
            <a:off x="890944" y="2900551"/>
            <a:ext cx="742454" cy="742454"/>
          </a:xfrm>
          <a:prstGeom prst="rect">
            <a:avLst/>
          </a:prstGeom>
        </p:spPr>
      </p:pic>
      <p:pic>
        <p:nvPicPr>
          <p:cNvPr id="7" name="Image 5" descr="preencoded.png"/>
          <p:cNvPicPr>
            <a:picLocks noChangeAspect="1"/>
          </p:cNvPicPr>
          <p:nvPr/>
        </p:nvPicPr>
        <p:blipFill>
          <a:blip r:embed="rId8"/>
          <a:stretch>
            <a:fillRect/>
          </a:stretch>
        </p:blipFill>
        <p:spPr>
          <a:xfrm>
            <a:off x="4256784" y="2900551"/>
            <a:ext cx="742454" cy="742454"/>
          </a:xfrm>
          <a:prstGeom prst="rect">
            <a:avLst/>
          </a:prstGeom>
        </p:spPr>
      </p:pic>
      <p:pic>
        <p:nvPicPr>
          <p:cNvPr id="8" name="Image 6" descr="preencoded.png"/>
          <p:cNvPicPr>
            <a:picLocks noChangeAspect="1"/>
          </p:cNvPicPr>
          <p:nvPr/>
        </p:nvPicPr>
        <p:blipFill>
          <a:blip r:embed="rId9"/>
          <a:stretch>
            <a:fillRect/>
          </a:stretch>
        </p:blipFill>
        <p:spPr>
          <a:xfrm>
            <a:off x="7622623" y="2900551"/>
            <a:ext cx="742454" cy="742454"/>
          </a:xfrm>
          <a:prstGeom prst="rect">
            <a:avLst/>
          </a:prstGeom>
        </p:spPr>
      </p:pic>
      <p:pic>
        <p:nvPicPr>
          <p:cNvPr id="9" name="Image 7" descr="preencoded.png"/>
          <p:cNvPicPr>
            <a:picLocks noChangeAspect="1"/>
          </p:cNvPicPr>
          <p:nvPr/>
        </p:nvPicPr>
        <p:blipFill>
          <a:blip r:embed="rId10"/>
          <a:stretch>
            <a:fillRect/>
          </a:stretch>
        </p:blipFill>
        <p:spPr>
          <a:xfrm>
            <a:off x="890945" y="4125600"/>
            <a:ext cx="445472" cy="445472"/>
          </a:xfrm>
          <a:prstGeom prst="rect">
            <a:avLst/>
          </a:prstGeom>
        </p:spPr>
      </p:pic>
      <p:pic>
        <p:nvPicPr>
          <p:cNvPr id="10" name="Image 8" descr="preencoded.png"/>
          <p:cNvPicPr>
            <a:picLocks noChangeAspect="1"/>
          </p:cNvPicPr>
          <p:nvPr/>
        </p:nvPicPr>
        <p:blipFill>
          <a:blip r:embed="rId11"/>
          <a:stretch>
            <a:fillRect/>
          </a:stretch>
        </p:blipFill>
        <p:spPr>
          <a:xfrm>
            <a:off x="1053357" y="4218407"/>
            <a:ext cx="120649" cy="259859"/>
          </a:xfrm>
          <a:prstGeom prst="rect">
            <a:avLst/>
          </a:prstGeom>
        </p:spPr>
      </p:pic>
      <p:sp>
        <p:nvSpPr>
          <p:cNvPr id="12" name="Text 0"/>
          <p:cNvSpPr/>
          <p:nvPr/>
        </p:nvSpPr>
        <p:spPr>
          <a:xfrm>
            <a:off x="890945" y="673190"/>
            <a:ext cx="10097373"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What is EC2?</a:t>
            </a:r>
            <a:endParaRPr lang="en-US" sz="2631" dirty="0"/>
          </a:p>
        </p:txBody>
      </p:sp>
      <p:sp>
        <p:nvSpPr>
          <p:cNvPr id="13" name="Text 1"/>
          <p:cNvSpPr/>
          <p:nvPr/>
        </p:nvSpPr>
        <p:spPr>
          <a:xfrm>
            <a:off x="890945" y="1452766"/>
            <a:ext cx="10097373"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Amazon Elastic Compute Cloud (Amazon EC2) is a fundamental service offered by Amazon Web Services (AWS) that provides scalable computing capacity in the cloud.</a:t>
            </a:r>
            <a:endParaRPr lang="en-US" sz="1461" dirty="0"/>
          </a:p>
        </p:txBody>
      </p:sp>
      <p:sp>
        <p:nvSpPr>
          <p:cNvPr id="14" name="Text 2"/>
          <p:cNvSpPr/>
          <p:nvPr/>
        </p:nvSpPr>
        <p:spPr>
          <a:xfrm>
            <a:off x="890944" y="2120975"/>
            <a:ext cx="12116848"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EC2 allows users to rent virtual servers, known as instances, to run their applications.</a:t>
            </a:r>
            <a:endParaRPr lang="en-US" sz="1461" dirty="0"/>
          </a:p>
        </p:txBody>
      </p:sp>
      <p:sp>
        <p:nvSpPr>
          <p:cNvPr id="15" name="Text 3"/>
          <p:cNvSpPr/>
          <p:nvPr/>
        </p:nvSpPr>
        <p:spPr>
          <a:xfrm>
            <a:off x="1135287" y="2993358"/>
            <a:ext cx="304348" cy="556840"/>
          </a:xfrm>
          <a:prstGeom prst="rect">
            <a:avLst/>
          </a:prstGeom>
          <a:noFill/>
          <a:ln/>
        </p:spPr>
        <p:txBody>
          <a:bodyPr vert="horz" wrap="square" lIns="0" tIns="0" rIns="0" bIns="0" rtlCol="0" anchor="t"/>
          <a:lstStyle/>
          <a:p>
            <a:pPr>
              <a:lnSpc>
                <a:spcPts val="4384"/>
              </a:lnSpc>
            </a:pPr>
            <a:r>
              <a:rPr lang="en-US" sz="2923" b="1" dirty="0">
                <a:solidFill>
                  <a:srgbClr val="FF9900"/>
                </a:solidFill>
                <a:latin typeface="ui-sans-serif" pitchFamily="34" charset="0"/>
                <a:ea typeface="ui-sans-serif" pitchFamily="34" charset="-122"/>
                <a:cs typeface="ui-sans-serif" pitchFamily="34" charset="-120"/>
              </a:rPr>
              <a:t>E</a:t>
            </a:r>
            <a:endParaRPr lang="en-US" sz="2923" dirty="0"/>
          </a:p>
        </p:txBody>
      </p:sp>
      <p:sp>
        <p:nvSpPr>
          <p:cNvPr id="16" name="Text 4"/>
          <p:cNvSpPr/>
          <p:nvPr/>
        </p:nvSpPr>
        <p:spPr>
          <a:xfrm>
            <a:off x="1781889" y="2900551"/>
            <a:ext cx="2474895"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Elastic</a:t>
            </a:r>
            <a:endParaRPr lang="en-US" sz="1461" dirty="0"/>
          </a:p>
        </p:txBody>
      </p:sp>
      <p:sp>
        <p:nvSpPr>
          <p:cNvPr id="17" name="Text 5"/>
          <p:cNvSpPr/>
          <p:nvPr/>
        </p:nvSpPr>
        <p:spPr>
          <a:xfrm>
            <a:off x="1781889" y="3160410"/>
            <a:ext cx="2474895"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Ability to easily increase or decrease computing resources based on demand</a:t>
            </a:r>
            <a:endParaRPr lang="en-US" sz="1169" dirty="0"/>
          </a:p>
        </p:txBody>
      </p:sp>
      <p:sp>
        <p:nvSpPr>
          <p:cNvPr id="18" name="Text 6"/>
          <p:cNvSpPr/>
          <p:nvPr/>
        </p:nvSpPr>
        <p:spPr>
          <a:xfrm>
            <a:off x="4491701" y="2993358"/>
            <a:ext cx="326970" cy="556840"/>
          </a:xfrm>
          <a:prstGeom prst="rect">
            <a:avLst/>
          </a:prstGeom>
          <a:noFill/>
          <a:ln/>
        </p:spPr>
        <p:txBody>
          <a:bodyPr vert="horz" wrap="square" lIns="0" tIns="0" rIns="0" bIns="0" rtlCol="0" anchor="t"/>
          <a:lstStyle/>
          <a:p>
            <a:pPr>
              <a:lnSpc>
                <a:spcPts val="4384"/>
              </a:lnSpc>
            </a:pPr>
            <a:r>
              <a:rPr lang="en-US" sz="2923" b="1" dirty="0">
                <a:solidFill>
                  <a:srgbClr val="FF9900"/>
                </a:solidFill>
                <a:latin typeface="ui-sans-serif" pitchFamily="34" charset="0"/>
                <a:ea typeface="ui-sans-serif" pitchFamily="34" charset="-122"/>
                <a:cs typeface="ui-sans-serif" pitchFamily="34" charset="-120"/>
              </a:rPr>
              <a:t>C</a:t>
            </a:r>
            <a:endParaRPr lang="en-US" sz="2923" dirty="0"/>
          </a:p>
        </p:txBody>
      </p:sp>
      <p:sp>
        <p:nvSpPr>
          <p:cNvPr id="19" name="Text 7"/>
          <p:cNvSpPr/>
          <p:nvPr/>
        </p:nvSpPr>
        <p:spPr>
          <a:xfrm>
            <a:off x="5147729" y="2900551"/>
            <a:ext cx="2474895"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Compute</a:t>
            </a:r>
            <a:endParaRPr lang="en-US" sz="1461" dirty="0"/>
          </a:p>
        </p:txBody>
      </p:sp>
      <p:sp>
        <p:nvSpPr>
          <p:cNvPr id="20" name="Text 8"/>
          <p:cNvSpPr/>
          <p:nvPr/>
        </p:nvSpPr>
        <p:spPr>
          <a:xfrm>
            <a:off x="5147729" y="3160410"/>
            <a:ext cx="2474895"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Provision of processing power, memory, and storage for various workloads</a:t>
            </a:r>
            <a:endParaRPr lang="en-US" sz="1169" dirty="0"/>
          </a:p>
        </p:txBody>
      </p:sp>
      <p:sp>
        <p:nvSpPr>
          <p:cNvPr id="21" name="Text 9"/>
          <p:cNvSpPr/>
          <p:nvPr/>
        </p:nvSpPr>
        <p:spPr>
          <a:xfrm>
            <a:off x="7857541" y="2993358"/>
            <a:ext cx="326970" cy="556840"/>
          </a:xfrm>
          <a:prstGeom prst="rect">
            <a:avLst/>
          </a:prstGeom>
          <a:noFill/>
          <a:ln/>
        </p:spPr>
        <p:txBody>
          <a:bodyPr vert="horz" wrap="square" lIns="0" tIns="0" rIns="0" bIns="0" rtlCol="0" anchor="t"/>
          <a:lstStyle/>
          <a:p>
            <a:pPr>
              <a:lnSpc>
                <a:spcPts val="4384"/>
              </a:lnSpc>
            </a:pPr>
            <a:r>
              <a:rPr lang="en-US" sz="2923" b="1" dirty="0">
                <a:solidFill>
                  <a:srgbClr val="FF9900"/>
                </a:solidFill>
                <a:latin typeface="ui-sans-serif" pitchFamily="34" charset="0"/>
                <a:ea typeface="ui-sans-serif" pitchFamily="34" charset="-122"/>
                <a:cs typeface="ui-sans-serif" pitchFamily="34" charset="-120"/>
              </a:rPr>
              <a:t>C</a:t>
            </a:r>
            <a:endParaRPr lang="en-US" sz="2923" dirty="0"/>
          </a:p>
        </p:txBody>
      </p:sp>
      <p:sp>
        <p:nvSpPr>
          <p:cNvPr id="22" name="Text 10"/>
          <p:cNvSpPr/>
          <p:nvPr/>
        </p:nvSpPr>
        <p:spPr>
          <a:xfrm>
            <a:off x="8513568" y="2900551"/>
            <a:ext cx="2474895"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Cloud</a:t>
            </a:r>
            <a:endParaRPr lang="en-US" sz="1461" dirty="0"/>
          </a:p>
        </p:txBody>
      </p:sp>
      <p:sp>
        <p:nvSpPr>
          <p:cNvPr id="23" name="Text 11"/>
          <p:cNvSpPr/>
          <p:nvPr/>
        </p:nvSpPr>
        <p:spPr>
          <a:xfrm>
            <a:off x="8513568" y="3160410"/>
            <a:ext cx="2474895"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Resources operate within AWS's vast, global data center infrastructure</a:t>
            </a:r>
            <a:endParaRPr lang="en-US" sz="1169" dirty="0"/>
          </a:p>
        </p:txBody>
      </p:sp>
      <p:sp>
        <p:nvSpPr>
          <p:cNvPr id="24" name="Text 12"/>
          <p:cNvSpPr/>
          <p:nvPr/>
        </p:nvSpPr>
        <p:spPr>
          <a:xfrm>
            <a:off x="1484908" y="4218407"/>
            <a:ext cx="11094349"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Eliminates upfront hardware investments, transforming large fixed costs into smaller variable costs</a:t>
            </a:r>
            <a:endParaRPr lang="en-US" sz="146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738DE245-7340-F971-6021-D2CB05F49603}"/>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30647267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a:ln>
            <a:solidFill>
              <a:srgbClr val="002060"/>
            </a:solidFill>
          </a:ln>
        </p:spPr>
      </p:pic>
      <p:pic>
        <p:nvPicPr>
          <p:cNvPr id="4" name="Image 2" descr="preencoded.png"/>
          <p:cNvPicPr>
            <a:picLocks noChangeAspect="1"/>
          </p:cNvPicPr>
          <p:nvPr/>
        </p:nvPicPr>
        <p:blipFill>
          <a:blip r:embed="rId5"/>
          <a:stretch>
            <a:fillRect/>
          </a:stretch>
        </p:blipFill>
        <p:spPr>
          <a:xfrm>
            <a:off x="3536516" y="1304275"/>
            <a:ext cx="593963" cy="593963"/>
          </a:xfrm>
          <a:prstGeom prst="rect">
            <a:avLst/>
          </a:prstGeom>
        </p:spPr>
      </p:pic>
      <p:pic>
        <p:nvPicPr>
          <p:cNvPr id="5" name="Image 3" descr="preencoded.png"/>
          <p:cNvPicPr>
            <a:picLocks noChangeAspect="1"/>
          </p:cNvPicPr>
          <p:nvPr/>
        </p:nvPicPr>
        <p:blipFill>
          <a:blip r:embed="rId6"/>
          <a:stretch>
            <a:fillRect/>
          </a:stretch>
        </p:blipFill>
        <p:spPr>
          <a:xfrm>
            <a:off x="3694288" y="1452766"/>
            <a:ext cx="278420" cy="296982"/>
          </a:xfrm>
          <a:prstGeom prst="rect">
            <a:avLst/>
          </a:prstGeom>
        </p:spPr>
      </p:pic>
      <p:pic>
        <p:nvPicPr>
          <p:cNvPr id="8" name="Image 6" descr="preencoded.png"/>
          <p:cNvPicPr>
            <a:picLocks noChangeAspect="1"/>
          </p:cNvPicPr>
          <p:nvPr/>
        </p:nvPicPr>
        <p:blipFill>
          <a:blip r:embed="rId7"/>
          <a:stretch>
            <a:fillRect/>
          </a:stretch>
        </p:blipFill>
        <p:spPr>
          <a:xfrm>
            <a:off x="5393244" y="233438"/>
            <a:ext cx="667545" cy="667545"/>
          </a:xfrm>
          <a:prstGeom prst="rect">
            <a:avLst/>
          </a:prstGeom>
        </p:spPr>
      </p:pic>
      <p:pic>
        <p:nvPicPr>
          <p:cNvPr id="9" name="Image 7" descr="preencoded.png"/>
          <p:cNvPicPr>
            <a:picLocks noChangeAspect="1"/>
          </p:cNvPicPr>
          <p:nvPr/>
        </p:nvPicPr>
        <p:blipFill>
          <a:blip r:embed="rId8"/>
          <a:stretch>
            <a:fillRect/>
          </a:stretch>
        </p:blipFill>
        <p:spPr>
          <a:xfrm>
            <a:off x="5559964" y="400158"/>
            <a:ext cx="352666" cy="334104"/>
          </a:xfrm>
          <a:prstGeom prst="rect">
            <a:avLst/>
          </a:prstGeom>
        </p:spPr>
      </p:pic>
      <p:pic>
        <p:nvPicPr>
          <p:cNvPr id="12" name="Image 10" descr="preencoded.png"/>
          <p:cNvPicPr>
            <a:picLocks noChangeAspect="1"/>
          </p:cNvPicPr>
          <p:nvPr/>
        </p:nvPicPr>
        <p:blipFill>
          <a:blip r:embed="rId9"/>
          <a:stretch>
            <a:fillRect/>
          </a:stretch>
        </p:blipFill>
        <p:spPr>
          <a:xfrm>
            <a:off x="4767265" y="1341399"/>
            <a:ext cx="556840" cy="742454"/>
          </a:xfrm>
          <a:prstGeom prst="rect">
            <a:avLst/>
          </a:prstGeom>
        </p:spPr>
      </p:pic>
      <p:pic>
        <p:nvPicPr>
          <p:cNvPr id="13" name="Image 11" descr="preencoded.png"/>
          <p:cNvPicPr>
            <a:picLocks noChangeAspect="1"/>
          </p:cNvPicPr>
          <p:nvPr/>
        </p:nvPicPr>
        <p:blipFill>
          <a:blip r:embed="rId10"/>
          <a:stretch>
            <a:fillRect/>
          </a:stretch>
        </p:blipFill>
        <p:spPr>
          <a:xfrm>
            <a:off x="4918684" y="1609777"/>
            <a:ext cx="185613" cy="259859"/>
          </a:xfrm>
          <a:prstGeom prst="rect">
            <a:avLst/>
          </a:prstGeom>
        </p:spPr>
      </p:pic>
      <p:pic>
        <p:nvPicPr>
          <p:cNvPr id="14" name="Image 12" descr="preencoded.png"/>
          <p:cNvPicPr>
            <a:picLocks noChangeAspect="1"/>
          </p:cNvPicPr>
          <p:nvPr/>
        </p:nvPicPr>
        <p:blipFill>
          <a:blip r:embed="rId11"/>
          <a:stretch>
            <a:fillRect/>
          </a:stretch>
        </p:blipFill>
        <p:spPr>
          <a:xfrm>
            <a:off x="5529144" y="1359485"/>
            <a:ext cx="556840" cy="742454"/>
          </a:xfrm>
          <a:prstGeom prst="rect">
            <a:avLst/>
          </a:prstGeom>
        </p:spPr>
      </p:pic>
      <p:pic>
        <p:nvPicPr>
          <p:cNvPr id="15" name="Image 13" descr="preencoded.png"/>
          <p:cNvPicPr>
            <a:picLocks noChangeAspect="1"/>
          </p:cNvPicPr>
          <p:nvPr/>
        </p:nvPicPr>
        <p:blipFill>
          <a:blip r:embed="rId10"/>
          <a:stretch>
            <a:fillRect/>
          </a:stretch>
        </p:blipFill>
        <p:spPr>
          <a:xfrm>
            <a:off x="5727017" y="1591976"/>
            <a:ext cx="185613" cy="259859"/>
          </a:xfrm>
          <a:prstGeom prst="rect">
            <a:avLst/>
          </a:prstGeom>
        </p:spPr>
      </p:pic>
      <p:pic>
        <p:nvPicPr>
          <p:cNvPr id="16" name="Image 14" descr="preencoded.png"/>
          <p:cNvPicPr>
            <a:picLocks noChangeAspect="1"/>
          </p:cNvPicPr>
          <p:nvPr/>
        </p:nvPicPr>
        <p:blipFill>
          <a:blip r:embed="rId11"/>
          <a:stretch>
            <a:fillRect/>
          </a:stretch>
        </p:blipFill>
        <p:spPr>
          <a:xfrm>
            <a:off x="6283857" y="1354621"/>
            <a:ext cx="556840" cy="742454"/>
          </a:xfrm>
          <a:prstGeom prst="rect">
            <a:avLst/>
          </a:prstGeom>
        </p:spPr>
      </p:pic>
      <p:pic>
        <p:nvPicPr>
          <p:cNvPr id="17" name="Image 15" descr="preencoded.png"/>
          <p:cNvPicPr>
            <a:picLocks noChangeAspect="1"/>
          </p:cNvPicPr>
          <p:nvPr/>
        </p:nvPicPr>
        <p:blipFill>
          <a:blip r:embed="rId10"/>
          <a:stretch>
            <a:fillRect/>
          </a:stretch>
        </p:blipFill>
        <p:spPr>
          <a:xfrm>
            <a:off x="6438013" y="1619833"/>
            <a:ext cx="185613" cy="259859"/>
          </a:xfrm>
          <a:prstGeom prst="rect">
            <a:avLst/>
          </a:prstGeom>
        </p:spPr>
      </p:pic>
      <p:pic>
        <p:nvPicPr>
          <p:cNvPr id="18" name="Image 16" descr="preencoded.png"/>
          <p:cNvPicPr>
            <a:picLocks noChangeAspect="1"/>
          </p:cNvPicPr>
          <p:nvPr/>
        </p:nvPicPr>
        <p:blipFill>
          <a:blip r:embed="rId12"/>
          <a:stretch>
            <a:fillRect/>
          </a:stretch>
        </p:blipFill>
        <p:spPr>
          <a:xfrm>
            <a:off x="5345523" y="3457392"/>
            <a:ext cx="1187926" cy="37123"/>
          </a:xfrm>
          <a:prstGeom prst="rect">
            <a:avLst/>
          </a:prstGeom>
        </p:spPr>
      </p:pic>
      <p:pic>
        <p:nvPicPr>
          <p:cNvPr id="19" name="Image 17" descr="preencoded.png"/>
          <p:cNvPicPr>
            <a:picLocks noChangeAspect="1"/>
          </p:cNvPicPr>
          <p:nvPr/>
        </p:nvPicPr>
        <p:blipFill>
          <a:blip r:embed="rId13"/>
          <a:stretch>
            <a:fillRect/>
          </a:stretch>
        </p:blipFill>
        <p:spPr>
          <a:xfrm>
            <a:off x="3786515" y="4199846"/>
            <a:ext cx="593963" cy="593963"/>
          </a:xfrm>
          <a:prstGeom prst="rect">
            <a:avLst/>
          </a:prstGeom>
        </p:spPr>
      </p:pic>
      <p:pic>
        <p:nvPicPr>
          <p:cNvPr id="20" name="Image 18" descr="preencoded.png"/>
          <p:cNvPicPr>
            <a:picLocks noChangeAspect="1"/>
          </p:cNvPicPr>
          <p:nvPr/>
        </p:nvPicPr>
        <p:blipFill>
          <a:blip r:embed="rId14"/>
          <a:stretch>
            <a:fillRect/>
          </a:stretch>
        </p:blipFill>
        <p:spPr>
          <a:xfrm>
            <a:off x="3958207" y="4348336"/>
            <a:ext cx="250578" cy="296982"/>
          </a:xfrm>
          <a:prstGeom prst="rect">
            <a:avLst/>
          </a:prstGeom>
        </p:spPr>
      </p:pic>
      <p:pic>
        <p:nvPicPr>
          <p:cNvPr id="21" name="Image 19" descr="preencoded.png"/>
          <p:cNvPicPr>
            <a:picLocks noChangeAspect="1"/>
          </p:cNvPicPr>
          <p:nvPr/>
        </p:nvPicPr>
        <p:blipFill>
          <a:blip r:embed="rId15"/>
          <a:stretch>
            <a:fillRect/>
          </a:stretch>
        </p:blipFill>
        <p:spPr>
          <a:xfrm>
            <a:off x="5642650" y="4199846"/>
            <a:ext cx="593963" cy="593963"/>
          </a:xfrm>
          <a:prstGeom prst="rect">
            <a:avLst/>
          </a:prstGeom>
        </p:spPr>
      </p:pic>
      <p:pic>
        <p:nvPicPr>
          <p:cNvPr id="22" name="Image 20" descr="preencoded.png"/>
          <p:cNvPicPr>
            <a:picLocks noChangeAspect="1"/>
          </p:cNvPicPr>
          <p:nvPr/>
        </p:nvPicPr>
        <p:blipFill>
          <a:blip r:embed="rId16"/>
          <a:stretch>
            <a:fillRect/>
          </a:stretch>
        </p:blipFill>
        <p:spPr>
          <a:xfrm>
            <a:off x="5828263" y="4348336"/>
            <a:ext cx="222736" cy="296982"/>
          </a:xfrm>
          <a:prstGeom prst="rect">
            <a:avLst/>
          </a:prstGeom>
        </p:spPr>
      </p:pic>
      <p:pic>
        <p:nvPicPr>
          <p:cNvPr id="23" name="Image 21" descr="preencoded.png"/>
          <p:cNvPicPr>
            <a:picLocks noChangeAspect="1"/>
          </p:cNvPicPr>
          <p:nvPr/>
        </p:nvPicPr>
        <p:blipFill>
          <a:blip r:embed="rId17"/>
          <a:stretch>
            <a:fillRect/>
          </a:stretch>
        </p:blipFill>
        <p:spPr>
          <a:xfrm>
            <a:off x="7498784" y="4199846"/>
            <a:ext cx="593963" cy="593963"/>
          </a:xfrm>
          <a:prstGeom prst="rect">
            <a:avLst/>
          </a:prstGeom>
        </p:spPr>
      </p:pic>
      <p:pic>
        <p:nvPicPr>
          <p:cNvPr id="24" name="Image 22" descr="preencoded.png"/>
          <p:cNvPicPr>
            <a:picLocks noChangeAspect="1"/>
          </p:cNvPicPr>
          <p:nvPr/>
        </p:nvPicPr>
        <p:blipFill>
          <a:blip r:embed="rId18"/>
          <a:stretch>
            <a:fillRect/>
          </a:stretch>
        </p:blipFill>
        <p:spPr>
          <a:xfrm>
            <a:off x="7698320" y="4348336"/>
            <a:ext cx="194894" cy="296982"/>
          </a:xfrm>
          <a:prstGeom prst="rect">
            <a:avLst/>
          </a:prstGeom>
        </p:spPr>
      </p:pic>
      <p:sp>
        <p:nvSpPr>
          <p:cNvPr id="25" name="Text 0"/>
          <p:cNvSpPr/>
          <p:nvPr/>
        </p:nvSpPr>
        <p:spPr>
          <a:xfrm>
            <a:off x="3477120" y="1972484"/>
            <a:ext cx="712756" cy="222736"/>
          </a:xfrm>
          <a:prstGeom prst="rect">
            <a:avLst/>
          </a:prstGeom>
          <a:noFill/>
          <a:ln/>
        </p:spPr>
        <p:txBody>
          <a:bodyPr vert="horz" wrap="square" lIns="0" tIns="0" rIns="0" bIns="0" rtlCol="0" anchor="t"/>
          <a:lstStyle/>
          <a:p>
            <a:pPr algn="ctr">
              <a:lnSpc>
                <a:spcPts val="1754"/>
              </a:lnSpc>
            </a:pPr>
            <a:r>
              <a:rPr lang="en-US" sz="1169" dirty="0">
                <a:solidFill>
                  <a:srgbClr val="1F2937"/>
                </a:solidFill>
                <a:latin typeface="ui-sans-serif" pitchFamily="34" charset="0"/>
                <a:ea typeface="ui-sans-serif" pitchFamily="34" charset="-122"/>
                <a:cs typeface="ui-sans-serif" pitchFamily="34" charset="-120"/>
              </a:rPr>
              <a:t>Clients</a:t>
            </a:r>
            <a:endParaRPr lang="en-US" sz="1169" dirty="0"/>
          </a:p>
        </p:txBody>
      </p:sp>
      <p:sp>
        <p:nvSpPr>
          <p:cNvPr id="26" name="Text 1"/>
          <p:cNvSpPr/>
          <p:nvPr/>
        </p:nvSpPr>
        <p:spPr>
          <a:xfrm>
            <a:off x="4767265" y="2269466"/>
            <a:ext cx="1268030" cy="222736"/>
          </a:xfrm>
          <a:prstGeom prst="rect">
            <a:avLst/>
          </a:prstGeom>
          <a:noFill/>
          <a:ln/>
        </p:spPr>
        <p:txBody>
          <a:bodyPr vert="horz" wrap="square" lIns="0" tIns="0" rIns="0" bIns="0" rtlCol="0" anchor="t"/>
          <a:lstStyle/>
          <a:p>
            <a:pPr algn="ctr">
              <a:lnSpc>
                <a:spcPts val="1754"/>
              </a:lnSpc>
            </a:pPr>
            <a:r>
              <a:rPr lang="en-US" sz="1169" dirty="0">
                <a:solidFill>
                  <a:srgbClr val="1F2937"/>
                </a:solidFill>
                <a:latin typeface="ui-sans-serif" pitchFamily="34" charset="0"/>
                <a:ea typeface="ui-sans-serif" pitchFamily="34" charset="-122"/>
                <a:cs typeface="ui-sans-serif" pitchFamily="34" charset="-120"/>
              </a:rPr>
              <a:t>Load Balancer</a:t>
            </a:r>
            <a:endParaRPr lang="en-US" sz="1169" dirty="0"/>
          </a:p>
        </p:txBody>
      </p:sp>
      <p:sp>
        <p:nvSpPr>
          <p:cNvPr id="27" name="Text 2"/>
          <p:cNvSpPr/>
          <p:nvPr/>
        </p:nvSpPr>
        <p:spPr>
          <a:xfrm>
            <a:off x="2119894" y="2863429"/>
            <a:ext cx="7639328" cy="445472"/>
          </a:xfrm>
          <a:prstGeom prst="rect">
            <a:avLst/>
          </a:prstGeom>
          <a:noFill/>
          <a:ln/>
        </p:spPr>
        <p:txBody>
          <a:bodyPr vert="horz" wrap="square" lIns="0" tIns="0" rIns="0" bIns="0" rtlCol="0" anchor="t"/>
          <a:lstStyle/>
          <a:p>
            <a:pPr algn="ctr">
              <a:lnSpc>
                <a:spcPts val="3507"/>
              </a:lnSpc>
            </a:pPr>
            <a:r>
              <a:rPr lang="en-US" sz="3507" b="1" dirty="0">
                <a:solidFill>
                  <a:srgbClr val="333333"/>
                </a:solidFill>
                <a:latin typeface="Arial" pitchFamily="34" charset="0"/>
                <a:ea typeface="Arial" pitchFamily="34" charset="-122"/>
                <a:cs typeface="Arial" pitchFamily="34" charset="-120"/>
              </a:rPr>
              <a:t>Load Balancers</a:t>
            </a:r>
            <a:endParaRPr lang="en-US" sz="3507" dirty="0"/>
          </a:p>
        </p:txBody>
      </p:sp>
      <p:sp>
        <p:nvSpPr>
          <p:cNvPr id="28" name="Text 3"/>
          <p:cNvSpPr/>
          <p:nvPr/>
        </p:nvSpPr>
        <p:spPr>
          <a:xfrm>
            <a:off x="2119894" y="3643005"/>
            <a:ext cx="7639328" cy="334104"/>
          </a:xfrm>
          <a:prstGeom prst="rect">
            <a:avLst/>
          </a:prstGeom>
          <a:noFill/>
          <a:ln/>
        </p:spPr>
        <p:txBody>
          <a:bodyPr vert="horz" wrap="square" lIns="0" tIns="0" rIns="0" bIns="0" rtlCol="0" anchor="t"/>
          <a:lstStyle/>
          <a:p>
            <a:pPr algn="ctr">
              <a:lnSpc>
                <a:spcPts val="2631"/>
              </a:lnSpc>
            </a:pPr>
            <a:r>
              <a:rPr lang="en-US" sz="2192" dirty="0">
                <a:solidFill>
                  <a:srgbClr val="374151"/>
                </a:solidFill>
                <a:latin typeface="Arial" pitchFamily="34" charset="0"/>
                <a:ea typeface="Arial" pitchFamily="34" charset="-122"/>
                <a:cs typeface="Arial" pitchFamily="34" charset="-120"/>
              </a:rPr>
              <a:t>Enhancing Performance, Availability, and Scalability</a:t>
            </a:r>
            <a:endParaRPr lang="en-US" sz="2192" dirty="0"/>
          </a:p>
        </p:txBody>
      </p:sp>
      <p:sp>
        <p:nvSpPr>
          <p:cNvPr id="29" name="Text 4"/>
          <p:cNvSpPr/>
          <p:nvPr/>
        </p:nvSpPr>
        <p:spPr>
          <a:xfrm>
            <a:off x="3192552" y="4868054"/>
            <a:ext cx="1781889" cy="222736"/>
          </a:xfrm>
          <a:prstGeom prst="rect">
            <a:avLst/>
          </a:prstGeom>
          <a:noFill/>
          <a:ln/>
        </p:spPr>
        <p:txBody>
          <a:bodyPr vert="horz" wrap="square" lIns="0" tIns="0" rIns="0" bIns="0" rtlCol="0" anchor="t"/>
          <a:lstStyle/>
          <a:p>
            <a:pPr algn="ctr">
              <a:lnSpc>
                <a:spcPts val="1754"/>
              </a:lnSpc>
            </a:pPr>
            <a:r>
              <a:rPr lang="en-US" sz="1169" dirty="0">
                <a:solidFill>
                  <a:srgbClr val="1F2937"/>
                </a:solidFill>
                <a:latin typeface="ui-sans-serif" pitchFamily="34" charset="0"/>
                <a:ea typeface="ui-sans-serif" pitchFamily="34" charset="-122"/>
                <a:cs typeface="ui-sans-serif" pitchFamily="34" charset="-120"/>
              </a:rPr>
              <a:t>Performance</a:t>
            </a:r>
            <a:endParaRPr lang="en-US" sz="1169" dirty="0"/>
          </a:p>
        </p:txBody>
      </p:sp>
      <p:sp>
        <p:nvSpPr>
          <p:cNvPr id="30" name="Text 5"/>
          <p:cNvSpPr/>
          <p:nvPr/>
        </p:nvSpPr>
        <p:spPr>
          <a:xfrm>
            <a:off x="5048687" y="4868054"/>
            <a:ext cx="1781889" cy="222736"/>
          </a:xfrm>
          <a:prstGeom prst="rect">
            <a:avLst/>
          </a:prstGeom>
          <a:noFill/>
          <a:ln/>
        </p:spPr>
        <p:txBody>
          <a:bodyPr vert="horz" wrap="square" lIns="0" tIns="0" rIns="0" bIns="0" rtlCol="0" anchor="t"/>
          <a:lstStyle/>
          <a:p>
            <a:pPr algn="ctr">
              <a:lnSpc>
                <a:spcPts val="1754"/>
              </a:lnSpc>
            </a:pPr>
            <a:r>
              <a:rPr lang="en-US" sz="1169" dirty="0">
                <a:solidFill>
                  <a:srgbClr val="1F2937"/>
                </a:solidFill>
                <a:latin typeface="ui-sans-serif" pitchFamily="34" charset="0"/>
                <a:ea typeface="ui-sans-serif" pitchFamily="34" charset="-122"/>
                <a:cs typeface="ui-sans-serif" pitchFamily="34" charset="-120"/>
              </a:rPr>
              <a:t>Availability</a:t>
            </a:r>
            <a:endParaRPr lang="en-US" sz="1169" dirty="0"/>
          </a:p>
        </p:txBody>
      </p:sp>
      <p:sp>
        <p:nvSpPr>
          <p:cNvPr id="31" name="Text 6"/>
          <p:cNvSpPr/>
          <p:nvPr/>
        </p:nvSpPr>
        <p:spPr>
          <a:xfrm>
            <a:off x="6904821" y="4868054"/>
            <a:ext cx="1781889" cy="222736"/>
          </a:xfrm>
          <a:prstGeom prst="rect">
            <a:avLst/>
          </a:prstGeom>
          <a:noFill/>
          <a:ln/>
        </p:spPr>
        <p:txBody>
          <a:bodyPr vert="horz" wrap="square" lIns="0" tIns="0" rIns="0" bIns="0" rtlCol="0" anchor="t"/>
          <a:lstStyle/>
          <a:p>
            <a:pPr algn="ctr">
              <a:lnSpc>
                <a:spcPts val="1754"/>
              </a:lnSpc>
            </a:pPr>
            <a:r>
              <a:rPr lang="en-US" sz="1169" dirty="0">
                <a:solidFill>
                  <a:srgbClr val="1F2937"/>
                </a:solidFill>
                <a:latin typeface="ui-sans-serif" pitchFamily="34" charset="0"/>
                <a:ea typeface="ui-sans-serif" pitchFamily="34" charset="-122"/>
                <a:cs typeface="ui-sans-serif" pitchFamily="34" charset="-120"/>
              </a:rPr>
              <a:t>Scalability</a:t>
            </a:r>
            <a:endParaRPr lang="en-US" sz="1169" dirty="0"/>
          </a:p>
        </p:txBody>
      </p:sp>
      <p:cxnSp>
        <p:nvCxnSpPr>
          <p:cNvPr id="33" name="Straight Arrow Connector 32">
            <a:extLst>
              <a:ext uri="{FF2B5EF4-FFF2-40B4-BE49-F238E27FC236}">
                <a16:creationId xmlns:a16="http://schemas.microsoft.com/office/drawing/2014/main" id="{13C49E3C-023D-572F-BE36-29E308BC1D60}"/>
              </a:ext>
            </a:extLst>
          </p:cNvPr>
          <p:cNvCxnSpPr>
            <a:stCxn id="8" idx="2"/>
          </p:cNvCxnSpPr>
          <p:nvPr/>
        </p:nvCxnSpPr>
        <p:spPr>
          <a:xfrm flipH="1">
            <a:off x="5045685" y="900983"/>
            <a:ext cx="681332" cy="40329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3012D6E-A9D8-CB36-4D02-03A5CF251430}"/>
              </a:ext>
            </a:extLst>
          </p:cNvPr>
          <p:cNvCxnSpPr/>
          <p:nvPr/>
        </p:nvCxnSpPr>
        <p:spPr>
          <a:xfrm>
            <a:off x="5727016" y="900983"/>
            <a:ext cx="80548" cy="44041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96D8EDE-69AB-0719-7A00-3C9BE117E89A}"/>
              </a:ext>
            </a:extLst>
          </p:cNvPr>
          <p:cNvCxnSpPr>
            <a:cxnSpLocks/>
            <a:stCxn id="8" idx="2"/>
          </p:cNvCxnSpPr>
          <p:nvPr/>
        </p:nvCxnSpPr>
        <p:spPr>
          <a:xfrm>
            <a:off x="5727017" y="900983"/>
            <a:ext cx="681331" cy="42868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3"/>
          <a:stretch>
            <a:fillRect/>
          </a:stretch>
        </p:blipFill>
        <p:spPr>
          <a:xfrm>
            <a:off x="-1" y="895926"/>
            <a:ext cx="11879263" cy="37123"/>
          </a:xfrm>
          <a:prstGeom prst="rect">
            <a:avLst/>
          </a:prstGeom>
        </p:spPr>
      </p:pic>
      <p:pic>
        <p:nvPicPr>
          <p:cNvPr id="5" name="Image 3" descr="preencoded.png"/>
          <p:cNvPicPr>
            <a:picLocks noChangeAspect="1"/>
          </p:cNvPicPr>
          <p:nvPr/>
        </p:nvPicPr>
        <p:blipFill>
          <a:blip r:embed="rId4"/>
          <a:stretch>
            <a:fillRect/>
          </a:stretch>
        </p:blipFill>
        <p:spPr>
          <a:xfrm>
            <a:off x="445472" y="1155784"/>
            <a:ext cx="10988318" cy="1002313"/>
          </a:xfrm>
          <a:prstGeom prst="rect">
            <a:avLst/>
          </a:prstGeom>
        </p:spPr>
      </p:pic>
      <p:pic>
        <p:nvPicPr>
          <p:cNvPr id="20" name="Image 18" descr="preencoded.png"/>
          <p:cNvPicPr>
            <a:picLocks noChangeAspect="1"/>
          </p:cNvPicPr>
          <p:nvPr/>
        </p:nvPicPr>
        <p:blipFill>
          <a:blip r:embed="rId5"/>
          <a:stretch>
            <a:fillRect/>
          </a:stretch>
        </p:blipFill>
        <p:spPr>
          <a:xfrm>
            <a:off x="445472" y="4166435"/>
            <a:ext cx="5382791" cy="928067"/>
          </a:xfrm>
          <a:prstGeom prst="rect">
            <a:avLst/>
          </a:prstGeom>
        </p:spPr>
      </p:pic>
      <p:pic>
        <p:nvPicPr>
          <p:cNvPr id="21" name="Image 19" descr="preencoded.png"/>
          <p:cNvPicPr>
            <a:picLocks noChangeAspect="1"/>
          </p:cNvPicPr>
          <p:nvPr/>
        </p:nvPicPr>
        <p:blipFill>
          <a:blip r:embed="rId6"/>
          <a:stretch>
            <a:fillRect/>
          </a:stretch>
        </p:blipFill>
        <p:spPr>
          <a:xfrm>
            <a:off x="556840" y="4314926"/>
            <a:ext cx="278420" cy="296982"/>
          </a:xfrm>
          <a:prstGeom prst="rect">
            <a:avLst/>
          </a:prstGeom>
        </p:spPr>
      </p:pic>
      <p:pic>
        <p:nvPicPr>
          <p:cNvPr id="22" name="Image 20" descr="preencoded.png"/>
          <p:cNvPicPr>
            <a:picLocks noChangeAspect="1"/>
          </p:cNvPicPr>
          <p:nvPr/>
        </p:nvPicPr>
        <p:blipFill>
          <a:blip r:embed="rId5"/>
          <a:stretch>
            <a:fillRect/>
          </a:stretch>
        </p:blipFill>
        <p:spPr>
          <a:xfrm>
            <a:off x="6050999" y="4166435"/>
            <a:ext cx="5382791" cy="928067"/>
          </a:xfrm>
          <a:prstGeom prst="rect">
            <a:avLst/>
          </a:prstGeom>
        </p:spPr>
      </p:pic>
      <p:pic>
        <p:nvPicPr>
          <p:cNvPr id="23" name="Image 21" descr="preencoded.png"/>
          <p:cNvPicPr>
            <a:picLocks noChangeAspect="1"/>
          </p:cNvPicPr>
          <p:nvPr/>
        </p:nvPicPr>
        <p:blipFill>
          <a:blip r:embed="rId7"/>
          <a:stretch>
            <a:fillRect/>
          </a:stretch>
        </p:blipFill>
        <p:spPr>
          <a:xfrm>
            <a:off x="6162368" y="4314926"/>
            <a:ext cx="250578" cy="296982"/>
          </a:xfrm>
          <a:prstGeom prst="rect">
            <a:avLst/>
          </a:prstGeom>
        </p:spPr>
      </p:pic>
      <p:pic>
        <p:nvPicPr>
          <p:cNvPr id="24" name="Image 22" descr="preencoded.png"/>
          <p:cNvPicPr>
            <a:picLocks noChangeAspect="1"/>
          </p:cNvPicPr>
          <p:nvPr/>
        </p:nvPicPr>
        <p:blipFill>
          <a:blip r:embed="rId8"/>
          <a:stretch>
            <a:fillRect/>
          </a:stretch>
        </p:blipFill>
        <p:spPr>
          <a:xfrm>
            <a:off x="445472" y="5317239"/>
            <a:ext cx="5382791" cy="928067"/>
          </a:xfrm>
          <a:prstGeom prst="rect">
            <a:avLst/>
          </a:prstGeom>
        </p:spPr>
      </p:pic>
      <p:pic>
        <p:nvPicPr>
          <p:cNvPr id="25" name="Image 23" descr="preencoded.png"/>
          <p:cNvPicPr>
            <a:picLocks noChangeAspect="1"/>
          </p:cNvPicPr>
          <p:nvPr/>
        </p:nvPicPr>
        <p:blipFill>
          <a:blip r:embed="rId9"/>
          <a:stretch>
            <a:fillRect/>
          </a:stretch>
        </p:blipFill>
        <p:spPr>
          <a:xfrm>
            <a:off x="556840" y="5465729"/>
            <a:ext cx="222736" cy="296982"/>
          </a:xfrm>
          <a:prstGeom prst="rect">
            <a:avLst/>
          </a:prstGeom>
        </p:spPr>
      </p:pic>
      <p:pic>
        <p:nvPicPr>
          <p:cNvPr id="26" name="Image 24" descr="preencoded.png"/>
          <p:cNvPicPr>
            <a:picLocks noChangeAspect="1"/>
          </p:cNvPicPr>
          <p:nvPr/>
        </p:nvPicPr>
        <p:blipFill>
          <a:blip r:embed="rId8"/>
          <a:stretch>
            <a:fillRect/>
          </a:stretch>
        </p:blipFill>
        <p:spPr>
          <a:xfrm>
            <a:off x="6050999" y="5317239"/>
            <a:ext cx="5382791" cy="928067"/>
          </a:xfrm>
          <a:prstGeom prst="rect">
            <a:avLst/>
          </a:prstGeom>
        </p:spPr>
      </p:pic>
      <p:pic>
        <p:nvPicPr>
          <p:cNvPr id="27" name="Image 25" descr="preencoded.png"/>
          <p:cNvPicPr>
            <a:picLocks noChangeAspect="1"/>
          </p:cNvPicPr>
          <p:nvPr/>
        </p:nvPicPr>
        <p:blipFill>
          <a:blip r:embed="rId10"/>
          <a:stretch>
            <a:fillRect/>
          </a:stretch>
        </p:blipFill>
        <p:spPr>
          <a:xfrm>
            <a:off x="6162367" y="5465729"/>
            <a:ext cx="222736" cy="296982"/>
          </a:xfrm>
          <a:prstGeom prst="rect">
            <a:avLst/>
          </a:prstGeom>
        </p:spPr>
      </p:pic>
      <p:sp>
        <p:nvSpPr>
          <p:cNvPr id="28" name="Text 0"/>
          <p:cNvSpPr/>
          <p:nvPr/>
        </p:nvSpPr>
        <p:spPr>
          <a:xfrm>
            <a:off x="445472" y="301963"/>
            <a:ext cx="4879140" cy="371227"/>
          </a:xfrm>
          <a:prstGeom prst="rect">
            <a:avLst/>
          </a:prstGeom>
          <a:noFill/>
          <a:ln/>
        </p:spPr>
        <p:txBody>
          <a:bodyPr vert="horz" wrap="square" lIns="0" tIns="0" rIns="0" bIns="0" rtlCol="0" anchor="t"/>
          <a:lstStyle/>
          <a:p>
            <a:pPr>
              <a:lnSpc>
                <a:spcPts val="2923"/>
              </a:lnSpc>
            </a:pPr>
            <a:r>
              <a:rPr lang="en-US" sz="2631" b="1" dirty="0">
                <a:solidFill>
                  <a:srgbClr val="333333"/>
                </a:solidFill>
                <a:latin typeface="Arial" pitchFamily="34" charset="0"/>
                <a:ea typeface="Arial" pitchFamily="34" charset="-122"/>
                <a:cs typeface="Arial" pitchFamily="34" charset="-120"/>
              </a:rPr>
              <a:t>What is a Load Balancer?</a:t>
            </a:r>
            <a:endParaRPr lang="en-US" sz="2631" dirty="0"/>
          </a:p>
        </p:txBody>
      </p:sp>
      <p:sp>
        <p:nvSpPr>
          <p:cNvPr id="30" name="Text 2"/>
          <p:cNvSpPr/>
          <p:nvPr/>
        </p:nvSpPr>
        <p:spPr>
          <a:xfrm>
            <a:off x="668209" y="1378521"/>
            <a:ext cx="10542845" cy="556840"/>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Definition:</a:t>
            </a:r>
            <a:r>
              <a:rPr lang="en-US" sz="1461" dirty="0">
                <a:solidFill>
                  <a:srgbClr val="1F2937"/>
                </a:solidFill>
                <a:latin typeface="ui-sans-serif" pitchFamily="34" charset="0"/>
                <a:ea typeface="ui-sans-serif" pitchFamily="34" charset="-122"/>
                <a:cs typeface="ui-sans-serif" pitchFamily="34" charset="-120"/>
              </a:rPr>
              <a:t> A load balancer acts as an intermediary between clients and a pool of backend servers, efficiently distributing network traffic across these servers.</a:t>
            </a:r>
            <a:endParaRPr lang="en-US" sz="1461" dirty="0"/>
          </a:p>
        </p:txBody>
      </p:sp>
      <p:sp>
        <p:nvSpPr>
          <p:cNvPr id="31" name="Text 3"/>
          <p:cNvSpPr/>
          <p:nvPr/>
        </p:nvSpPr>
        <p:spPr>
          <a:xfrm>
            <a:off x="445472" y="3720963"/>
            <a:ext cx="10988318" cy="296982"/>
          </a:xfrm>
          <a:prstGeom prst="rect">
            <a:avLst/>
          </a:prstGeom>
          <a:noFill/>
          <a:ln/>
        </p:spPr>
        <p:txBody>
          <a:bodyPr vert="horz" wrap="square" lIns="0" tIns="0" rIns="0" bIns="0" rtlCol="0" anchor="t"/>
          <a:lstStyle/>
          <a:p>
            <a:pPr>
              <a:lnSpc>
                <a:spcPts val="2338"/>
              </a:lnSpc>
            </a:pPr>
            <a:r>
              <a:rPr lang="en-US" sz="1754" b="1" dirty="0">
                <a:solidFill>
                  <a:srgbClr val="333333"/>
                </a:solidFill>
                <a:latin typeface="Arial" pitchFamily="34" charset="0"/>
                <a:ea typeface="Arial" pitchFamily="34" charset="-122"/>
                <a:cs typeface="Arial" pitchFamily="34" charset="-120"/>
              </a:rPr>
              <a:t>Primary Functions</a:t>
            </a:r>
            <a:endParaRPr lang="en-US" sz="1754" dirty="0"/>
          </a:p>
        </p:txBody>
      </p:sp>
      <p:sp>
        <p:nvSpPr>
          <p:cNvPr id="32" name="Text 4"/>
          <p:cNvSpPr/>
          <p:nvPr/>
        </p:nvSpPr>
        <p:spPr>
          <a:xfrm>
            <a:off x="983751" y="4277803"/>
            <a:ext cx="5679772"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Optimal Resource Utilization</a:t>
            </a:r>
            <a:endParaRPr lang="en-US" sz="1315" dirty="0"/>
          </a:p>
        </p:txBody>
      </p:sp>
      <p:sp>
        <p:nvSpPr>
          <p:cNvPr id="33" name="Text 5"/>
          <p:cNvSpPr/>
          <p:nvPr/>
        </p:nvSpPr>
        <p:spPr>
          <a:xfrm>
            <a:off x="983751" y="4537662"/>
            <a:ext cx="4733144"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Ensures efficient use of server resources by distributing workload evenly</a:t>
            </a:r>
            <a:endParaRPr lang="en-US" sz="1169" dirty="0"/>
          </a:p>
        </p:txBody>
      </p:sp>
      <p:sp>
        <p:nvSpPr>
          <p:cNvPr id="34" name="Text 6"/>
          <p:cNvSpPr/>
          <p:nvPr/>
        </p:nvSpPr>
        <p:spPr>
          <a:xfrm>
            <a:off x="6561436" y="4277803"/>
            <a:ext cx="4760986"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Maximized Throughput</a:t>
            </a:r>
            <a:endParaRPr lang="en-US" sz="1315" dirty="0"/>
          </a:p>
        </p:txBody>
      </p:sp>
      <p:sp>
        <p:nvSpPr>
          <p:cNvPr id="35" name="Text 7"/>
          <p:cNvSpPr/>
          <p:nvPr/>
        </p:nvSpPr>
        <p:spPr>
          <a:xfrm>
            <a:off x="6561436" y="4537662"/>
            <a:ext cx="4760986"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Handles maximum number of requests without compromising performance</a:t>
            </a:r>
            <a:endParaRPr lang="en-US" sz="1169" dirty="0"/>
          </a:p>
        </p:txBody>
      </p:sp>
      <p:sp>
        <p:nvSpPr>
          <p:cNvPr id="36" name="Text 8"/>
          <p:cNvSpPr/>
          <p:nvPr/>
        </p:nvSpPr>
        <p:spPr>
          <a:xfrm>
            <a:off x="928067" y="5428607"/>
            <a:ext cx="4788828"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Minimized Response Time</a:t>
            </a:r>
            <a:endParaRPr lang="en-US" sz="1315" dirty="0"/>
          </a:p>
        </p:txBody>
      </p:sp>
      <p:sp>
        <p:nvSpPr>
          <p:cNvPr id="37" name="Text 9"/>
          <p:cNvSpPr/>
          <p:nvPr/>
        </p:nvSpPr>
        <p:spPr>
          <a:xfrm>
            <a:off x="928067" y="5688466"/>
            <a:ext cx="4788828"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Reduces waiting time for users by routing requests to the fastest servers</a:t>
            </a:r>
            <a:endParaRPr lang="en-US" sz="1169" dirty="0"/>
          </a:p>
        </p:txBody>
      </p:sp>
      <p:sp>
        <p:nvSpPr>
          <p:cNvPr id="38" name="Text 10"/>
          <p:cNvSpPr/>
          <p:nvPr/>
        </p:nvSpPr>
        <p:spPr>
          <a:xfrm>
            <a:off x="6533594" y="5428607"/>
            <a:ext cx="4788828"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Enhanced Availability</a:t>
            </a:r>
            <a:endParaRPr lang="en-US" sz="1315" dirty="0"/>
          </a:p>
        </p:txBody>
      </p:sp>
      <p:sp>
        <p:nvSpPr>
          <p:cNvPr id="39" name="Text 11"/>
          <p:cNvSpPr/>
          <p:nvPr/>
        </p:nvSpPr>
        <p:spPr>
          <a:xfrm>
            <a:off x="6533594" y="5688466"/>
            <a:ext cx="4788828"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Prevents any single server from becoming a bottleneck or failure point</a:t>
            </a:r>
            <a:endParaRPr lang="en-US" sz="1169" dirty="0"/>
          </a:p>
        </p:txBody>
      </p:sp>
      <p:grpSp>
        <p:nvGrpSpPr>
          <p:cNvPr id="10" name="Group 9">
            <a:extLst>
              <a:ext uri="{FF2B5EF4-FFF2-40B4-BE49-F238E27FC236}">
                <a16:creationId xmlns:a16="http://schemas.microsoft.com/office/drawing/2014/main" id="{5480F62B-CFAE-30D4-414B-A954B348AAC8}"/>
              </a:ext>
            </a:extLst>
          </p:cNvPr>
          <p:cNvGrpSpPr/>
          <p:nvPr/>
        </p:nvGrpSpPr>
        <p:grpSpPr>
          <a:xfrm>
            <a:off x="3762711" y="1914358"/>
            <a:ext cx="3901810" cy="1676676"/>
            <a:chOff x="3147697" y="2286000"/>
            <a:chExt cx="5664863" cy="2257425"/>
          </a:xfrm>
        </p:grpSpPr>
        <p:pic>
          <p:nvPicPr>
            <p:cNvPr id="6" name="Image 4" descr="preencoded.png"/>
            <p:cNvPicPr>
              <a:picLocks noChangeAspect="1"/>
            </p:cNvPicPr>
            <p:nvPr/>
          </p:nvPicPr>
          <p:blipFill>
            <a:blip r:embed="rId11"/>
            <a:stretch>
              <a:fillRect/>
            </a:stretch>
          </p:blipFill>
          <p:spPr>
            <a:xfrm>
              <a:off x="5762625" y="2286000"/>
              <a:ext cx="762000" cy="762000"/>
            </a:xfrm>
            <a:prstGeom prst="rect">
              <a:avLst/>
            </a:prstGeom>
          </p:spPr>
        </p:pic>
        <p:grpSp>
          <p:nvGrpSpPr>
            <p:cNvPr id="9" name="Group 8">
              <a:extLst>
                <a:ext uri="{FF2B5EF4-FFF2-40B4-BE49-F238E27FC236}">
                  <a16:creationId xmlns:a16="http://schemas.microsoft.com/office/drawing/2014/main" id="{131D8DB6-9C82-FA79-6359-00C1AED9A5DD}"/>
                </a:ext>
              </a:extLst>
            </p:cNvPr>
            <p:cNvGrpSpPr/>
            <p:nvPr/>
          </p:nvGrpSpPr>
          <p:grpSpPr>
            <a:xfrm>
              <a:off x="3147697" y="2495550"/>
              <a:ext cx="5664863" cy="2047875"/>
              <a:chOff x="3147697" y="2495550"/>
              <a:chExt cx="5664863" cy="2047875"/>
            </a:xfrm>
          </p:grpSpPr>
          <p:pic>
            <p:nvPicPr>
              <p:cNvPr id="7" name="Image 5" descr="preencoded.png"/>
              <p:cNvPicPr>
                <a:picLocks noChangeAspect="1"/>
              </p:cNvPicPr>
              <p:nvPr/>
            </p:nvPicPr>
            <p:blipFill>
              <a:blip r:embed="rId12"/>
              <a:stretch>
                <a:fillRect/>
              </a:stretch>
            </p:blipFill>
            <p:spPr>
              <a:xfrm>
                <a:off x="5962650" y="2495550"/>
                <a:ext cx="361950" cy="342900"/>
              </a:xfrm>
              <a:prstGeom prst="rect">
                <a:avLst/>
              </a:prstGeom>
            </p:spPr>
          </p:pic>
          <p:pic>
            <p:nvPicPr>
              <p:cNvPr id="14" name="Image 12" descr="preencoded.png"/>
              <p:cNvPicPr>
                <a:picLocks noChangeAspect="1"/>
              </p:cNvPicPr>
              <p:nvPr/>
            </p:nvPicPr>
            <p:blipFill>
              <a:blip r:embed="rId13"/>
              <a:stretch>
                <a:fillRect/>
              </a:stretch>
            </p:blipFill>
            <p:spPr>
              <a:xfrm>
                <a:off x="3147697" y="3840516"/>
                <a:ext cx="666750" cy="666750"/>
              </a:xfrm>
              <a:prstGeom prst="rect">
                <a:avLst/>
              </a:prstGeom>
            </p:spPr>
          </p:pic>
          <p:pic>
            <p:nvPicPr>
              <p:cNvPr id="15" name="Image 13" descr="preencoded.png"/>
              <p:cNvPicPr>
                <a:picLocks noChangeAspect="1"/>
              </p:cNvPicPr>
              <p:nvPr/>
            </p:nvPicPr>
            <p:blipFill>
              <a:blip r:embed="rId14"/>
              <a:stretch>
                <a:fillRect/>
              </a:stretch>
            </p:blipFill>
            <p:spPr>
              <a:xfrm>
                <a:off x="3366772" y="4021491"/>
                <a:ext cx="228600" cy="304800"/>
              </a:xfrm>
              <a:prstGeom prst="rect">
                <a:avLst/>
              </a:prstGeom>
            </p:spPr>
          </p:pic>
          <p:pic>
            <p:nvPicPr>
              <p:cNvPr id="16" name="Image 14" descr="preencoded.png"/>
              <p:cNvPicPr>
                <a:picLocks noChangeAspect="1"/>
              </p:cNvPicPr>
              <p:nvPr/>
            </p:nvPicPr>
            <p:blipFill>
              <a:blip r:embed="rId15"/>
              <a:stretch>
                <a:fillRect/>
              </a:stretch>
            </p:blipFill>
            <p:spPr>
              <a:xfrm>
                <a:off x="5762625" y="3867150"/>
                <a:ext cx="666750" cy="666750"/>
              </a:xfrm>
              <a:prstGeom prst="rect">
                <a:avLst/>
              </a:prstGeom>
            </p:spPr>
          </p:pic>
          <p:pic>
            <p:nvPicPr>
              <p:cNvPr id="17" name="Image 15" descr="preencoded.png"/>
              <p:cNvPicPr>
                <a:picLocks noChangeAspect="1"/>
              </p:cNvPicPr>
              <p:nvPr/>
            </p:nvPicPr>
            <p:blipFill>
              <a:blip r:embed="rId14"/>
              <a:stretch>
                <a:fillRect/>
              </a:stretch>
            </p:blipFill>
            <p:spPr>
              <a:xfrm>
                <a:off x="5981700" y="4048125"/>
                <a:ext cx="228600" cy="304800"/>
              </a:xfrm>
              <a:prstGeom prst="rect">
                <a:avLst/>
              </a:prstGeom>
            </p:spPr>
          </p:pic>
          <p:pic>
            <p:nvPicPr>
              <p:cNvPr id="18" name="Image 16" descr="preencoded.png"/>
              <p:cNvPicPr>
                <a:picLocks noChangeAspect="1"/>
              </p:cNvPicPr>
              <p:nvPr/>
            </p:nvPicPr>
            <p:blipFill>
              <a:blip r:embed="rId16"/>
              <a:stretch>
                <a:fillRect/>
              </a:stretch>
            </p:blipFill>
            <p:spPr>
              <a:xfrm>
                <a:off x="8145810" y="3876675"/>
                <a:ext cx="666750" cy="666750"/>
              </a:xfrm>
              <a:prstGeom prst="rect">
                <a:avLst/>
              </a:prstGeom>
            </p:spPr>
          </p:pic>
          <p:pic>
            <p:nvPicPr>
              <p:cNvPr id="19" name="Image 17" descr="preencoded.png"/>
              <p:cNvPicPr>
                <a:picLocks noChangeAspect="1"/>
              </p:cNvPicPr>
              <p:nvPr/>
            </p:nvPicPr>
            <p:blipFill>
              <a:blip r:embed="rId14"/>
              <a:stretch>
                <a:fillRect/>
              </a:stretch>
            </p:blipFill>
            <p:spPr>
              <a:xfrm>
                <a:off x="8364885" y="4057650"/>
                <a:ext cx="228600" cy="304800"/>
              </a:xfrm>
              <a:prstGeom prst="rect">
                <a:avLst/>
              </a:prstGeom>
            </p:spPr>
          </p:pic>
          <p:cxnSp>
            <p:nvCxnSpPr>
              <p:cNvPr id="42" name="Straight Arrow Connector 41">
                <a:extLst>
                  <a:ext uri="{FF2B5EF4-FFF2-40B4-BE49-F238E27FC236}">
                    <a16:creationId xmlns:a16="http://schemas.microsoft.com/office/drawing/2014/main" id="{F09D20DB-7EFD-69C3-8262-2448141CBE07}"/>
                  </a:ext>
                </a:extLst>
              </p:cNvPr>
              <p:cNvCxnSpPr>
                <a:cxnSpLocks/>
                <a:stCxn id="6" idx="1"/>
              </p:cNvCxnSpPr>
              <p:nvPr/>
            </p:nvCxnSpPr>
            <p:spPr>
              <a:xfrm flipH="1">
                <a:off x="3675355" y="2667000"/>
                <a:ext cx="2087270" cy="12001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407397A-D92E-E8A6-17B3-EBDD1CA1644A}"/>
                  </a:ext>
                </a:extLst>
              </p:cNvPr>
              <p:cNvCxnSpPr>
                <a:cxnSpLocks/>
              </p:cNvCxnSpPr>
              <p:nvPr/>
            </p:nvCxnSpPr>
            <p:spPr>
              <a:xfrm>
                <a:off x="6108441" y="3105150"/>
                <a:ext cx="0" cy="762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B266873-C283-A54B-A2E5-4E76237EC990}"/>
                  </a:ext>
                </a:extLst>
              </p:cNvPr>
              <p:cNvCxnSpPr>
                <a:cxnSpLocks/>
                <a:stCxn id="6" idx="3"/>
              </p:cNvCxnSpPr>
              <p:nvPr/>
            </p:nvCxnSpPr>
            <p:spPr>
              <a:xfrm>
                <a:off x="6524625" y="2667000"/>
                <a:ext cx="1774655" cy="12906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1" y="895926"/>
            <a:ext cx="11879263" cy="37123"/>
          </a:xfrm>
          <a:prstGeom prst="rect">
            <a:avLst/>
          </a:prstGeom>
        </p:spPr>
      </p:pic>
      <p:pic>
        <p:nvPicPr>
          <p:cNvPr id="5" name="Image 3" descr="preencoded.png"/>
          <p:cNvPicPr>
            <a:picLocks noChangeAspect="1"/>
          </p:cNvPicPr>
          <p:nvPr/>
        </p:nvPicPr>
        <p:blipFill>
          <a:blip r:embed="rId6"/>
          <a:stretch>
            <a:fillRect/>
          </a:stretch>
        </p:blipFill>
        <p:spPr>
          <a:xfrm>
            <a:off x="445472" y="1638380"/>
            <a:ext cx="5382791" cy="1819012"/>
          </a:xfrm>
          <a:prstGeom prst="rect">
            <a:avLst/>
          </a:prstGeom>
        </p:spPr>
      </p:pic>
      <p:pic>
        <p:nvPicPr>
          <p:cNvPr id="6" name="Image 4" descr="preencoded.png"/>
          <p:cNvPicPr>
            <a:picLocks noChangeAspect="1"/>
          </p:cNvPicPr>
          <p:nvPr/>
        </p:nvPicPr>
        <p:blipFill>
          <a:blip r:embed="rId7"/>
          <a:stretch>
            <a:fillRect/>
          </a:stretch>
        </p:blipFill>
        <p:spPr>
          <a:xfrm>
            <a:off x="631086" y="1823993"/>
            <a:ext cx="556840" cy="556840"/>
          </a:xfrm>
          <a:prstGeom prst="rect">
            <a:avLst/>
          </a:prstGeom>
        </p:spPr>
      </p:pic>
      <p:pic>
        <p:nvPicPr>
          <p:cNvPr id="7" name="Image 5" descr="preencoded.png"/>
          <p:cNvPicPr>
            <a:picLocks noChangeAspect="1"/>
          </p:cNvPicPr>
          <p:nvPr/>
        </p:nvPicPr>
        <p:blipFill>
          <a:blip r:embed="rId8"/>
          <a:stretch>
            <a:fillRect/>
          </a:stretch>
        </p:blipFill>
        <p:spPr>
          <a:xfrm>
            <a:off x="784218" y="1953922"/>
            <a:ext cx="250578" cy="296982"/>
          </a:xfrm>
          <a:prstGeom prst="rect">
            <a:avLst/>
          </a:prstGeom>
        </p:spPr>
      </p:pic>
      <p:pic>
        <p:nvPicPr>
          <p:cNvPr id="8" name="Image 6" descr="preencoded.png"/>
          <p:cNvPicPr>
            <a:picLocks noChangeAspect="1"/>
          </p:cNvPicPr>
          <p:nvPr/>
        </p:nvPicPr>
        <p:blipFill>
          <a:blip r:embed="rId9"/>
          <a:stretch>
            <a:fillRect/>
          </a:stretch>
        </p:blipFill>
        <p:spPr>
          <a:xfrm>
            <a:off x="1336417" y="2185939"/>
            <a:ext cx="148491" cy="148491"/>
          </a:xfrm>
          <a:prstGeom prst="rect">
            <a:avLst/>
          </a:prstGeom>
        </p:spPr>
      </p:pic>
      <p:pic>
        <p:nvPicPr>
          <p:cNvPr id="9" name="Image 7" descr="preencoded.png"/>
          <p:cNvPicPr>
            <a:picLocks noChangeAspect="1"/>
          </p:cNvPicPr>
          <p:nvPr/>
        </p:nvPicPr>
        <p:blipFill>
          <a:blip r:embed="rId9"/>
          <a:stretch>
            <a:fillRect/>
          </a:stretch>
        </p:blipFill>
        <p:spPr>
          <a:xfrm>
            <a:off x="1336417" y="2482921"/>
            <a:ext cx="148491" cy="148491"/>
          </a:xfrm>
          <a:prstGeom prst="rect">
            <a:avLst/>
          </a:prstGeom>
        </p:spPr>
      </p:pic>
      <p:pic>
        <p:nvPicPr>
          <p:cNvPr id="10" name="Image 8" descr="preencoded.png"/>
          <p:cNvPicPr>
            <a:picLocks noChangeAspect="1"/>
          </p:cNvPicPr>
          <p:nvPr/>
        </p:nvPicPr>
        <p:blipFill>
          <a:blip r:embed="rId9"/>
          <a:stretch>
            <a:fillRect/>
          </a:stretch>
        </p:blipFill>
        <p:spPr>
          <a:xfrm>
            <a:off x="1336417" y="2779902"/>
            <a:ext cx="148491" cy="148491"/>
          </a:xfrm>
          <a:prstGeom prst="rect">
            <a:avLst/>
          </a:prstGeom>
        </p:spPr>
      </p:pic>
      <p:pic>
        <p:nvPicPr>
          <p:cNvPr id="11" name="Image 9" descr="preencoded.png"/>
          <p:cNvPicPr>
            <a:picLocks noChangeAspect="1"/>
          </p:cNvPicPr>
          <p:nvPr/>
        </p:nvPicPr>
        <p:blipFill>
          <a:blip r:embed="rId9"/>
          <a:stretch>
            <a:fillRect/>
          </a:stretch>
        </p:blipFill>
        <p:spPr>
          <a:xfrm>
            <a:off x="1336417" y="3076884"/>
            <a:ext cx="148491" cy="148491"/>
          </a:xfrm>
          <a:prstGeom prst="rect">
            <a:avLst/>
          </a:prstGeom>
        </p:spPr>
      </p:pic>
      <p:pic>
        <p:nvPicPr>
          <p:cNvPr id="12" name="Image 10" descr="preencoded.png"/>
          <p:cNvPicPr>
            <a:picLocks noChangeAspect="1"/>
          </p:cNvPicPr>
          <p:nvPr/>
        </p:nvPicPr>
        <p:blipFill>
          <a:blip r:embed="rId10"/>
          <a:stretch>
            <a:fillRect/>
          </a:stretch>
        </p:blipFill>
        <p:spPr>
          <a:xfrm>
            <a:off x="6050999" y="1638380"/>
            <a:ext cx="5382791" cy="1819012"/>
          </a:xfrm>
          <a:prstGeom prst="rect">
            <a:avLst/>
          </a:prstGeom>
        </p:spPr>
      </p:pic>
      <p:pic>
        <p:nvPicPr>
          <p:cNvPr id="13" name="Image 11" descr="preencoded.png"/>
          <p:cNvPicPr>
            <a:picLocks noChangeAspect="1"/>
          </p:cNvPicPr>
          <p:nvPr/>
        </p:nvPicPr>
        <p:blipFill>
          <a:blip r:embed="rId11"/>
          <a:stretch>
            <a:fillRect/>
          </a:stretch>
        </p:blipFill>
        <p:spPr>
          <a:xfrm>
            <a:off x="6236613" y="1823993"/>
            <a:ext cx="556840" cy="556840"/>
          </a:xfrm>
          <a:prstGeom prst="rect">
            <a:avLst/>
          </a:prstGeom>
        </p:spPr>
      </p:pic>
      <p:pic>
        <p:nvPicPr>
          <p:cNvPr id="14" name="Image 12" descr="preencoded.png"/>
          <p:cNvPicPr>
            <a:picLocks noChangeAspect="1"/>
          </p:cNvPicPr>
          <p:nvPr/>
        </p:nvPicPr>
        <p:blipFill>
          <a:blip r:embed="rId12"/>
          <a:stretch>
            <a:fillRect/>
          </a:stretch>
        </p:blipFill>
        <p:spPr>
          <a:xfrm>
            <a:off x="6417587" y="1953922"/>
            <a:ext cx="194894" cy="296982"/>
          </a:xfrm>
          <a:prstGeom prst="rect">
            <a:avLst/>
          </a:prstGeom>
        </p:spPr>
      </p:pic>
      <p:pic>
        <p:nvPicPr>
          <p:cNvPr id="15" name="Image 13" descr="preencoded.png"/>
          <p:cNvPicPr>
            <a:picLocks noChangeAspect="1"/>
          </p:cNvPicPr>
          <p:nvPr/>
        </p:nvPicPr>
        <p:blipFill>
          <a:blip r:embed="rId13"/>
          <a:stretch>
            <a:fillRect/>
          </a:stretch>
        </p:blipFill>
        <p:spPr>
          <a:xfrm>
            <a:off x="6941944" y="2185939"/>
            <a:ext cx="148491" cy="148491"/>
          </a:xfrm>
          <a:prstGeom prst="rect">
            <a:avLst/>
          </a:prstGeom>
        </p:spPr>
      </p:pic>
      <p:pic>
        <p:nvPicPr>
          <p:cNvPr id="16" name="Image 14" descr="preencoded.png"/>
          <p:cNvPicPr>
            <a:picLocks noChangeAspect="1"/>
          </p:cNvPicPr>
          <p:nvPr/>
        </p:nvPicPr>
        <p:blipFill>
          <a:blip r:embed="rId13"/>
          <a:stretch>
            <a:fillRect/>
          </a:stretch>
        </p:blipFill>
        <p:spPr>
          <a:xfrm>
            <a:off x="6941944" y="2482921"/>
            <a:ext cx="148491" cy="148491"/>
          </a:xfrm>
          <a:prstGeom prst="rect">
            <a:avLst/>
          </a:prstGeom>
        </p:spPr>
      </p:pic>
      <p:pic>
        <p:nvPicPr>
          <p:cNvPr id="17" name="Image 15" descr="preencoded.png"/>
          <p:cNvPicPr>
            <a:picLocks noChangeAspect="1"/>
          </p:cNvPicPr>
          <p:nvPr/>
        </p:nvPicPr>
        <p:blipFill>
          <a:blip r:embed="rId13"/>
          <a:stretch>
            <a:fillRect/>
          </a:stretch>
        </p:blipFill>
        <p:spPr>
          <a:xfrm>
            <a:off x="6941944" y="2779902"/>
            <a:ext cx="148491" cy="148491"/>
          </a:xfrm>
          <a:prstGeom prst="rect">
            <a:avLst/>
          </a:prstGeom>
        </p:spPr>
      </p:pic>
      <p:pic>
        <p:nvPicPr>
          <p:cNvPr id="18" name="Image 16" descr="preencoded.png"/>
          <p:cNvPicPr>
            <a:picLocks noChangeAspect="1"/>
          </p:cNvPicPr>
          <p:nvPr/>
        </p:nvPicPr>
        <p:blipFill>
          <a:blip r:embed="rId13"/>
          <a:stretch>
            <a:fillRect/>
          </a:stretch>
        </p:blipFill>
        <p:spPr>
          <a:xfrm>
            <a:off x="6941944" y="3076884"/>
            <a:ext cx="148491" cy="148491"/>
          </a:xfrm>
          <a:prstGeom prst="rect">
            <a:avLst/>
          </a:prstGeom>
        </p:spPr>
      </p:pic>
      <p:pic>
        <p:nvPicPr>
          <p:cNvPr id="19" name="Image 17" descr="preencoded.png"/>
          <p:cNvPicPr>
            <a:picLocks noChangeAspect="1"/>
          </p:cNvPicPr>
          <p:nvPr/>
        </p:nvPicPr>
        <p:blipFill>
          <a:blip r:embed="rId14"/>
          <a:stretch>
            <a:fillRect/>
          </a:stretch>
        </p:blipFill>
        <p:spPr>
          <a:xfrm>
            <a:off x="445472" y="3680128"/>
            <a:ext cx="5382791" cy="1819012"/>
          </a:xfrm>
          <a:prstGeom prst="rect">
            <a:avLst/>
          </a:prstGeom>
        </p:spPr>
      </p:pic>
      <p:pic>
        <p:nvPicPr>
          <p:cNvPr id="20" name="Image 18" descr="preencoded.png"/>
          <p:cNvPicPr>
            <a:picLocks noChangeAspect="1"/>
          </p:cNvPicPr>
          <p:nvPr/>
        </p:nvPicPr>
        <p:blipFill>
          <a:blip r:embed="rId15"/>
          <a:stretch>
            <a:fillRect/>
          </a:stretch>
        </p:blipFill>
        <p:spPr>
          <a:xfrm>
            <a:off x="631086" y="3865742"/>
            <a:ext cx="556840" cy="556840"/>
          </a:xfrm>
          <a:prstGeom prst="rect">
            <a:avLst/>
          </a:prstGeom>
        </p:spPr>
      </p:pic>
      <p:pic>
        <p:nvPicPr>
          <p:cNvPr id="21" name="Image 19" descr="preencoded.png"/>
          <p:cNvPicPr>
            <a:picLocks noChangeAspect="1"/>
          </p:cNvPicPr>
          <p:nvPr/>
        </p:nvPicPr>
        <p:blipFill>
          <a:blip r:embed="rId16"/>
          <a:stretch>
            <a:fillRect/>
          </a:stretch>
        </p:blipFill>
        <p:spPr>
          <a:xfrm>
            <a:off x="798138" y="3995671"/>
            <a:ext cx="222736" cy="296982"/>
          </a:xfrm>
          <a:prstGeom prst="rect">
            <a:avLst/>
          </a:prstGeom>
        </p:spPr>
      </p:pic>
      <p:pic>
        <p:nvPicPr>
          <p:cNvPr id="22" name="Image 20" descr="preencoded.png"/>
          <p:cNvPicPr>
            <a:picLocks noChangeAspect="1"/>
          </p:cNvPicPr>
          <p:nvPr/>
        </p:nvPicPr>
        <p:blipFill>
          <a:blip r:embed="rId17"/>
          <a:stretch>
            <a:fillRect/>
          </a:stretch>
        </p:blipFill>
        <p:spPr>
          <a:xfrm>
            <a:off x="1336417" y="4227688"/>
            <a:ext cx="148491" cy="148491"/>
          </a:xfrm>
          <a:prstGeom prst="rect">
            <a:avLst/>
          </a:prstGeom>
        </p:spPr>
      </p:pic>
      <p:pic>
        <p:nvPicPr>
          <p:cNvPr id="23" name="Image 21" descr="preencoded.png"/>
          <p:cNvPicPr>
            <a:picLocks noChangeAspect="1"/>
          </p:cNvPicPr>
          <p:nvPr/>
        </p:nvPicPr>
        <p:blipFill>
          <a:blip r:embed="rId17"/>
          <a:stretch>
            <a:fillRect/>
          </a:stretch>
        </p:blipFill>
        <p:spPr>
          <a:xfrm>
            <a:off x="1336417" y="4524669"/>
            <a:ext cx="148491" cy="148491"/>
          </a:xfrm>
          <a:prstGeom prst="rect">
            <a:avLst/>
          </a:prstGeom>
        </p:spPr>
      </p:pic>
      <p:pic>
        <p:nvPicPr>
          <p:cNvPr id="24" name="Image 22" descr="preencoded.png"/>
          <p:cNvPicPr>
            <a:picLocks noChangeAspect="1"/>
          </p:cNvPicPr>
          <p:nvPr/>
        </p:nvPicPr>
        <p:blipFill>
          <a:blip r:embed="rId17"/>
          <a:stretch>
            <a:fillRect/>
          </a:stretch>
        </p:blipFill>
        <p:spPr>
          <a:xfrm>
            <a:off x="1336417" y="4821651"/>
            <a:ext cx="148491" cy="148491"/>
          </a:xfrm>
          <a:prstGeom prst="rect">
            <a:avLst/>
          </a:prstGeom>
        </p:spPr>
      </p:pic>
      <p:pic>
        <p:nvPicPr>
          <p:cNvPr id="25" name="Image 23" descr="preencoded.png"/>
          <p:cNvPicPr>
            <a:picLocks noChangeAspect="1"/>
          </p:cNvPicPr>
          <p:nvPr/>
        </p:nvPicPr>
        <p:blipFill>
          <a:blip r:embed="rId17"/>
          <a:stretch>
            <a:fillRect/>
          </a:stretch>
        </p:blipFill>
        <p:spPr>
          <a:xfrm>
            <a:off x="1336417" y="5118632"/>
            <a:ext cx="148491" cy="148491"/>
          </a:xfrm>
          <a:prstGeom prst="rect">
            <a:avLst/>
          </a:prstGeom>
        </p:spPr>
      </p:pic>
      <p:pic>
        <p:nvPicPr>
          <p:cNvPr id="26" name="Image 24" descr="preencoded.png"/>
          <p:cNvPicPr>
            <a:picLocks noChangeAspect="1"/>
          </p:cNvPicPr>
          <p:nvPr/>
        </p:nvPicPr>
        <p:blipFill>
          <a:blip r:embed="rId18"/>
          <a:stretch>
            <a:fillRect/>
          </a:stretch>
        </p:blipFill>
        <p:spPr>
          <a:xfrm>
            <a:off x="6050999" y="3680128"/>
            <a:ext cx="5382791" cy="1819012"/>
          </a:xfrm>
          <a:prstGeom prst="rect">
            <a:avLst/>
          </a:prstGeom>
        </p:spPr>
      </p:pic>
      <p:pic>
        <p:nvPicPr>
          <p:cNvPr id="27" name="Image 25" descr="preencoded.png"/>
          <p:cNvPicPr>
            <a:picLocks noChangeAspect="1"/>
          </p:cNvPicPr>
          <p:nvPr/>
        </p:nvPicPr>
        <p:blipFill>
          <a:blip r:embed="rId19"/>
          <a:stretch>
            <a:fillRect/>
          </a:stretch>
        </p:blipFill>
        <p:spPr>
          <a:xfrm>
            <a:off x="6236613" y="3865742"/>
            <a:ext cx="556840" cy="556840"/>
          </a:xfrm>
          <a:prstGeom prst="rect">
            <a:avLst/>
          </a:prstGeom>
        </p:spPr>
      </p:pic>
      <p:pic>
        <p:nvPicPr>
          <p:cNvPr id="28" name="Image 26" descr="preencoded.png"/>
          <p:cNvPicPr>
            <a:picLocks noChangeAspect="1"/>
          </p:cNvPicPr>
          <p:nvPr/>
        </p:nvPicPr>
        <p:blipFill>
          <a:blip r:embed="rId20"/>
          <a:stretch>
            <a:fillRect/>
          </a:stretch>
        </p:blipFill>
        <p:spPr>
          <a:xfrm>
            <a:off x="6389745" y="3995671"/>
            <a:ext cx="250578" cy="296982"/>
          </a:xfrm>
          <a:prstGeom prst="rect">
            <a:avLst/>
          </a:prstGeom>
        </p:spPr>
      </p:pic>
      <p:pic>
        <p:nvPicPr>
          <p:cNvPr id="29" name="Image 27" descr="preencoded.png"/>
          <p:cNvPicPr>
            <a:picLocks noChangeAspect="1"/>
          </p:cNvPicPr>
          <p:nvPr/>
        </p:nvPicPr>
        <p:blipFill>
          <a:blip r:embed="rId21"/>
          <a:stretch>
            <a:fillRect/>
          </a:stretch>
        </p:blipFill>
        <p:spPr>
          <a:xfrm>
            <a:off x="6941944" y="4227688"/>
            <a:ext cx="148491" cy="148491"/>
          </a:xfrm>
          <a:prstGeom prst="rect">
            <a:avLst/>
          </a:prstGeom>
        </p:spPr>
      </p:pic>
      <p:pic>
        <p:nvPicPr>
          <p:cNvPr id="30" name="Image 28" descr="preencoded.png"/>
          <p:cNvPicPr>
            <a:picLocks noChangeAspect="1"/>
          </p:cNvPicPr>
          <p:nvPr/>
        </p:nvPicPr>
        <p:blipFill>
          <a:blip r:embed="rId21"/>
          <a:stretch>
            <a:fillRect/>
          </a:stretch>
        </p:blipFill>
        <p:spPr>
          <a:xfrm>
            <a:off x="6941944" y="4524669"/>
            <a:ext cx="148491" cy="148491"/>
          </a:xfrm>
          <a:prstGeom prst="rect">
            <a:avLst/>
          </a:prstGeom>
        </p:spPr>
      </p:pic>
      <p:pic>
        <p:nvPicPr>
          <p:cNvPr id="31" name="Image 29" descr="preencoded.png"/>
          <p:cNvPicPr>
            <a:picLocks noChangeAspect="1"/>
          </p:cNvPicPr>
          <p:nvPr/>
        </p:nvPicPr>
        <p:blipFill>
          <a:blip r:embed="rId21"/>
          <a:stretch>
            <a:fillRect/>
          </a:stretch>
        </p:blipFill>
        <p:spPr>
          <a:xfrm>
            <a:off x="6941944" y="4821651"/>
            <a:ext cx="148491" cy="148491"/>
          </a:xfrm>
          <a:prstGeom prst="rect">
            <a:avLst/>
          </a:prstGeom>
        </p:spPr>
      </p:pic>
      <p:pic>
        <p:nvPicPr>
          <p:cNvPr id="32" name="Image 30" descr="preencoded.png"/>
          <p:cNvPicPr>
            <a:picLocks noChangeAspect="1"/>
          </p:cNvPicPr>
          <p:nvPr/>
        </p:nvPicPr>
        <p:blipFill>
          <a:blip r:embed="rId21"/>
          <a:stretch>
            <a:fillRect/>
          </a:stretch>
        </p:blipFill>
        <p:spPr>
          <a:xfrm>
            <a:off x="6941944" y="5118632"/>
            <a:ext cx="148491" cy="148491"/>
          </a:xfrm>
          <a:prstGeom prst="rect">
            <a:avLst/>
          </a:prstGeom>
        </p:spPr>
      </p:pic>
      <p:sp>
        <p:nvSpPr>
          <p:cNvPr id="33" name="Text 0"/>
          <p:cNvSpPr/>
          <p:nvPr/>
        </p:nvSpPr>
        <p:spPr>
          <a:xfrm>
            <a:off x="445472" y="301963"/>
            <a:ext cx="6105234" cy="371227"/>
          </a:xfrm>
          <a:prstGeom prst="rect">
            <a:avLst/>
          </a:prstGeom>
          <a:noFill/>
          <a:ln/>
        </p:spPr>
        <p:txBody>
          <a:bodyPr vert="horz" wrap="square" lIns="0" tIns="0" rIns="0" bIns="0" rtlCol="0" anchor="t"/>
          <a:lstStyle/>
          <a:p>
            <a:pPr>
              <a:lnSpc>
                <a:spcPts val="2923"/>
              </a:lnSpc>
            </a:pPr>
            <a:r>
              <a:rPr lang="en-US" sz="2631" b="1" dirty="0">
                <a:solidFill>
                  <a:srgbClr val="333333"/>
                </a:solidFill>
                <a:latin typeface="Arial" pitchFamily="34" charset="0"/>
                <a:ea typeface="Arial" pitchFamily="34" charset="-122"/>
                <a:cs typeface="Arial" pitchFamily="34" charset="-120"/>
              </a:rPr>
              <a:t>Key Features of Load Balancers</a:t>
            </a:r>
            <a:endParaRPr lang="en-US" sz="2631" dirty="0"/>
          </a:p>
        </p:txBody>
      </p:sp>
      <p:sp>
        <p:nvSpPr>
          <p:cNvPr id="35" name="Text 2"/>
          <p:cNvSpPr/>
          <p:nvPr/>
        </p:nvSpPr>
        <p:spPr>
          <a:xfrm>
            <a:off x="445472" y="1155785"/>
            <a:ext cx="1318598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Load balancers provide critical advantages for application delivery and system performance:</a:t>
            </a:r>
            <a:endParaRPr lang="en-US" sz="1461" dirty="0"/>
          </a:p>
        </p:txBody>
      </p:sp>
      <p:sp>
        <p:nvSpPr>
          <p:cNvPr id="36" name="Text 3"/>
          <p:cNvSpPr/>
          <p:nvPr/>
        </p:nvSpPr>
        <p:spPr>
          <a:xfrm>
            <a:off x="1336417" y="1823993"/>
            <a:ext cx="4323692"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High Availability &amp; Fault Tolerance</a:t>
            </a:r>
            <a:endParaRPr lang="en-US" sz="1461" dirty="0"/>
          </a:p>
        </p:txBody>
      </p:sp>
      <p:sp>
        <p:nvSpPr>
          <p:cNvPr id="37" name="Text 4"/>
          <p:cNvSpPr/>
          <p:nvPr/>
        </p:nvSpPr>
        <p:spPr>
          <a:xfrm>
            <a:off x="1373540" y="2158097"/>
            <a:ext cx="4546428"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Automatically detects server failures</a:t>
            </a:r>
            <a:endParaRPr lang="en-US" sz="1169" dirty="0"/>
          </a:p>
        </p:txBody>
      </p:sp>
      <p:sp>
        <p:nvSpPr>
          <p:cNvPr id="38" name="Text 5"/>
          <p:cNvSpPr/>
          <p:nvPr/>
        </p:nvSpPr>
        <p:spPr>
          <a:xfrm>
            <a:off x="1373540" y="2455079"/>
            <a:ext cx="4546428"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Redirects traffic to healthy servers</a:t>
            </a:r>
            <a:endParaRPr lang="en-US" sz="1169" dirty="0"/>
          </a:p>
        </p:txBody>
      </p:sp>
      <p:sp>
        <p:nvSpPr>
          <p:cNvPr id="39" name="Text 6"/>
          <p:cNvSpPr/>
          <p:nvPr/>
        </p:nvSpPr>
        <p:spPr>
          <a:xfrm>
            <a:off x="1373540" y="2752061"/>
            <a:ext cx="4546428"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Increases fault tolerance</a:t>
            </a:r>
            <a:endParaRPr lang="en-US" sz="1169" dirty="0"/>
          </a:p>
        </p:txBody>
      </p:sp>
      <p:sp>
        <p:nvSpPr>
          <p:cNvPr id="40" name="Text 7"/>
          <p:cNvSpPr/>
          <p:nvPr/>
        </p:nvSpPr>
        <p:spPr>
          <a:xfrm>
            <a:off x="1373540" y="3049042"/>
            <a:ext cx="4546428"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Enables seamless server maintenance</a:t>
            </a:r>
            <a:endParaRPr lang="en-US" sz="1169" dirty="0"/>
          </a:p>
        </p:txBody>
      </p:sp>
      <p:sp>
        <p:nvSpPr>
          <p:cNvPr id="41" name="Text 8"/>
          <p:cNvSpPr/>
          <p:nvPr/>
        </p:nvSpPr>
        <p:spPr>
          <a:xfrm>
            <a:off x="6941944" y="1823993"/>
            <a:ext cx="3231589"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Application Scalability</a:t>
            </a:r>
            <a:endParaRPr lang="en-US" sz="1461" dirty="0"/>
          </a:p>
        </p:txBody>
      </p:sp>
      <p:sp>
        <p:nvSpPr>
          <p:cNvPr id="42" name="Text 9"/>
          <p:cNvSpPr/>
          <p:nvPr/>
        </p:nvSpPr>
        <p:spPr>
          <a:xfrm>
            <a:off x="6979067" y="2158097"/>
            <a:ext cx="3454325"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Allows horizontal scaling</a:t>
            </a:r>
            <a:endParaRPr lang="en-US" sz="1169" dirty="0"/>
          </a:p>
        </p:txBody>
      </p:sp>
      <p:sp>
        <p:nvSpPr>
          <p:cNvPr id="43" name="Text 10"/>
          <p:cNvSpPr/>
          <p:nvPr/>
        </p:nvSpPr>
        <p:spPr>
          <a:xfrm>
            <a:off x="6979067" y="2455079"/>
            <a:ext cx="3454325"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Adds/removes servers as needed</a:t>
            </a:r>
            <a:endParaRPr lang="en-US" sz="1169" dirty="0"/>
          </a:p>
        </p:txBody>
      </p:sp>
      <p:sp>
        <p:nvSpPr>
          <p:cNvPr id="44" name="Text 11"/>
          <p:cNvSpPr/>
          <p:nvPr/>
        </p:nvSpPr>
        <p:spPr>
          <a:xfrm>
            <a:off x="6979067" y="2752061"/>
            <a:ext cx="3454325"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Prevents traffic bottlenecks</a:t>
            </a:r>
            <a:endParaRPr lang="en-US" sz="1169" dirty="0"/>
          </a:p>
        </p:txBody>
      </p:sp>
      <p:sp>
        <p:nvSpPr>
          <p:cNvPr id="45" name="Text 12"/>
          <p:cNvSpPr/>
          <p:nvPr/>
        </p:nvSpPr>
        <p:spPr>
          <a:xfrm>
            <a:off x="6979067" y="3049042"/>
            <a:ext cx="3454325"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Handles fluctuating demand</a:t>
            </a:r>
            <a:endParaRPr lang="en-US" sz="1169" dirty="0"/>
          </a:p>
        </p:txBody>
      </p:sp>
      <p:sp>
        <p:nvSpPr>
          <p:cNvPr id="46" name="Text 13"/>
          <p:cNvSpPr/>
          <p:nvPr/>
        </p:nvSpPr>
        <p:spPr>
          <a:xfrm>
            <a:off x="1336417" y="3865741"/>
            <a:ext cx="3341738"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Security Enhancement</a:t>
            </a:r>
            <a:endParaRPr lang="en-US" sz="1461" dirty="0"/>
          </a:p>
        </p:txBody>
      </p:sp>
      <p:sp>
        <p:nvSpPr>
          <p:cNvPr id="47" name="Text 14"/>
          <p:cNvSpPr/>
          <p:nvPr/>
        </p:nvSpPr>
        <p:spPr>
          <a:xfrm>
            <a:off x="1373540" y="4199846"/>
            <a:ext cx="3564474"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Mitigates DDoS attacks</a:t>
            </a:r>
            <a:endParaRPr lang="en-US" sz="1169" dirty="0"/>
          </a:p>
        </p:txBody>
      </p:sp>
      <p:sp>
        <p:nvSpPr>
          <p:cNvPr id="48" name="Text 15"/>
          <p:cNvSpPr/>
          <p:nvPr/>
        </p:nvSpPr>
        <p:spPr>
          <a:xfrm>
            <a:off x="1373540" y="4496827"/>
            <a:ext cx="3564474"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Redirects malicious traffic</a:t>
            </a:r>
            <a:endParaRPr lang="en-US" sz="1169" dirty="0"/>
          </a:p>
        </p:txBody>
      </p:sp>
      <p:sp>
        <p:nvSpPr>
          <p:cNvPr id="49" name="Text 16"/>
          <p:cNvSpPr/>
          <p:nvPr/>
        </p:nvSpPr>
        <p:spPr>
          <a:xfrm>
            <a:off x="1373540" y="4793809"/>
            <a:ext cx="3564474"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Integrates with firewalls and WAFs</a:t>
            </a:r>
            <a:endParaRPr lang="en-US" sz="1169" dirty="0"/>
          </a:p>
        </p:txBody>
      </p:sp>
      <p:sp>
        <p:nvSpPr>
          <p:cNvPr id="50" name="Text 17"/>
          <p:cNvSpPr/>
          <p:nvPr/>
        </p:nvSpPr>
        <p:spPr>
          <a:xfrm>
            <a:off x="1373540" y="5090790"/>
            <a:ext cx="3564474"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Performs SSL/TLS offloading</a:t>
            </a:r>
            <a:endParaRPr lang="en-US" sz="1169" dirty="0"/>
          </a:p>
        </p:txBody>
      </p:sp>
      <p:sp>
        <p:nvSpPr>
          <p:cNvPr id="51" name="Text 18"/>
          <p:cNvSpPr/>
          <p:nvPr/>
        </p:nvSpPr>
        <p:spPr>
          <a:xfrm>
            <a:off x="6941944" y="3865741"/>
            <a:ext cx="334939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Performance Optimization</a:t>
            </a:r>
            <a:endParaRPr lang="en-US" sz="1461" dirty="0"/>
          </a:p>
        </p:txBody>
      </p:sp>
      <p:sp>
        <p:nvSpPr>
          <p:cNvPr id="52" name="Text 19"/>
          <p:cNvSpPr/>
          <p:nvPr/>
        </p:nvSpPr>
        <p:spPr>
          <a:xfrm>
            <a:off x="6979066" y="4199846"/>
            <a:ext cx="357213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Distributes load evenly</a:t>
            </a:r>
            <a:endParaRPr lang="en-US" sz="1169" dirty="0"/>
          </a:p>
        </p:txBody>
      </p:sp>
      <p:sp>
        <p:nvSpPr>
          <p:cNvPr id="53" name="Text 20"/>
          <p:cNvSpPr/>
          <p:nvPr/>
        </p:nvSpPr>
        <p:spPr>
          <a:xfrm>
            <a:off x="6979066" y="4496827"/>
            <a:ext cx="357213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Routes to most responsive servers</a:t>
            </a:r>
            <a:endParaRPr lang="en-US" sz="1169" dirty="0"/>
          </a:p>
        </p:txBody>
      </p:sp>
      <p:sp>
        <p:nvSpPr>
          <p:cNvPr id="54" name="Text 21"/>
          <p:cNvSpPr/>
          <p:nvPr/>
        </p:nvSpPr>
        <p:spPr>
          <a:xfrm>
            <a:off x="6979066" y="4793809"/>
            <a:ext cx="357213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Reduces network latency</a:t>
            </a:r>
            <a:endParaRPr lang="en-US" sz="1169" dirty="0"/>
          </a:p>
        </p:txBody>
      </p:sp>
      <p:sp>
        <p:nvSpPr>
          <p:cNvPr id="55" name="Text 22"/>
          <p:cNvSpPr/>
          <p:nvPr/>
        </p:nvSpPr>
        <p:spPr>
          <a:xfrm>
            <a:off x="6979066" y="5090790"/>
            <a:ext cx="357213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Improves user experience</a:t>
            </a:r>
            <a:endParaRPr lang="en-US" sz="1169"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3"/>
          <a:stretch>
            <a:fillRect/>
          </a:stretch>
        </p:blipFill>
        <p:spPr>
          <a:xfrm>
            <a:off x="-1" y="577730"/>
            <a:ext cx="11879263" cy="37123"/>
          </a:xfrm>
          <a:prstGeom prst="rect">
            <a:avLst/>
          </a:prstGeom>
        </p:spPr>
      </p:pic>
      <p:pic>
        <p:nvPicPr>
          <p:cNvPr id="5" name="Image 3" descr="preencoded.png"/>
          <p:cNvPicPr>
            <a:picLocks noChangeAspect="1"/>
          </p:cNvPicPr>
          <p:nvPr/>
        </p:nvPicPr>
        <p:blipFill>
          <a:blip r:embed="rId4"/>
          <a:stretch>
            <a:fillRect/>
          </a:stretch>
        </p:blipFill>
        <p:spPr>
          <a:xfrm>
            <a:off x="445472" y="1352760"/>
            <a:ext cx="5345668" cy="3999970"/>
          </a:xfrm>
          <a:prstGeom prst="rect">
            <a:avLst/>
          </a:prstGeom>
        </p:spPr>
      </p:pic>
      <p:pic>
        <p:nvPicPr>
          <p:cNvPr id="6" name="Image 4" descr="preencoded.png"/>
          <p:cNvPicPr>
            <a:picLocks noChangeAspect="1"/>
          </p:cNvPicPr>
          <p:nvPr/>
        </p:nvPicPr>
        <p:blipFill>
          <a:blip r:embed="rId5"/>
          <a:stretch>
            <a:fillRect/>
          </a:stretch>
        </p:blipFill>
        <p:spPr>
          <a:xfrm>
            <a:off x="631086" y="1538372"/>
            <a:ext cx="4974441" cy="742454"/>
          </a:xfrm>
          <a:prstGeom prst="rect">
            <a:avLst/>
          </a:prstGeom>
        </p:spPr>
      </p:pic>
      <p:pic>
        <p:nvPicPr>
          <p:cNvPr id="7" name="Image 5" descr="preencoded.png"/>
          <p:cNvPicPr>
            <a:picLocks noChangeAspect="1"/>
          </p:cNvPicPr>
          <p:nvPr/>
        </p:nvPicPr>
        <p:blipFill>
          <a:blip r:embed="rId6"/>
          <a:stretch>
            <a:fillRect/>
          </a:stretch>
        </p:blipFill>
        <p:spPr>
          <a:xfrm>
            <a:off x="631086" y="1538373"/>
            <a:ext cx="556840" cy="556840"/>
          </a:xfrm>
          <a:prstGeom prst="rect">
            <a:avLst/>
          </a:prstGeom>
        </p:spPr>
      </p:pic>
      <p:pic>
        <p:nvPicPr>
          <p:cNvPr id="8" name="Image 6" descr="preencoded.png"/>
          <p:cNvPicPr>
            <a:picLocks noChangeAspect="1"/>
          </p:cNvPicPr>
          <p:nvPr/>
        </p:nvPicPr>
        <p:blipFill>
          <a:blip r:embed="rId7"/>
          <a:stretch>
            <a:fillRect/>
          </a:stretch>
        </p:blipFill>
        <p:spPr>
          <a:xfrm>
            <a:off x="784218" y="1668302"/>
            <a:ext cx="250578" cy="296982"/>
          </a:xfrm>
          <a:prstGeom prst="rect">
            <a:avLst/>
          </a:prstGeom>
        </p:spPr>
      </p:pic>
      <p:pic>
        <p:nvPicPr>
          <p:cNvPr id="9" name="Image 7" descr="preencoded.png"/>
          <p:cNvPicPr>
            <a:picLocks noChangeAspect="1"/>
          </p:cNvPicPr>
          <p:nvPr/>
        </p:nvPicPr>
        <p:blipFill>
          <a:blip r:embed="rId8"/>
          <a:stretch>
            <a:fillRect/>
          </a:stretch>
        </p:blipFill>
        <p:spPr>
          <a:xfrm>
            <a:off x="3025500" y="3097526"/>
            <a:ext cx="185613" cy="148491"/>
          </a:xfrm>
          <a:prstGeom prst="rect">
            <a:avLst/>
          </a:prstGeom>
        </p:spPr>
      </p:pic>
      <p:pic>
        <p:nvPicPr>
          <p:cNvPr id="11" name="Image 9" descr="preencoded.png"/>
          <p:cNvPicPr>
            <a:picLocks noChangeAspect="1"/>
          </p:cNvPicPr>
          <p:nvPr/>
        </p:nvPicPr>
        <p:blipFill>
          <a:blip r:embed="rId9"/>
          <a:stretch>
            <a:fillRect/>
          </a:stretch>
        </p:blipFill>
        <p:spPr>
          <a:xfrm>
            <a:off x="2839886" y="3255297"/>
            <a:ext cx="556840" cy="18561"/>
          </a:xfrm>
          <a:prstGeom prst="rect">
            <a:avLst/>
          </a:prstGeom>
        </p:spPr>
      </p:pic>
      <p:pic>
        <p:nvPicPr>
          <p:cNvPr id="12" name="Image 10" descr="preencoded.png"/>
          <p:cNvPicPr>
            <a:picLocks noChangeAspect="1"/>
          </p:cNvPicPr>
          <p:nvPr/>
        </p:nvPicPr>
        <p:blipFill>
          <a:blip r:embed="rId10"/>
          <a:stretch>
            <a:fillRect/>
          </a:stretch>
        </p:blipFill>
        <p:spPr>
          <a:xfrm>
            <a:off x="4672820" y="2978120"/>
            <a:ext cx="491519" cy="294495"/>
          </a:xfrm>
          <a:prstGeom prst="rect">
            <a:avLst/>
          </a:prstGeom>
        </p:spPr>
      </p:pic>
      <p:pic>
        <p:nvPicPr>
          <p:cNvPr id="13" name="Image 11" descr="preencoded.png"/>
          <p:cNvPicPr>
            <a:picLocks noChangeAspect="1"/>
          </p:cNvPicPr>
          <p:nvPr/>
        </p:nvPicPr>
        <p:blipFill>
          <a:blip r:embed="rId11"/>
          <a:stretch>
            <a:fillRect/>
          </a:stretch>
        </p:blipFill>
        <p:spPr>
          <a:xfrm>
            <a:off x="816699" y="3626524"/>
            <a:ext cx="371227" cy="371227"/>
          </a:xfrm>
          <a:prstGeom prst="rect">
            <a:avLst/>
          </a:prstGeom>
        </p:spPr>
      </p:pic>
      <p:pic>
        <p:nvPicPr>
          <p:cNvPr id="14" name="Image 12" descr="preencoded.png"/>
          <p:cNvPicPr>
            <a:picLocks noChangeAspect="1"/>
          </p:cNvPicPr>
          <p:nvPr/>
        </p:nvPicPr>
        <p:blipFill>
          <a:blip r:embed="rId12"/>
          <a:stretch>
            <a:fillRect/>
          </a:stretch>
        </p:blipFill>
        <p:spPr>
          <a:xfrm>
            <a:off x="2932693" y="3626524"/>
            <a:ext cx="371227" cy="371227"/>
          </a:xfrm>
          <a:prstGeom prst="rect">
            <a:avLst/>
          </a:prstGeom>
        </p:spPr>
      </p:pic>
      <p:pic>
        <p:nvPicPr>
          <p:cNvPr id="15" name="Image 13" descr="preencoded.png"/>
          <p:cNvPicPr>
            <a:picLocks noChangeAspect="1"/>
          </p:cNvPicPr>
          <p:nvPr/>
        </p:nvPicPr>
        <p:blipFill>
          <a:blip r:embed="rId11"/>
          <a:stretch>
            <a:fillRect/>
          </a:stretch>
        </p:blipFill>
        <p:spPr>
          <a:xfrm>
            <a:off x="5048686" y="3626524"/>
            <a:ext cx="371227" cy="371227"/>
          </a:xfrm>
          <a:prstGeom prst="rect">
            <a:avLst/>
          </a:prstGeom>
        </p:spPr>
      </p:pic>
      <p:pic>
        <p:nvPicPr>
          <p:cNvPr id="16" name="Image 14" descr="preencoded.png"/>
          <p:cNvPicPr>
            <a:picLocks noChangeAspect="1"/>
          </p:cNvPicPr>
          <p:nvPr/>
        </p:nvPicPr>
        <p:blipFill>
          <a:blip r:embed="rId13"/>
          <a:stretch>
            <a:fillRect/>
          </a:stretch>
        </p:blipFill>
        <p:spPr>
          <a:xfrm>
            <a:off x="631085" y="4239048"/>
            <a:ext cx="148491" cy="148491"/>
          </a:xfrm>
          <a:prstGeom prst="rect">
            <a:avLst/>
          </a:prstGeom>
        </p:spPr>
      </p:pic>
      <p:pic>
        <p:nvPicPr>
          <p:cNvPr id="17" name="Image 15" descr="preencoded.png"/>
          <p:cNvPicPr>
            <a:picLocks noChangeAspect="1"/>
          </p:cNvPicPr>
          <p:nvPr/>
        </p:nvPicPr>
        <p:blipFill>
          <a:blip r:embed="rId14"/>
          <a:stretch>
            <a:fillRect/>
          </a:stretch>
        </p:blipFill>
        <p:spPr>
          <a:xfrm>
            <a:off x="631085" y="4536030"/>
            <a:ext cx="148491" cy="148491"/>
          </a:xfrm>
          <a:prstGeom prst="rect">
            <a:avLst/>
          </a:prstGeom>
        </p:spPr>
      </p:pic>
      <p:pic>
        <p:nvPicPr>
          <p:cNvPr id="18" name="Image 16" descr="preencoded.png"/>
          <p:cNvPicPr>
            <a:picLocks noChangeAspect="1"/>
          </p:cNvPicPr>
          <p:nvPr/>
        </p:nvPicPr>
        <p:blipFill>
          <a:blip r:embed="rId4"/>
          <a:stretch>
            <a:fillRect/>
          </a:stretch>
        </p:blipFill>
        <p:spPr>
          <a:xfrm>
            <a:off x="6088122" y="1898239"/>
            <a:ext cx="5345668" cy="3999970"/>
          </a:xfrm>
          <a:prstGeom prst="rect">
            <a:avLst/>
          </a:prstGeom>
        </p:spPr>
      </p:pic>
      <p:pic>
        <p:nvPicPr>
          <p:cNvPr id="19" name="Image 17" descr="preencoded.png"/>
          <p:cNvPicPr>
            <a:picLocks noChangeAspect="1"/>
          </p:cNvPicPr>
          <p:nvPr/>
        </p:nvPicPr>
        <p:blipFill>
          <a:blip r:embed="rId15"/>
          <a:stretch>
            <a:fillRect/>
          </a:stretch>
        </p:blipFill>
        <p:spPr>
          <a:xfrm>
            <a:off x="6273735" y="1538372"/>
            <a:ext cx="4974441" cy="742454"/>
          </a:xfrm>
          <a:prstGeom prst="rect">
            <a:avLst/>
          </a:prstGeom>
        </p:spPr>
      </p:pic>
      <p:pic>
        <p:nvPicPr>
          <p:cNvPr id="20" name="Image 18" descr="preencoded.png"/>
          <p:cNvPicPr>
            <a:picLocks noChangeAspect="1"/>
          </p:cNvPicPr>
          <p:nvPr/>
        </p:nvPicPr>
        <p:blipFill>
          <a:blip r:embed="rId16"/>
          <a:stretch>
            <a:fillRect/>
          </a:stretch>
        </p:blipFill>
        <p:spPr>
          <a:xfrm>
            <a:off x="6273735" y="1538373"/>
            <a:ext cx="556840" cy="556840"/>
          </a:xfrm>
          <a:prstGeom prst="rect">
            <a:avLst/>
          </a:prstGeom>
        </p:spPr>
      </p:pic>
      <p:pic>
        <p:nvPicPr>
          <p:cNvPr id="21" name="Image 19" descr="preencoded.png"/>
          <p:cNvPicPr>
            <a:picLocks noChangeAspect="1"/>
          </p:cNvPicPr>
          <p:nvPr/>
        </p:nvPicPr>
        <p:blipFill>
          <a:blip r:embed="rId17"/>
          <a:stretch>
            <a:fillRect/>
          </a:stretch>
        </p:blipFill>
        <p:spPr>
          <a:xfrm>
            <a:off x="6440787" y="1668302"/>
            <a:ext cx="222736" cy="296982"/>
          </a:xfrm>
          <a:prstGeom prst="rect">
            <a:avLst/>
          </a:prstGeom>
        </p:spPr>
      </p:pic>
      <p:pic>
        <p:nvPicPr>
          <p:cNvPr id="22" name="Image 20" descr="preencoded.png"/>
          <p:cNvPicPr>
            <a:picLocks noChangeAspect="1"/>
          </p:cNvPicPr>
          <p:nvPr/>
        </p:nvPicPr>
        <p:blipFill>
          <a:blip r:embed="rId8"/>
          <a:stretch>
            <a:fillRect/>
          </a:stretch>
        </p:blipFill>
        <p:spPr>
          <a:xfrm>
            <a:off x="8668149" y="3097526"/>
            <a:ext cx="185613" cy="148491"/>
          </a:xfrm>
          <a:prstGeom prst="rect">
            <a:avLst/>
          </a:prstGeom>
        </p:spPr>
      </p:pic>
      <p:pic>
        <p:nvPicPr>
          <p:cNvPr id="23" name="Image 21" descr="preencoded.png"/>
          <p:cNvPicPr>
            <a:picLocks noChangeAspect="1"/>
          </p:cNvPicPr>
          <p:nvPr/>
        </p:nvPicPr>
        <p:blipFill>
          <a:blip r:embed="rId18"/>
          <a:stretch>
            <a:fillRect/>
          </a:stretch>
        </p:blipFill>
        <p:spPr>
          <a:xfrm>
            <a:off x="6640323" y="3256540"/>
            <a:ext cx="491519" cy="294495"/>
          </a:xfrm>
          <a:prstGeom prst="rect">
            <a:avLst/>
          </a:prstGeom>
        </p:spPr>
      </p:pic>
      <p:pic>
        <p:nvPicPr>
          <p:cNvPr id="24" name="Image 22" descr="preencoded.png"/>
          <p:cNvPicPr>
            <a:picLocks noChangeAspect="1"/>
          </p:cNvPicPr>
          <p:nvPr/>
        </p:nvPicPr>
        <p:blipFill>
          <a:blip r:embed="rId9"/>
          <a:stretch>
            <a:fillRect/>
          </a:stretch>
        </p:blipFill>
        <p:spPr>
          <a:xfrm>
            <a:off x="8482536" y="3255297"/>
            <a:ext cx="556840" cy="18561"/>
          </a:xfrm>
          <a:prstGeom prst="rect">
            <a:avLst/>
          </a:prstGeom>
        </p:spPr>
      </p:pic>
      <p:pic>
        <p:nvPicPr>
          <p:cNvPr id="25" name="Image 23" descr="preencoded.png"/>
          <p:cNvPicPr>
            <a:picLocks noChangeAspect="1"/>
          </p:cNvPicPr>
          <p:nvPr/>
        </p:nvPicPr>
        <p:blipFill>
          <a:blip r:embed="rId19"/>
          <a:stretch>
            <a:fillRect/>
          </a:stretch>
        </p:blipFill>
        <p:spPr>
          <a:xfrm>
            <a:off x="10315470" y="2978120"/>
            <a:ext cx="491519" cy="294495"/>
          </a:xfrm>
          <a:prstGeom prst="rect">
            <a:avLst/>
          </a:prstGeom>
        </p:spPr>
      </p:pic>
      <p:pic>
        <p:nvPicPr>
          <p:cNvPr id="26" name="Image 24" descr="preencoded.png"/>
          <p:cNvPicPr>
            <a:picLocks noChangeAspect="1"/>
          </p:cNvPicPr>
          <p:nvPr/>
        </p:nvPicPr>
        <p:blipFill>
          <a:blip r:embed="rId11"/>
          <a:stretch>
            <a:fillRect/>
          </a:stretch>
        </p:blipFill>
        <p:spPr>
          <a:xfrm>
            <a:off x="6459349" y="3626524"/>
            <a:ext cx="371227" cy="371227"/>
          </a:xfrm>
          <a:prstGeom prst="rect">
            <a:avLst/>
          </a:prstGeom>
        </p:spPr>
      </p:pic>
      <p:pic>
        <p:nvPicPr>
          <p:cNvPr id="27" name="Image 25" descr="preencoded.png"/>
          <p:cNvPicPr>
            <a:picLocks noChangeAspect="1"/>
          </p:cNvPicPr>
          <p:nvPr/>
        </p:nvPicPr>
        <p:blipFill>
          <a:blip r:embed="rId20"/>
          <a:stretch>
            <a:fillRect/>
          </a:stretch>
        </p:blipFill>
        <p:spPr>
          <a:xfrm>
            <a:off x="8575342" y="3626524"/>
            <a:ext cx="371227" cy="371227"/>
          </a:xfrm>
          <a:prstGeom prst="rect">
            <a:avLst/>
          </a:prstGeom>
        </p:spPr>
      </p:pic>
      <p:pic>
        <p:nvPicPr>
          <p:cNvPr id="28" name="Image 26" descr="preencoded.png"/>
          <p:cNvPicPr>
            <a:picLocks noChangeAspect="1"/>
          </p:cNvPicPr>
          <p:nvPr/>
        </p:nvPicPr>
        <p:blipFill>
          <a:blip r:embed="rId21"/>
          <a:stretch>
            <a:fillRect/>
          </a:stretch>
        </p:blipFill>
        <p:spPr>
          <a:xfrm>
            <a:off x="10691336" y="3626524"/>
            <a:ext cx="371227" cy="371227"/>
          </a:xfrm>
          <a:prstGeom prst="rect">
            <a:avLst/>
          </a:prstGeom>
        </p:spPr>
      </p:pic>
      <p:pic>
        <p:nvPicPr>
          <p:cNvPr id="29" name="Image 27" descr="preencoded.png"/>
          <p:cNvPicPr>
            <a:picLocks noChangeAspect="1"/>
          </p:cNvPicPr>
          <p:nvPr/>
        </p:nvPicPr>
        <p:blipFill>
          <a:blip r:embed="rId22"/>
          <a:stretch>
            <a:fillRect/>
          </a:stretch>
        </p:blipFill>
        <p:spPr>
          <a:xfrm>
            <a:off x="6273735" y="4239048"/>
            <a:ext cx="148491" cy="148491"/>
          </a:xfrm>
          <a:prstGeom prst="rect">
            <a:avLst/>
          </a:prstGeom>
        </p:spPr>
      </p:pic>
      <p:pic>
        <p:nvPicPr>
          <p:cNvPr id="30" name="Image 28" descr="preencoded.png"/>
          <p:cNvPicPr>
            <a:picLocks noChangeAspect="1"/>
          </p:cNvPicPr>
          <p:nvPr/>
        </p:nvPicPr>
        <p:blipFill>
          <a:blip r:embed="rId22"/>
          <a:stretch>
            <a:fillRect/>
          </a:stretch>
        </p:blipFill>
        <p:spPr>
          <a:xfrm>
            <a:off x="6273735" y="4758766"/>
            <a:ext cx="148491" cy="148491"/>
          </a:xfrm>
          <a:prstGeom prst="rect">
            <a:avLst/>
          </a:prstGeom>
        </p:spPr>
      </p:pic>
      <p:pic>
        <p:nvPicPr>
          <p:cNvPr id="31" name="Image 29" descr="preencoded.png"/>
          <p:cNvPicPr>
            <a:picLocks noChangeAspect="1"/>
          </p:cNvPicPr>
          <p:nvPr/>
        </p:nvPicPr>
        <p:blipFill>
          <a:blip r:embed="rId23"/>
          <a:stretch>
            <a:fillRect/>
          </a:stretch>
        </p:blipFill>
        <p:spPr>
          <a:xfrm>
            <a:off x="445472" y="5575466"/>
            <a:ext cx="10988318" cy="1076558"/>
          </a:xfrm>
          <a:prstGeom prst="rect">
            <a:avLst/>
          </a:prstGeom>
        </p:spPr>
      </p:pic>
      <p:pic>
        <p:nvPicPr>
          <p:cNvPr id="32" name="Image 30" descr="preencoded.png"/>
          <p:cNvPicPr>
            <a:picLocks noChangeAspect="1"/>
          </p:cNvPicPr>
          <p:nvPr/>
        </p:nvPicPr>
        <p:blipFill>
          <a:blip r:embed="rId24"/>
          <a:stretch>
            <a:fillRect/>
          </a:stretch>
        </p:blipFill>
        <p:spPr>
          <a:xfrm>
            <a:off x="593963" y="6095183"/>
            <a:ext cx="371227" cy="371227"/>
          </a:xfrm>
          <a:prstGeom prst="rect">
            <a:avLst/>
          </a:prstGeom>
        </p:spPr>
      </p:pic>
      <p:pic>
        <p:nvPicPr>
          <p:cNvPr id="33" name="Image 31" descr="preencoded.png"/>
          <p:cNvPicPr>
            <a:picLocks noChangeAspect="1"/>
          </p:cNvPicPr>
          <p:nvPr/>
        </p:nvPicPr>
        <p:blipFill>
          <a:blip r:embed="rId25"/>
          <a:stretch>
            <a:fillRect/>
          </a:stretch>
        </p:blipFill>
        <p:spPr>
          <a:xfrm>
            <a:off x="705331" y="6206551"/>
            <a:ext cx="148491" cy="148491"/>
          </a:xfrm>
          <a:prstGeom prst="rect">
            <a:avLst/>
          </a:prstGeom>
        </p:spPr>
      </p:pic>
      <p:pic>
        <p:nvPicPr>
          <p:cNvPr id="34" name="Image 32" descr="preencoded.png"/>
          <p:cNvPicPr>
            <a:picLocks noChangeAspect="1"/>
          </p:cNvPicPr>
          <p:nvPr/>
        </p:nvPicPr>
        <p:blipFill>
          <a:blip r:embed="rId26"/>
          <a:stretch>
            <a:fillRect/>
          </a:stretch>
        </p:blipFill>
        <p:spPr>
          <a:xfrm>
            <a:off x="6013876" y="6095183"/>
            <a:ext cx="371227" cy="371227"/>
          </a:xfrm>
          <a:prstGeom prst="rect">
            <a:avLst/>
          </a:prstGeom>
        </p:spPr>
      </p:pic>
      <p:pic>
        <p:nvPicPr>
          <p:cNvPr id="35" name="Image 33" descr="preencoded.png"/>
          <p:cNvPicPr>
            <a:picLocks noChangeAspect="1"/>
          </p:cNvPicPr>
          <p:nvPr/>
        </p:nvPicPr>
        <p:blipFill>
          <a:blip r:embed="rId27"/>
          <a:stretch>
            <a:fillRect/>
          </a:stretch>
        </p:blipFill>
        <p:spPr>
          <a:xfrm>
            <a:off x="6106683" y="6206551"/>
            <a:ext cx="185613" cy="148491"/>
          </a:xfrm>
          <a:prstGeom prst="rect">
            <a:avLst/>
          </a:prstGeom>
        </p:spPr>
      </p:pic>
      <p:sp>
        <p:nvSpPr>
          <p:cNvPr id="36" name="Text 0"/>
          <p:cNvSpPr/>
          <p:nvPr/>
        </p:nvSpPr>
        <p:spPr>
          <a:xfrm>
            <a:off x="445472" y="183774"/>
            <a:ext cx="5197584" cy="371227"/>
          </a:xfrm>
          <a:prstGeom prst="rect">
            <a:avLst/>
          </a:prstGeom>
          <a:noFill/>
          <a:ln/>
        </p:spPr>
        <p:txBody>
          <a:bodyPr vert="horz" wrap="square" lIns="0" tIns="0" rIns="0" bIns="0" rtlCol="0" anchor="t"/>
          <a:lstStyle/>
          <a:p>
            <a:pPr>
              <a:lnSpc>
                <a:spcPts val="2923"/>
              </a:lnSpc>
            </a:pPr>
            <a:r>
              <a:rPr lang="en-US" sz="2631" b="1" dirty="0">
                <a:solidFill>
                  <a:srgbClr val="333333"/>
                </a:solidFill>
                <a:latin typeface="Arial" pitchFamily="34" charset="0"/>
                <a:ea typeface="Arial" pitchFamily="34" charset="-122"/>
                <a:cs typeface="Arial" pitchFamily="34" charset="-120"/>
              </a:rPr>
              <a:t>Load Balancing Algorithms</a:t>
            </a:r>
            <a:endParaRPr lang="en-US" sz="2631" dirty="0"/>
          </a:p>
        </p:txBody>
      </p:sp>
      <p:sp>
        <p:nvSpPr>
          <p:cNvPr id="38" name="Text 2"/>
          <p:cNvSpPr/>
          <p:nvPr/>
        </p:nvSpPr>
        <p:spPr>
          <a:xfrm>
            <a:off x="445472" y="719401"/>
            <a:ext cx="10988318" cy="519718"/>
          </a:xfrm>
          <a:prstGeom prst="rect">
            <a:avLst/>
          </a:prstGeom>
          <a:noFill/>
          <a:ln/>
        </p:spPr>
        <p:txBody>
          <a:bodyPr vert="horz" wrap="square" lIns="0" tIns="0" rIns="0" bIns="0" rtlCol="0" anchor="t"/>
          <a:lstStyle/>
          <a:p>
            <a:pPr>
              <a:lnSpc>
                <a:spcPts val="2046"/>
              </a:lnSpc>
            </a:pPr>
            <a:r>
              <a:rPr lang="en-US" sz="1461" dirty="0">
                <a:solidFill>
                  <a:srgbClr val="1F2937"/>
                </a:solidFill>
                <a:latin typeface="ui-sans-serif" pitchFamily="34" charset="0"/>
                <a:ea typeface="ui-sans-serif" pitchFamily="34" charset="-122"/>
                <a:cs typeface="ui-sans-serif" pitchFamily="34" charset="-120"/>
              </a:rPr>
              <a:t>Load balancing algorithms dictate how a load balancer distributes incoming requests among backend servers, aiming to optimize resource utilization and improve application performance.</a:t>
            </a:r>
            <a:endParaRPr lang="en-US" sz="1461" dirty="0"/>
          </a:p>
        </p:txBody>
      </p:sp>
      <p:sp>
        <p:nvSpPr>
          <p:cNvPr id="39" name="Text 3"/>
          <p:cNvSpPr/>
          <p:nvPr/>
        </p:nvSpPr>
        <p:spPr>
          <a:xfrm>
            <a:off x="1336417" y="1723986"/>
            <a:ext cx="2624111"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Static Algorithms</a:t>
            </a:r>
            <a:endParaRPr lang="en-US" sz="1754" dirty="0"/>
          </a:p>
        </p:txBody>
      </p:sp>
      <p:sp>
        <p:nvSpPr>
          <p:cNvPr id="40" name="Text 4"/>
          <p:cNvSpPr/>
          <p:nvPr/>
        </p:nvSpPr>
        <p:spPr>
          <a:xfrm>
            <a:off x="631086" y="2392195"/>
            <a:ext cx="4974441"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Follow predefined rules and do not consider the current state or load of backend servers.</a:t>
            </a:r>
            <a:endParaRPr lang="en-US" sz="1169" dirty="0"/>
          </a:p>
        </p:txBody>
      </p:sp>
      <p:sp>
        <p:nvSpPr>
          <p:cNvPr id="41" name="Text 5"/>
          <p:cNvSpPr/>
          <p:nvPr/>
        </p:nvSpPr>
        <p:spPr>
          <a:xfrm>
            <a:off x="963450" y="3626524"/>
            <a:ext cx="371227" cy="371227"/>
          </a:xfrm>
          <a:prstGeom prst="rect">
            <a:avLst/>
          </a:prstGeom>
          <a:noFill/>
          <a:ln/>
        </p:spPr>
        <p:txBody>
          <a:bodyPr vert="horz" wrap="square" lIns="0" tIns="0" rIns="0" bIns="0" rtlCol="0" anchor="t"/>
          <a:lstStyle/>
          <a:p>
            <a:pPr>
              <a:lnSpc>
                <a:spcPts val="1315"/>
              </a:lnSpc>
            </a:pPr>
            <a:r>
              <a:rPr lang="en-US" sz="877" b="1" dirty="0">
                <a:solidFill>
                  <a:srgbClr val="000000"/>
                </a:solidFill>
                <a:latin typeface="ui-sans-serif" pitchFamily="34" charset="0"/>
                <a:ea typeface="ui-sans-serif" pitchFamily="34" charset="-122"/>
                <a:cs typeface="ui-sans-serif" pitchFamily="34" charset="-120"/>
              </a:rPr>
              <a:t>1</a:t>
            </a:r>
            <a:endParaRPr lang="en-US" sz="877" dirty="0"/>
          </a:p>
        </p:txBody>
      </p:sp>
      <p:sp>
        <p:nvSpPr>
          <p:cNvPr id="42" name="Text 6"/>
          <p:cNvSpPr/>
          <p:nvPr/>
        </p:nvSpPr>
        <p:spPr>
          <a:xfrm>
            <a:off x="3079443" y="3626524"/>
            <a:ext cx="371227" cy="371227"/>
          </a:xfrm>
          <a:prstGeom prst="rect">
            <a:avLst/>
          </a:prstGeom>
          <a:noFill/>
          <a:ln/>
        </p:spPr>
        <p:txBody>
          <a:bodyPr vert="horz" wrap="square" lIns="0" tIns="0" rIns="0" bIns="0" rtlCol="0" anchor="t"/>
          <a:lstStyle/>
          <a:p>
            <a:pPr>
              <a:lnSpc>
                <a:spcPts val="1315"/>
              </a:lnSpc>
            </a:pPr>
            <a:r>
              <a:rPr lang="en-US" sz="877" b="1" dirty="0">
                <a:solidFill>
                  <a:srgbClr val="000000"/>
                </a:solidFill>
                <a:latin typeface="ui-sans-serif" pitchFamily="34" charset="0"/>
                <a:ea typeface="ui-sans-serif" pitchFamily="34" charset="-122"/>
                <a:cs typeface="ui-sans-serif" pitchFamily="34" charset="-120"/>
              </a:rPr>
              <a:t>2</a:t>
            </a:r>
            <a:endParaRPr lang="en-US" sz="877" dirty="0"/>
          </a:p>
        </p:txBody>
      </p:sp>
      <p:sp>
        <p:nvSpPr>
          <p:cNvPr id="43" name="Text 7"/>
          <p:cNvSpPr/>
          <p:nvPr/>
        </p:nvSpPr>
        <p:spPr>
          <a:xfrm>
            <a:off x="5195437" y="3626524"/>
            <a:ext cx="371227" cy="371227"/>
          </a:xfrm>
          <a:prstGeom prst="rect">
            <a:avLst/>
          </a:prstGeom>
          <a:noFill/>
          <a:ln/>
        </p:spPr>
        <p:txBody>
          <a:bodyPr vert="horz" wrap="square" lIns="0" tIns="0" rIns="0" bIns="0" rtlCol="0" anchor="t"/>
          <a:lstStyle/>
          <a:p>
            <a:pPr>
              <a:lnSpc>
                <a:spcPts val="1315"/>
              </a:lnSpc>
            </a:pPr>
            <a:r>
              <a:rPr lang="en-US" sz="877" b="1" dirty="0">
                <a:solidFill>
                  <a:srgbClr val="000000"/>
                </a:solidFill>
                <a:latin typeface="ui-sans-serif" pitchFamily="34" charset="0"/>
                <a:ea typeface="ui-sans-serif" pitchFamily="34" charset="-122"/>
                <a:cs typeface="ui-sans-serif" pitchFamily="34" charset="-120"/>
              </a:rPr>
              <a:t>3</a:t>
            </a:r>
            <a:endParaRPr lang="en-US" sz="877" dirty="0"/>
          </a:p>
        </p:txBody>
      </p:sp>
      <p:sp>
        <p:nvSpPr>
          <p:cNvPr id="44" name="Text 8"/>
          <p:cNvSpPr/>
          <p:nvPr/>
        </p:nvSpPr>
        <p:spPr>
          <a:xfrm>
            <a:off x="853822" y="4201926"/>
            <a:ext cx="5054023"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Simplicity:</a:t>
            </a:r>
            <a:r>
              <a:rPr lang="en-US" sz="1169" dirty="0">
                <a:solidFill>
                  <a:srgbClr val="374151"/>
                </a:solidFill>
                <a:latin typeface="ui-sans-serif" pitchFamily="34" charset="0"/>
                <a:ea typeface="ui-sans-serif" pitchFamily="34" charset="-122"/>
                <a:cs typeface="ui-sans-serif" pitchFamily="34" charset="-120"/>
              </a:rPr>
              <a:t> Straightforward to implement and configure</a:t>
            </a:r>
            <a:endParaRPr lang="en-US" sz="1169" dirty="0"/>
          </a:p>
        </p:txBody>
      </p:sp>
      <p:sp>
        <p:nvSpPr>
          <p:cNvPr id="46" name="Text 10"/>
          <p:cNvSpPr/>
          <p:nvPr/>
        </p:nvSpPr>
        <p:spPr>
          <a:xfrm>
            <a:off x="6979066" y="1723986"/>
            <a:ext cx="3040871"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Dynamic Algorithms</a:t>
            </a:r>
            <a:endParaRPr lang="en-US" sz="1754" dirty="0"/>
          </a:p>
        </p:txBody>
      </p:sp>
      <p:sp>
        <p:nvSpPr>
          <p:cNvPr id="47" name="Text 11"/>
          <p:cNvSpPr/>
          <p:nvPr/>
        </p:nvSpPr>
        <p:spPr>
          <a:xfrm>
            <a:off x="6273735" y="2392195"/>
            <a:ext cx="4974441"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Consider the current state and load of servers when making routing decisions.</a:t>
            </a:r>
            <a:endParaRPr lang="en-US" sz="1169" dirty="0"/>
          </a:p>
        </p:txBody>
      </p:sp>
      <p:sp>
        <p:nvSpPr>
          <p:cNvPr id="48" name="Text 12"/>
          <p:cNvSpPr/>
          <p:nvPr/>
        </p:nvSpPr>
        <p:spPr>
          <a:xfrm>
            <a:off x="6606099" y="3626524"/>
            <a:ext cx="371227" cy="371227"/>
          </a:xfrm>
          <a:prstGeom prst="rect">
            <a:avLst/>
          </a:prstGeom>
          <a:noFill/>
          <a:ln/>
        </p:spPr>
        <p:txBody>
          <a:bodyPr vert="horz" wrap="square" lIns="0" tIns="0" rIns="0" bIns="0" rtlCol="0" anchor="t"/>
          <a:lstStyle/>
          <a:p>
            <a:pPr>
              <a:lnSpc>
                <a:spcPts val="1315"/>
              </a:lnSpc>
            </a:pPr>
            <a:r>
              <a:rPr lang="en-US" sz="877" b="1" dirty="0">
                <a:solidFill>
                  <a:srgbClr val="000000"/>
                </a:solidFill>
                <a:latin typeface="ui-sans-serif" pitchFamily="34" charset="0"/>
                <a:ea typeface="ui-sans-serif" pitchFamily="34" charset="-122"/>
                <a:cs typeface="ui-sans-serif" pitchFamily="34" charset="-120"/>
              </a:rPr>
              <a:t>1</a:t>
            </a:r>
            <a:endParaRPr lang="en-US" sz="877" dirty="0"/>
          </a:p>
        </p:txBody>
      </p:sp>
      <p:sp>
        <p:nvSpPr>
          <p:cNvPr id="49" name="Text 13"/>
          <p:cNvSpPr/>
          <p:nvPr/>
        </p:nvSpPr>
        <p:spPr>
          <a:xfrm>
            <a:off x="8722093" y="3626524"/>
            <a:ext cx="371227" cy="371227"/>
          </a:xfrm>
          <a:prstGeom prst="rect">
            <a:avLst/>
          </a:prstGeom>
          <a:noFill/>
          <a:ln/>
        </p:spPr>
        <p:txBody>
          <a:bodyPr vert="horz" wrap="square" lIns="0" tIns="0" rIns="0" bIns="0" rtlCol="0" anchor="t"/>
          <a:lstStyle/>
          <a:p>
            <a:pPr>
              <a:lnSpc>
                <a:spcPts val="1315"/>
              </a:lnSpc>
            </a:pPr>
            <a:r>
              <a:rPr lang="en-US" sz="877" b="1" dirty="0">
                <a:solidFill>
                  <a:srgbClr val="000000"/>
                </a:solidFill>
                <a:latin typeface="ui-sans-serif" pitchFamily="34" charset="0"/>
                <a:ea typeface="ui-sans-serif" pitchFamily="34" charset="-122"/>
                <a:cs typeface="ui-sans-serif" pitchFamily="34" charset="-120"/>
              </a:rPr>
              <a:t>2</a:t>
            </a:r>
            <a:endParaRPr lang="en-US" sz="877" dirty="0"/>
          </a:p>
        </p:txBody>
      </p:sp>
      <p:sp>
        <p:nvSpPr>
          <p:cNvPr id="50" name="Text 14"/>
          <p:cNvSpPr/>
          <p:nvPr/>
        </p:nvSpPr>
        <p:spPr>
          <a:xfrm>
            <a:off x="10838087" y="3626524"/>
            <a:ext cx="371227" cy="371227"/>
          </a:xfrm>
          <a:prstGeom prst="rect">
            <a:avLst/>
          </a:prstGeom>
          <a:noFill/>
          <a:ln/>
        </p:spPr>
        <p:txBody>
          <a:bodyPr vert="horz" wrap="square" lIns="0" tIns="0" rIns="0" bIns="0" rtlCol="0" anchor="t"/>
          <a:lstStyle/>
          <a:p>
            <a:pPr>
              <a:lnSpc>
                <a:spcPts val="1315"/>
              </a:lnSpc>
            </a:pPr>
            <a:r>
              <a:rPr lang="en-US" sz="877" b="1" dirty="0">
                <a:solidFill>
                  <a:srgbClr val="000000"/>
                </a:solidFill>
                <a:latin typeface="ui-sans-serif" pitchFamily="34" charset="0"/>
                <a:ea typeface="ui-sans-serif" pitchFamily="34" charset="-122"/>
                <a:cs typeface="ui-sans-serif" pitchFamily="34" charset="-120"/>
              </a:rPr>
              <a:t>3</a:t>
            </a:r>
            <a:endParaRPr lang="en-US" sz="877" dirty="0"/>
          </a:p>
        </p:txBody>
      </p:sp>
      <p:sp>
        <p:nvSpPr>
          <p:cNvPr id="51" name="Text 15"/>
          <p:cNvSpPr/>
          <p:nvPr/>
        </p:nvSpPr>
        <p:spPr>
          <a:xfrm>
            <a:off x="6496471" y="4201926"/>
            <a:ext cx="4751705" cy="44547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Adaptability:</a:t>
            </a:r>
            <a:r>
              <a:rPr lang="en-US" sz="1169" dirty="0">
                <a:solidFill>
                  <a:srgbClr val="374151"/>
                </a:solidFill>
                <a:latin typeface="ui-sans-serif" pitchFamily="34" charset="0"/>
                <a:ea typeface="ui-sans-serif" pitchFamily="34" charset="-122"/>
                <a:cs typeface="ui-sans-serif" pitchFamily="34" charset="-120"/>
              </a:rPr>
              <a:t> Responds to changing server conditions and traffic patterns</a:t>
            </a:r>
            <a:endParaRPr lang="en-US" sz="1169" dirty="0"/>
          </a:p>
        </p:txBody>
      </p:sp>
      <p:sp>
        <p:nvSpPr>
          <p:cNvPr id="52" name="Text 16"/>
          <p:cNvSpPr/>
          <p:nvPr/>
        </p:nvSpPr>
        <p:spPr>
          <a:xfrm>
            <a:off x="6496471" y="4721644"/>
            <a:ext cx="4751705" cy="44547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Efficiency:</a:t>
            </a:r>
            <a:r>
              <a:rPr lang="en-US" sz="1169" dirty="0">
                <a:solidFill>
                  <a:srgbClr val="374151"/>
                </a:solidFill>
                <a:latin typeface="ui-sans-serif" pitchFamily="34" charset="0"/>
                <a:ea typeface="ui-sans-serif" pitchFamily="34" charset="-122"/>
                <a:cs typeface="ui-sans-serif" pitchFamily="34" charset="-120"/>
              </a:rPr>
              <a:t> Better resource utilization and improved response times</a:t>
            </a:r>
            <a:endParaRPr lang="en-US" sz="1169" dirty="0"/>
          </a:p>
        </p:txBody>
      </p:sp>
      <p:sp>
        <p:nvSpPr>
          <p:cNvPr id="53" name="Text 17"/>
          <p:cNvSpPr/>
          <p:nvPr/>
        </p:nvSpPr>
        <p:spPr>
          <a:xfrm>
            <a:off x="593963" y="5723956"/>
            <a:ext cx="1069133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Common Algorithm Types</a:t>
            </a:r>
            <a:endParaRPr lang="en-US" sz="1461" dirty="0"/>
          </a:p>
        </p:txBody>
      </p:sp>
      <p:sp>
        <p:nvSpPr>
          <p:cNvPr id="54" name="Text 18"/>
          <p:cNvSpPr/>
          <p:nvPr/>
        </p:nvSpPr>
        <p:spPr>
          <a:xfrm>
            <a:off x="1076559" y="6095183"/>
            <a:ext cx="2761290" cy="222736"/>
          </a:xfrm>
          <a:prstGeom prst="rect">
            <a:avLst/>
          </a:prstGeom>
          <a:noFill/>
          <a:ln/>
        </p:spPr>
        <p:txBody>
          <a:bodyPr vert="horz" wrap="square" lIns="0" tIns="0" rIns="0" bIns="0" rtlCol="0" anchor="t"/>
          <a:lstStyle/>
          <a:p>
            <a:pPr>
              <a:lnSpc>
                <a:spcPts val="1754"/>
              </a:lnSpc>
            </a:pPr>
            <a:r>
              <a:rPr lang="en-US" sz="1169" b="1" dirty="0">
                <a:solidFill>
                  <a:srgbClr val="1F2937"/>
                </a:solidFill>
                <a:latin typeface="ui-sans-serif" pitchFamily="34" charset="0"/>
                <a:ea typeface="ui-sans-serif" pitchFamily="34" charset="-122"/>
                <a:cs typeface="ui-sans-serif" pitchFamily="34" charset="-120"/>
              </a:rPr>
              <a:t>Round Robin</a:t>
            </a:r>
            <a:endParaRPr lang="en-US" sz="1169" dirty="0"/>
          </a:p>
        </p:txBody>
      </p:sp>
      <p:sp>
        <p:nvSpPr>
          <p:cNvPr id="56" name="Text 20"/>
          <p:cNvSpPr/>
          <p:nvPr/>
        </p:nvSpPr>
        <p:spPr>
          <a:xfrm>
            <a:off x="6496471" y="6095183"/>
            <a:ext cx="3553338" cy="222736"/>
          </a:xfrm>
          <a:prstGeom prst="rect">
            <a:avLst/>
          </a:prstGeom>
          <a:noFill/>
          <a:ln/>
        </p:spPr>
        <p:txBody>
          <a:bodyPr vert="horz" wrap="square" lIns="0" tIns="0" rIns="0" bIns="0" rtlCol="0" anchor="t"/>
          <a:lstStyle/>
          <a:p>
            <a:pPr>
              <a:lnSpc>
                <a:spcPts val="1754"/>
              </a:lnSpc>
            </a:pPr>
            <a:r>
              <a:rPr lang="en-US" sz="1169" b="1" dirty="0">
                <a:solidFill>
                  <a:srgbClr val="1F2937"/>
                </a:solidFill>
                <a:latin typeface="ui-sans-serif" pitchFamily="34" charset="0"/>
                <a:ea typeface="ui-sans-serif" pitchFamily="34" charset="-122"/>
                <a:cs typeface="ui-sans-serif" pitchFamily="34" charset="-120"/>
              </a:rPr>
              <a:t>Least Connections</a:t>
            </a:r>
            <a:endParaRPr lang="en-US" sz="1169"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C0EE6-638B-A015-3ADC-C9BDC7A5618F}"/>
            </a:ext>
          </a:extLst>
        </p:cNvPr>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E18101CA-9E41-FB8C-8CB6-DC228DFDF813}"/>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19338931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1749748"/>
            <a:ext cx="5382791" cy="593963"/>
          </a:xfrm>
          <a:prstGeom prst="rect">
            <a:avLst/>
          </a:prstGeom>
        </p:spPr>
      </p:pic>
      <p:pic>
        <p:nvPicPr>
          <p:cNvPr id="8" name="Image 6" descr="preencoded.png"/>
          <p:cNvPicPr>
            <a:picLocks noChangeAspect="1"/>
          </p:cNvPicPr>
          <p:nvPr/>
        </p:nvPicPr>
        <p:blipFill>
          <a:blip r:embed="rId9"/>
          <a:stretch>
            <a:fillRect/>
          </a:stretch>
        </p:blipFill>
        <p:spPr>
          <a:xfrm>
            <a:off x="593963" y="1898238"/>
            <a:ext cx="296982" cy="296982"/>
          </a:xfrm>
          <a:prstGeom prst="rect">
            <a:avLst/>
          </a:prstGeom>
        </p:spPr>
      </p:pic>
      <p:pic>
        <p:nvPicPr>
          <p:cNvPr id="9" name="Image 7" descr="preencoded.png"/>
          <p:cNvPicPr>
            <a:picLocks noChangeAspect="1"/>
          </p:cNvPicPr>
          <p:nvPr/>
        </p:nvPicPr>
        <p:blipFill>
          <a:blip r:embed="rId8"/>
          <a:stretch>
            <a:fillRect/>
          </a:stretch>
        </p:blipFill>
        <p:spPr>
          <a:xfrm>
            <a:off x="6050999" y="1749748"/>
            <a:ext cx="5382791" cy="593963"/>
          </a:xfrm>
          <a:prstGeom prst="rect">
            <a:avLst/>
          </a:prstGeom>
        </p:spPr>
      </p:pic>
      <p:pic>
        <p:nvPicPr>
          <p:cNvPr id="10" name="Image 8" descr="preencoded.png"/>
          <p:cNvPicPr>
            <a:picLocks noChangeAspect="1"/>
          </p:cNvPicPr>
          <p:nvPr/>
        </p:nvPicPr>
        <p:blipFill>
          <a:blip r:embed="rId10"/>
          <a:stretch>
            <a:fillRect/>
          </a:stretch>
        </p:blipFill>
        <p:spPr>
          <a:xfrm>
            <a:off x="6199490" y="1898238"/>
            <a:ext cx="296982" cy="296982"/>
          </a:xfrm>
          <a:prstGeom prst="rect">
            <a:avLst/>
          </a:prstGeom>
        </p:spPr>
      </p:pic>
      <p:pic>
        <p:nvPicPr>
          <p:cNvPr id="11" name="Image 9" descr="preencoded.png"/>
          <p:cNvPicPr>
            <a:picLocks noChangeAspect="1"/>
          </p:cNvPicPr>
          <p:nvPr/>
        </p:nvPicPr>
        <p:blipFill>
          <a:blip r:embed="rId11"/>
          <a:stretch>
            <a:fillRect/>
          </a:stretch>
        </p:blipFill>
        <p:spPr>
          <a:xfrm>
            <a:off x="445472" y="2566447"/>
            <a:ext cx="5382791" cy="816699"/>
          </a:xfrm>
          <a:prstGeom prst="rect">
            <a:avLst/>
          </a:prstGeom>
        </p:spPr>
      </p:pic>
      <p:pic>
        <p:nvPicPr>
          <p:cNvPr id="12" name="Image 10" descr="preencoded.png"/>
          <p:cNvPicPr>
            <a:picLocks noChangeAspect="1"/>
          </p:cNvPicPr>
          <p:nvPr/>
        </p:nvPicPr>
        <p:blipFill>
          <a:blip r:embed="rId9"/>
          <a:stretch>
            <a:fillRect/>
          </a:stretch>
        </p:blipFill>
        <p:spPr>
          <a:xfrm>
            <a:off x="593963" y="2714938"/>
            <a:ext cx="296982" cy="296982"/>
          </a:xfrm>
          <a:prstGeom prst="rect">
            <a:avLst/>
          </a:prstGeom>
        </p:spPr>
      </p:pic>
      <p:pic>
        <p:nvPicPr>
          <p:cNvPr id="13" name="Image 11" descr="preencoded.png"/>
          <p:cNvPicPr>
            <a:picLocks noChangeAspect="1"/>
          </p:cNvPicPr>
          <p:nvPr/>
        </p:nvPicPr>
        <p:blipFill>
          <a:blip r:embed="rId12"/>
          <a:stretch>
            <a:fillRect/>
          </a:stretch>
        </p:blipFill>
        <p:spPr>
          <a:xfrm>
            <a:off x="6050999" y="2566447"/>
            <a:ext cx="5382791" cy="816699"/>
          </a:xfrm>
          <a:prstGeom prst="rect">
            <a:avLst/>
          </a:prstGeom>
        </p:spPr>
      </p:pic>
      <p:pic>
        <p:nvPicPr>
          <p:cNvPr id="14" name="Image 12" descr="preencoded.png"/>
          <p:cNvPicPr>
            <a:picLocks noChangeAspect="1"/>
          </p:cNvPicPr>
          <p:nvPr/>
        </p:nvPicPr>
        <p:blipFill>
          <a:blip r:embed="rId10"/>
          <a:stretch>
            <a:fillRect/>
          </a:stretch>
        </p:blipFill>
        <p:spPr>
          <a:xfrm>
            <a:off x="6199490" y="2714938"/>
            <a:ext cx="296982" cy="296982"/>
          </a:xfrm>
          <a:prstGeom prst="rect">
            <a:avLst/>
          </a:prstGeom>
        </p:spPr>
      </p:pic>
      <p:sp>
        <p:nvSpPr>
          <p:cNvPr id="17" name="Text 0"/>
          <p:cNvSpPr/>
          <p:nvPr/>
        </p:nvSpPr>
        <p:spPr>
          <a:xfrm>
            <a:off x="445472" y="301963"/>
            <a:ext cx="13185981"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1</a:t>
            </a:r>
            <a:endParaRPr lang="en-US" sz="2192" dirty="0"/>
          </a:p>
        </p:txBody>
      </p:sp>
      <p:sp>
        <p:nvSpPr>
          <p:cNvPr id="18" name="Text 1"/>
          <p:cNvSpPr/>
          <p:nvPr/>
        </p:nvSpPr>
        <p:spPr>
          <a:xfrm>
            <a:off x="445472" y="1155784"/>
            <a:ext cx="1318598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is the purpose of load balancer health checks?</a:t>
            </a:r>
            <a:endParaRPr lang="en-US" sz="1754" dirty="0"/>
          </a:p>
        </p:txBody>
      </p:sp>
      <p:sp>
        <p:nvSpPr>
          <p:cNvPr id="19" name="Text 2"/>
          <p:cNvSpPr/>
          <p:nvPr/>
        </p:nvSpPr>
        <p:spPr>
          <a:xfrm>
            <a:off x="684885" y="1935361"/>
            <a:ext cx="137992"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0" name="Text 3"/>
          <p:cNvSpPr/>
          <p:nvPr/>
        </p:nvSpPr>
        <p:spPr>
          <a:xfrm>
            <a:off x="1002313" y="1898238"/>
            <a:ext cx="480153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encrypt traffic between clients and instances</a:t>
            </a:r>
            <a:endParaRPr lang="en-US" sz="1315" dirty="0"/>
          </a:p>
        </p:txBody>
      </p:sp>
      <p:sp>
        <p:nvSpPr>
          <p:cNvPr id="21" name="Text 4"/>
          <p:cNvSpPr/>
          <p:nvPr/>
        </p:nvSpPr>
        <p:spPr>
          <a:xfrm>
            <a:off x="6291281" y="1935361"/>
            <a:ext cx="135904"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2" name="Text 5"/>
          <p:cNvSpPr/>
          <p:nvPr/>
        </p:nvSpPr>
        <p:spPr>
          <a:xfrm>
            <a:off x="6607840" y="1898238"/>
            <a:ext cx="439729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maintain session persistence with clients</a:t>
            </a:r>
            <a:endParaRPr lang="en-US" sz="1315" dirty="0"/>
          </a:p>
        </p:txBody>
      </p:sp>
      <p:sp>
        <p:nvSpPr>
          <p:cNvPr id="23" name="Text 6"/>
          <p:cNvSpPr/>
          <p:nvPr/>
        </p:nvSpPr>
        <p:spPr>
          <a:xfrm>
            <a:off x="687931" y="2752061"/>
            <a:ext cx="130858"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4" name="Text 7"/>
          <p:cNvSpPr/>
          <p:nvPr/>
        </p:nvSpPr>
        <p:spPr>
          <a:xfrm>
            <a:off x="1002312" y="2714938"/>
            <a:ext cx="4677460"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monitor instance health and route traffic only to healthy instances</a:t>
            </a:r>
            <a:endParaRPr lang="en-US" sz="1315" dirty="0"/>
          </a:p>
        </p:txBody>
      </p:sp>
      <p:sp>
        <p:nvSpPr>
          <p:cNvPr id="25" name="Text 8"/>
          <p:cNvSpPr/>
          <p:nvPr/>
        </p:nvSpPr>
        <p:spPr>
          <a:xfrm>
            <a:off x="6286352" y="2752061"/>
            <a:ext cx="147911"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6" name="Text 9"/>
          <p:cNvSpPr/>
          <p:nvPr/>
        </p:nvSpPr>
        <p:spPr>
          <a:xfrm>
            <a:off x="6607840" y="2714938"/>
            <a:ext cx="524943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automatically scale the number of load balancers</a:t>
            </a:r>
            <a:endParaRPr lang="en-US" sz="1315"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1675503"/>
            <a:ext cx="10988318" cy="1039435"/>
          </a:xfrm>
          <a:prstGeom prst="rect">
            <a:avLst/>
          </a:prstGeom>
        </p:spPr>
      </p:pic>
      <p:pic>
        <p:nvPicPr>
          <p:cNvPr id="8" name="Image 6" descr="preencoded.png"/>
          <p:cNvPicPr>
            <a:picLocks noChangeAspect="1"/>
          </p:cNvPicPr>
          <p:nvPr/>
        </p:nvPicPr>
        <p:blipFill>
          <a:blip r:embed="rId9"/>
          <a:stretch>
            <a:fillRect/>
          </a:stretch>
        </p:blipFill>
        <p:spPr>
          <a:xfrm>
            <a:off x="668208" y="1898238"/>
            <a:ext cx="371227" cy="371227"/>
          </a:xfrm>
          <a:prstGeom prst="rect">
            <a:avLst/>
          </a:prstGeom>
        </p:spPr>
      </p:pic>
      <p:pic>
        <p:nvPicPr>
          <p:cNvPr id="9" name="Image 7" descr="preencoded.png"/>
          <p:cNvPicPr>
            <a:picLocks noChangeAspect="1"/>
          </p:cNvPicPr>
          <p:nvPr/>
        </p:nvPicPr>
        <p:blipFill>
          <a:blip r:embed="rId10"/>
          <a:stretch>
            <a:fillRect/>
          </a:stretch>
        </p:blipFill>
        <p:spPr>
          <a:xfrm>
            <a:off x="761015" y="1953922"/>
            <a:ext cx="185613" cy="259859"/>
          </a:xfrm>
          <a:prstGeom prst="rect">
            <a:avLst/>
          </a:prstGeom>
        </p:spPr>
      </p:pic>
      <p:pic>
        <p:nvPicPr>
          <p:cNvPr id="10" name="Image 8" descr="preencoded.png"/>
          <p:cNvPicPr>
            <a:picLocks noChangeAspect="1"/>
          </p:cNvPicPr>
          <p:nvPr/>
        </p:nvPicPr>
        <p:blipFill>
          <a:blip r:embed="rId11"/>
          <a:stretch>
            <a:fillRect/>
          </a:stretch>
        </p:blipFill>
        <p:spPr>
          <a:xfrm>
            <a:off x="445472" y="2937674"/>
            <a:ext cx="10988318" cy="1707644"/>
          </a:xfrm>
          <a:prstGeom prst="rect">
            <a:avLst/>
          </a:prstGeom>
        </p:spPr>
      </p:pic>
      <p:pic>
        <p:nvPicPr>
          <p:cNvPr id="11" name="Image 9" descr="preencoded.png"/>
          <p:cNvPicPr>
            <a:picLocks noChangeAspect="1"/>
          </p:cNvPicPr>
          <p:nvPr/>
        </p:nvPicPr>
        <p:blipFill>
          <a:blip r:embed="rId12"/>
          <a:stretch>
            <a:fillRect/>
          </a:stretch>
        </p:blipFill>
        <p:spPr>
          <a:xfrm>
            <a:off x="668208" y="3568760"/>
            <a:ext cx="167052" cy="148491"/>
          </a:xfrm>
          <a:prstGeom prst="rect">
            <a:avLst/>
          </a:prstGeom>
        </p:spPr>
      </p:pic>
      <p:pic>
        <p:nvPicPr>
          <p:cNvPr id="12" name="Image 10" descr="preencoded.png"/>
          <p:cNvPicPr>
            <a:picLocks noChangeAspect="1"/>
          </p:cNvPicPr>
          <p:nvPr/>
        </p:nvPicPr>
        <p:blipFill>
          <a:blip r:embed="rId13"/>
          <a:stretch>
            <a:fillRect/>
          </a:stretch>
        </p:blipFill>
        <p:spPr>
          <a:xfrm>
            <a:off x="668208" y="3902864"/>
            <a:ext cx="148491" cy="148491"/>
          </a:xfrm>
          <a:prstGeom prst="rect">
            <a:avLst/>
          </a:prstGeom>
        </p:spPr>
      </p:pic>
      <p:pic>
        <p:nvPicPr>
          <p:cNvPr id="13" name="Image 11" descr="preencoded.png"/>
          <p:cNvPicPr>
            <a:picLocks noChangeAspect="1"/>
          </p:cNvPicPr>
          <p:nvPr/>
        </p:nvPicPr>
        <p:blipFill>
          <a:blip r:embed="rId14"/>
          <a:stretch>
            <a:fillRect/>
          </a:stretch>
        </p:blipFill>
        <p:spPr>
          <a:xfrm>
            <a:off x="668208" y="4236968"/>
            <a:ext cx="148491" cy="148491"/>
          </a:xfrm>
          <a:prstGeom prst="rect">
            <a:avLst/>
          </a:prstGeom>
        </p:spPr>
      </p:pic>
      <p:pic>
        <p:nvPicPr>
          <p:cNvPr id="14" name="Image 12" descr="preencoded.png"/>
          <p:cNvPicPr>
            <a:picLocks noChangeAspect="1"/>
          </p:cNvPicPr>
          <p:nvPr/>
        </p:nvPicPr>
        <p:blipFill>
          <a:blip r:embed="rId15"/>
          <a:stretch>
            <a:fillRect/>
          </a:stretch>
        </p:blipFill>
        <p:spPr>
          <a:xfrm>
            <a:off x="445472" y="4868054"/>
            <a:ext cx="10988318" cy="593963"/>
          </a:xfrm>
          <a:prstGeom prst="rect">
            <a:avLst/>
          </a:prstGeom>
        </p:spPr>
      </p:pic>
      <p:pic>
        <p:nvPicPr>
          <p:cNvPr id="15" name="Image 13" descr="preencoded.png"/>
          <p:cNvPicPr>
            <a:picLocks noChangeAspect="1"/>
          </p:cNvPicPr>
          <p:nvPr/>
        </p:nvPicPr>
        <p:blipFill>
          <a:blip r:embed="rId16"/>
          <a:stretch>
            <a:fillRect/>
          </a:stretch>
        </p:blipFill>
        <p:spPr>
          <a:xfrm>
            <a:off x="593963" y="5016545"/>
            <a:ext cx="167052" cy="296982"/>
          </a:xfrm>
          <a:prstGeom prst="rect">
            <a:avLst/>
          </a:prstGeom>
        </p:spPr>
      </p:pic>
      <p:sp>
        <p:nvSpPr>
          <p:cNvPr id="20" name="Text 2"/>
          <p:cNvSpPr/>
          <p:nvPr/>
        </p:nvSpPr>
        <p:spPr>
          <a:xfrm>
            <a:off x="1187927" y="1898238"/>
            <a:ext cx="5786065"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Correct Answer: C</a:t>
            </a:r>
            <a:endParaRPr lang="en-US" sz="1461" dirty="0"/>
          </a:p>
        </p:txBody>
      </p:sp>
      <p:sp>
        <p:nvSpPr>
          <p:cNvPr id="21" name="Text 3"/>
          <p:cNvSpPr/>
          <p:nvPr/>
        </p:nvSpPr>
        <p:spPr>
          <a:xfrm>
            <a:off x="1187926" y="2232343"/>
            <a:ext cx="694327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monitor instance health and route traffic only to healthy instances</a:t>
            </a:r>
            <a:endParaRPr lang="en-US" sz="1315" dirty="0"/>
          </a:p>
        </p:txBody>
      </p:sp>
      <p:sp>
        <p:nvSpPr>
          <p:cNvPr id="22" name="Text 4"/>
          <p:cNvSpPr/>
          <p:nvPr/>
        </p:nvSpPr>
        <p:spPr>
          <a:xfrm>
            <a:off x="668209" y="3160410"/>
            <a:ext cx="10542845"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23" name="Text 5"/>
          <p:cNvSpPr/>
          <p:nvPr/>
        </p:nvSpPr>
        <p:spPr>
          <a:xfrm>
            <a:off x="946629" y="3531637"/>
            <a:ext cx="1038577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Load balancer health checks continuously monitor the availability and responsiveness of registered target instances</a:t>
            </a:r>
            <a:endParaRPr lang="en-US" sz="1169" dirty="0"/>
          </a:p>
        </p:txBody>
      </p:sp>
      <p:sp>
        <p:nvSpPr>
          <p:cNvPr id="24" name="Text 6"/>
          <p:cNvSpPr/>
          <p:nvPr/>
        </p:nvSpPr>
        <p:spPr>
          <a:xfrm>
            <a:off x="928067" y="3865741"/>
            <a:ext cx="9650392"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If an instance fails a health check, the load balancer stops routing traffic to it until it becomes healthy again</a:t>
            </a:r>
            <a:endParaRPr lang="en-US" sz="1169" dirty="0"/>
          </a:p>
        </p:txBody>
      </p:sp>
      <p:sp>
        <p:nvSpPr>
          <p:cNvPr id="25" name="Text 7"/>
          <p:cNvSpPr/>
          <p:nvPr/>
        </p:nvSpPr>
        <p:spPr>
          <a:xfrm>
            <a:off x="928067" y="4199846"/>
            <a:ext cx="864094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This ensures client requests are only sent to operational targets, improving application reliability</a:t>
            </a:r>
            <a:endParaRPr lang="en-US" sz="1169" dirty="0"/>
          </a:p>
        </p:txBody>
      </p:sp>
      <p:sp>
        <p:nvSpPr>
          <p:cNvPr id="26" name="Text 8"/>
          <p:cNvSpPr/>
          <p:nvPr/>
        </p:nvSpPr>
        <p:spPr>
          <a:xfrm>
            <a:off x="872383" y="5053668"/>
            <a:ext cx="11596724"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Did You Know?</a:t>
            </a:r>
            <a:r>
              <a:rPr lang="en-US" sz="1169" dirty="0">
                <a:solidFill>
                  <a:srgbClr val="374151"/>
                </a:solidFill>
                <a:latin typeface="ui-sans-serif" pitchFamily="34" charset="0"/>
                <a:ea typeface="ui-sans-serif" pitchFamily="34" charset="-122"/>
                <a:cs typeface="ui-sans-serif" pitchFamily="34" charset="-120"/>
              </a:rPr>
              <a:t> You can configure health checks to use different protocols (HTTP, HTTPS, TCP) and paths for HTTP/HTTPS checks.</a:t>
            </a:r>
            <a:endParaRPr lang="en-US" sz="1169"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635E7-4FCC-CBD1-D7FC-EA3C798645F2}"/>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6E1E7624-DB9C-D382-A4A9-27F6841FCA76}"/>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4424284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593963"/>
          </a:xfrm>
          <a:prstGeom prst="rect">
            <a:avLst/>
          </a:prstGeom>
        </p:spPr>
      </p:pic>
      <p:pic>
        <p:nvPicPr>
          <p:cNvPr id="4" name="Image 2" descr="preencoded.png"/>
          <p:cNvPicPr>
            <a:picLocks noChangeAspect="1"/>
          </p:cNvPicPr>
          <p:nvPr/>
        </p:nvPicPr>
        <p:blipFill>
          <a:blip r:embed="rId5"/>
          <a:stretch>
            <a:fillRect/>
          </a:stretch>
        </p:blipFill>
        <p:spPr>
          <a:xfrm>
            <a:off x="5475598" y="2083852"/>
            <a:ext cx="928067" cy="37123"/>
          </a:xfrm>
          <a:prstGeom prst="rect">
            <a:avLst/>
          </a:prstGeom>
        </p:spPr>
      </p:pic>
      <p:pic>
        <p:nvPicPr>
          <p:cNvPr id="5" name="Image 3" descr="preencoded.png"/>
          <p:cNvPicPr>
            <a:picLocks noChangeAspect="1"/>
          </p:cNvPicPr>
          <p:nvPr/>
        </p:nvPicPr>
        <p:blipFill>
          <a:blip r:embed="rId6"/>
          <a:stretch>
            <a:fillRect/>
          </a:stretch>
        </p:blipFill>
        <p:spPr>
          <a:xfrm>
            <a:off x="3410503" y="3049042"/>
            <a:ext cx="696051" cy="556840"/>
          </a:xfrm>
          <a:prstGeom prst="rect">
            <a:avLst/>
          </a:prstGeom>
        </p:spPr>
      </p:pic>
      <p:pic>
        <p:nvPicPr>
          <p:cNvPr id="6" name="Image 4" descr="preencoded.png"/>
          <p:cNvPicPr>
            <a:picLocks noChangeAspect="1"/>
          </p:cNvPicPr>
          <p:nvPr/>
        </p:nvPicPr>
        <p:blipFill>
          <a:blip r:embed="rId7"/>
          <a:stretch>
            <a:fillRect/>
          </a:stretch>
        </p:blipFill>
        <p:spPr>
          <a:xfrm>
            <a:off x="5820723" y="3049042"/>
            <a:ext cx="696051" cy="556840"/>
          </a:xfrm>
          <a:prstGeom prst="rect">
            <a:avLst/>
          </a:prstGeom>
        </p:spPr>
      </p:pic>
      <p:pic>
        <p:nvPicPr>
          <p:cNvPr id="7" name="Image 5" descr="preencoded.png"/>
          <p:cNvPicPr>
            <a:picLocks noChangeAspect="1"/>
          </p:cNvPicPr>
          <p:nvPr/>
        </p:nvPicPr>
        <p:blipFill>
          <a:blip r:embed="rId8"/>
          <a:stretch>
            <a:fillRect/>
          </a:stretch>
        </p:blipFill>
        <p:spPr>
          <a:xfrm>
            <a:off x="8071431" y="3049042"/>
            <a:ext cx="556840" cy="556840"/>
          </a:xfrm>
          <a:prstGeom prst="rect">
            <a:avLst/>
          </a:prstGeom>
        </p:spPr>
      </p:pic>
      <p:pic>
        <p:nvPicPr>
          <p:cNvPr id="8" name="Image 6" descr="preencoded.png"/>
          <p:cNvPicPr>
            <a:picLocks noChangeAspect="1"/>
          </p:cNvPicPr>
          <p:nvPr/>
        </p:nvPicPr>
        <p:blipFill>
          <a:blip r:embed="rId9"/>
          <a:stretch>
            <a:fillRect/>
          </a:stretch>
        </p:blipFill>
        <p:spPr>
          <a:xfrm>
            <a:off x="1927480" y="4608195"/>
            <a:ext cx="2631361" cy="445472"/>
          </a:xfrm>
          <a:prstGeom prst="rect">
            <a:avLst/>
          </a:prstGeom>
        </p:spPr>
      </p:pic>
      <p:pic>
        <p:nvPicPr>
          <p:cNvPr id="9" name="Image 7" descr="preencoded.png"/>
          <p:cNvPicPr>
            <a:picLocks noChangeAspect="1"/>
          </p:cNvPicPr>
          <p:nvPr/>
        </p:nvPicPr>
        <p:blipFill>
          <a:blip r:embed="rId10"/>
          <a:stretch>
            <a:fillRect/>
          </a:stretch>
        </p:blipFill>
        <p:spPr>
          <a:xfrm>
            <a:off x="4855823" y="4608195"/>
            <a:ext cx="2391369" cy="445472"/>
          </a:xfrm>
          <a:prstGeom prst="rect">
            <a:avLst/>
          </a:prstGeom>
        </p:spPr>
      </p:pic>
      <p:pic>
        <p:nvPicPr>
          <p:cNvPr id="10" name="Image 8" descr="preencoded.png"/>
          <p:cNvPicPr>
            <a:picLocks noChangeAspect="1"/>
          </p:cNvPicPr>
          <p:nvPr/>
        </p:nvPicPr>
        <p:blipFill>
          <a:blip r:embed="rId11"/>
          <a:stretch>
            <a:fillRect/>
          </a:stretch>
        </p:blipFill>
        <p:spPr>
          <a:xfrm>
            <a:off x="7544173" y="4608195"/>
            <a:ext cx="2407609" cy="445472"/>
          </a:xfrm>
          <a:prstGeom prst="rect">
            <a:avLst/>
          </a:prstGeom>
        </p:spPr>
      </p:pic>
      <p:sp>
        <p:nvSpPr>
          <p:cNvPr id="12" name="Text 0"/>
          <p:cNvSpPr/>
          <p:nvPr/>
        </p:nvSpPr>
        <p:spPr>
          <a:xfrm>
            <a:off x="593963" y="1489889"/>
            <a:ext cx="10691336" cy="445472"/>
          </a:xfrm>
          <a:prstGeom prst="rect">
            <a:avLst/>
          </a:prstGeom>
          <a:noFill/>
          <a:ln/>
        </p:spPr>
        <p:txBody>
          <a:bodyPr vert="horz" wrap="square" lIns="0" tIns="0" rIns="0" bIns="0" rtlCol="0" anchor="t"/>
          <a:lstStyle/>
          <a:p>
            <a:pPr algn="ctr">
              <a:lnSpc>
                <a:spcPts val="3507"/>
              </a:lnSpc>
            </a:pPr>
            <a:r>
              <a:rPr lang="en-US" sz="3507" b="1" dirty="0">
                <a:solidFill>
                  <a:srgbClr val="1F2937"/>
                </a:solidFill>
                <a:latin typeface="ui-sans-serif" pitchFamily="34" charset="0"/>
                <a:ea typeface="ui-sans-serif" pitchFamily="34" charset="-122"/>
                <a:cs typeface="ui-sans-serif" pitchFamily="34" charset="-120"/>
              </a:rPr>
              <a:t>Elastic Load Balancing in AWS</a:t>
            </a:r>
            <a:endParaRPr lang="en-US" sz="3507" dirty="0"/>
          </a:p>
        </p:txBody>
      </p:sp>
      <p:sp>
        <p:nvSpPr>
          <p:cNvPr id="13" name="Text 1"/>
          <p:cNvSpPr/>
          <p:nvPr/>
        </p:nvSpPr>
        <p:spPr>
          <a:xfrm>
            <a:off x="593963" y="2343711"/>
            <a:ext cx="10691336" cy="259859"/>
          </a:xfrm>
          <a:prstGeom prst="rect">
            <a:avLst/>
          </a:prstGeom>
          <a:noFill/>
          <a:ln/>
        </p:spPr>
        <p:txBody>
          <a:bodyPr vert="horz" wrap="square" lIns="0" tIns="0" rIns="0" bIns="0" rtlCol="0" anchor="t"/>
          <a:lstStyle/>
          <a:p>
            <a:pPr algn="ctr">
              <a:lnSpc>
                <a:spcPts val="2046"/>
              </a:lnSpc>
            </a:pPr>
            <a:r>
              <a:rPr lang="en-US" sz="1461" dirty="0">
                <a:solidFill>
                  <a:srgbClr val="4B5563"/>
                </a:solidFill>
                <a:latin typeface="ui-sans-serif" pitchFamily="34" charset="0"/>
                <a:ea typeface="ui-sans-serif" pitchFamily="34" charset="-122"/>
                <a:cs typeface="ui-sans-serif" pitchFamily="34" charset="-120"/>
              </a:rPr>
              <a:t>Distributing traffic efficiently across multiple targets</a:t>
            </a:r>
            <a:endParaRPr lang="en-US" sz="1461" dirty="0"/>
          </a:p>
        </p:txBody>
      </p:sp>
      <p:sp>
        <p:nvSpPr>
          <p:cNvPr id="14" name="Text 2"/>
          <p:cNvSpPr/>
          <p:nvPr/>
        </p:nvSpPr>
        <p:spPr>
          <a:xfrm>
            <a:off x="2674951" y="3754373"/>
            <a:ext cx="2167154" cy="259859"/>
          </a:xfrm>
          <a:prstGeom prst="rect">
            <a:avLst/>
          </a:prstGeom>
          <a:noFill/>
          <a:ln/>
        </p:spPr>
        <p:txBody>
          <a:bodyPr vert="horz" wrap="square" lIns="0" tIns="0" rIns="0" bIns="0" rtlCol="0" anchor="t"/>
          <a:lstStyle/>
          <a:p>
            <a:pPr algn="ctr">
              <a:lnSpc>
                <a:spcPts val="2046"/>
              </a:lnSpc>
            </a:pPr>
            <a:r>
              <a:rPr lang="en-US" sz="1315" dirty="0">
                <a:solidFill>
                  <a:srgbClr val="374151"/>
                </a:solidFill>
                <a:latin typeface="ui-sans-serif" pitchFamily="34" charset="0"/>
                <a:ea typeface="ui-sans-serif" pitchFamily="34" charset="-122"/>
                <a:cs typeface="ui-sans-serif" pitchFamily="34" charset="-120"/>
              </a:rPr>
              <a:t>Cloud Load Balancing</a:t>
            </a:r>
            <a:endParaRPr lang="en-US" sz="1315" dirty="0"/>
          </a:p>
        </p:txBody>
      </p:sp>
      <p:sp>
        <p:nvSpPr>
          <p:cNvPr id="15" name="Text 3"/>
          <p:cNvSpPr/>
          <p:nvPr/>
        </p:nvSpPr>
        <p:spPr>
          <a:xfrm>
            <a:off x="5251006" y="3754373"/>
            <a:ext cx="1835485" cy="259859"/>
          </a:xfrm>
          <a:prstGeom prst="rect">
            <a:avLst/>
          </a:prstGeom>
          <a:noFill/>
          <a:ln/>
        </p:spPr>
        <p:txBody>
          <a:bodyPr vert="horz" wrap="square" lIns="0" tIns="0" rIns="0" bIns="0" rtlCol="0" anchor="t"/>
          <a:lstStyle/>
          <a:p>
            <a:pPr algn="ctr">
              <a:lnSpc>
                <a:spcPts val="2046"/>
              </a:lnSpc>
            </a:pPr>
            <a:r>
              <a:rPr lang="en-US" sz="1315" dirty="0">
                <a:solidFill>
                  <a:srgbClr val="374151"/>
                </a:solidFill>
                <a:latin typeface="ui-sans-serif" pitchFamily="34" charset="0"/>
                <a:ea typeface="ui-sans-serif" pitchFamily="34" charset="-122"/>
                <a:cs typeface="ui-sans-serif" pitchFamily="34" charset="-120"/>
              </a:rPr>
              <a:t>Traffic Distribution</a:t>
            </a:r>
            <a:endParaRPr lang="en-US" sz="1315" dirty="0"/>
          </a:p>
        </p:txBody>
      </p:sp>
      <p:sp>
        <p:nvSpPr>
          <p:cNvPr id="16" name="Text 4"/>
          <p:cNvSpPr/>
          <p:nvPr/>
        </p:nvSpPr>
        <p:spPr>
          <a:xfrm>
            <a:off x="7541214" y="3754373"/>
            <a:ext cx="1617273" cy="259859"/>
          </a:xfrm>
          <a:prstGeom prst="rect">
            <a:avLst/>
          </a:prstGeom>
          <a:noFill/>
          <a:ln/>
        </p:spPr>
        <p:txBody>
          <a:bodyPr vert="horz" wrap="square" lIns="0" tIns="0" rIns="0" bIns="0" rtlCol="0" anchor="t"/>
          <a:lstStyle/>
          <a:p>
            <a:pPr algn="ctr">
              <a:lnSpc>
                <a:spcPts val="2046"/>
              </a:lnSpc>
            </a:pPr>
            <a:r>
              <a:rPr lang="en-US" sz="1315" dirty="0">
                <a:solidFill>
                  <a:srgbClr val="374151"/>
                </a:solidFill>
                <a:latin typeface="ui-sans-serif" pitchFamily="34" charset="0"/>
                <a:ea typeface="ui-sans-serif" pitchFamily="34" charset="-122"/>
                <a:cs typeface="ui-sans-serif" pitchFamily="34" charset="-120"/>
              </a:rPr>
              <a:t>High Availability</a:t>
            </a:r>
            <a:endParaRPr lang="en-US" sz="1315" dirty="0"/>
          </a:p>
        </p:txBody>
      </p:sp>
      <p:sp>
        <p:nvSpPr>
          <p:cNvPr id="17" name="Text 5"/>
          <p:cNvSpPr/>
          <p:nvPr/>
        </p:nvSpPr>
        <p:spPr>
          <a:xfrm>
            <a:off x="2150216" y="4738125"/>
            <a:ext cx="2623066" cy="176333"/>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Application Load Balancer</a:t>
            </a:r>
            <a:endParaRPr lang="en-US" sz="1169" dirty="0"/>
          </a:p>
        </p:txBody>
      </p:sp>
      <p:sp>
        <p:nvSpPr>
          <p:cNvPr id="18" name="Text 6"/>
          <p:cNvSpPr/>
          <p:nvPr/>
        </p:nvSpPr>
        <p:spPr>
          <a:xfrm>
            <a:off x="5078559" y="4738125"/>
            <a:ext cx="2335076" cy="176333"/>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Network Load Balancer</a:t>
            </a:r>
            <a:endParaRPr lang="en-US" sz="1169" dirty="0"/>
          </a:p>
        </p:txBody>
      </p:sp>
      <p:sp>
        <p:nvSpPr>
          <p:cNvPr id="19" name="Text 7"/>
          <p:cNvSpPr/>
          <p:nvPr/>
        </p:nvSpPr>
        <p:spPr>
          <a:xfrm>
            <a:off x="7766908" y="4738125"/>
            <a:ext cx="2354565" cy="176333"/>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Gateway Load Balancer</a:t>
            </a:r>
            <a:endParaRPr lang="en-US" sz="1169"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593963" y="1007294"/>
            <a:ext cx="742454" cy="27842"/>
          </a:xfrm>
          <a:prstGeom prst="rect">
            <a:avLst/>
          </a:prstGeom>
        </p:spPr>
      </p:pic>
      <p:pic>
        <p:nvPicPr>
          <p:cNvPr id="4" name="Image 2" descr="preencoded.png"/>
          <p:cNvPicPr>
            <a:picLocks noChangeAspect="1"/>
          </p:cNvPicPr>
          <p:nvPr/>
        </p:nvPicPr>
        <p:blipFill>
          <a:blip r:embed="rId5"/>
          <a:stretch>
            <a:fillRect/>
          </a:stretch>
        </p:blipFill>
        <p:spPr>
          <a:xfrm>
            <a:off x="593963" y="2260185"/>
            <a:ext cx="5048687" cy="779577"/>
          </a:xfrm>
          <a:prstGeom prst="rect">
            <a:avLst/>
          </a:prstGeom>
        </p:spPr>
      </p:pic>
      <p:pic>
        <p:nvPicPr>
          <p:cNvPr id="5" name="Image 3" descr="preencoded.png"/>
          <p:cNvPicPr>
            <a:picLocks noChangeAspect="1"/>
          </p:cNvPicPr>
          <p:nvPr/>
        </p:nvPicPr>
        <p:blipFill>
          <a:blip r:embed="rId6"/>
          <a:stretch>
            <a:fillRect/>
          </a:stretch>
        </p:blipFill>
        <p:spPr>
          <a:xfrm>
            <a:off x="742454" y="2501482"/>
            <a:ext cx="222736" cy="296982"/>
          </a:xfrm>
          <a:prstGeom prst="rect">
            <a:avLst/>
          </a:prstGeom>
        </p:spPr>
      </p:pic>
      <p:pic>
        <p:nvPicPr>
          <p:cNvPr id="6" name="Image 4" descr="preencoded.png"/>
          <p:cNvPicPr>
            <a:picLocks noChangeAspect="1"/>
          </p:cNvPicPr>
          <p:nvPr/>
        </p:nvPicPr>
        <p:blipFill>
          <a:blip r:embed="rId7"/>
          <a:stretch>
            <a:fillRect/>
          </a:stretch>
        </p:blipFill>
        <p:spPr>
          <a:xfrm>
            <a:off x="593963" y="3262497"/>
            <a:ext cx="5048687" cy="779577"/>
          </a:xfrm>
          <a:prstGeom prst="rect">
            <a:avLst/>
          </a:prstGeom>
        </p:spPr>
      </p:pic>
      <p:pic>
        <p:nvPicPr>
          <p:cNvPr id="7" name="Image 5" descr="preencoded.png"/>
          <p:cNvPicPr>
            <a:picLocks noChangeAspect="1"/>
          </p:cNvPicPr>
          <p:nvPr/>
        </p:nvPicPr>
        <p:blipFill>
          <a:blip r:embed="rId8"/>
          <a:stretch>
            <a:fillRect/>
          </a:stretch>
        </p:blipFill>
        <p:spPr>
          <a:xfrm>
            <a:off x="742454" y="3503795"/>
            <a:ext cx="222736" cy="296982"/>
          </a:xfrm>
          <a:prstGeom prst="rect">
            <a:avLst/>
          </a:prstGeom>
        </p:spPr>
      </p:pic>
      <p:pic>
        <p:nvPicPr>
          <p:cNvPr id="8" name="Image 6" descr="preencoded.png"/>
          <p:cNvPicPr>
            <a:picLocks noChangeAspect="1"/>
          </p:cNvPicPr>
          <p:nvPr/>
        </p:nvPicPr>
        <p:blipFill>
          <a:blip r:embed="rId9"/>
          <a:stretch>
            <a:fillRect/>
          </a:stretch>
        </p:blipFill>
        <p:spPr>
          <a:xfrm>
            <a:off x="593963" y="4264810"/>
            <a:ext cx="5048687" cy="1002313"/>
          </a:xfrm>
          <a:prstGeom prst="rect">
            <a:avLst/>
          </a:prstGeom>
        </p:spPr>
      </p:pic>
      <p:pic>
        <p:nvPicPr>
          <p:cNvPr id="9" name="Image 7" descr="preencoded.png"/>
          <p:cNvPicPr>
            <a:picLocks noChangeAspect="1"/>
          </p:cNvPicPr>
          <p:nvPr/>
        </p:nvPicPr>
        <p:blipFill>
          <a:blip r:embed="rId10"/>
          <a:stretch>
            <a:fillRect/>
          </a:stretch>
        </p:blipFill>
        <p:spPr>
          <a:xfrm>
            <a:off x="742454" y="4617476"/>
            <a:ext cx="194894" cy="296982"/>
          </a:xfrm>
          <a:prstGeom prst="rect">
            <a:avLst/>
          </a:prstGeom>
        </p:spPr>
      </p:pic>
      <p:pic>
        <p:nvPicPr>
          <p:cNvPr id="10" name="Image 8" descr="preencoded.png"/>
          <p:cNvPicPr>
            <a:picLocks noChangeAspect="1"/>
          </p:cNvPicPr>
          <p:nvPr/>
        </p:nvPicPr>
        <p:blipFill>
          <a:blip r:embed="rId11"/>
          <a:stretch>
            <a:fillRect/>
          </a:stretch>
        </p:blipFill>
        <p:spPr>
          <a:xfrm>
            <a:off x="8334045" y="2724219"/>
            <a:ext cx="556840" cy="445472"/>
          </a:xfrm>
          <a:prstGeom prst="rect">
            <a:avLst/>
          </a:prstGeom>
        </p:spPr>
      </p:pic>
      <p:pic>
        <p:nvPicPr>
          <p:cNvPr id="11" name="Image 9" descr="preencoded.png"/>
          <p:cNvPicPr>
            <a:picLocks noChangeAspect="1"/>
          </p:cNvPicPr>
          <p:nvPr/>
        </p:nvPicPr>
        <p:blipFill>
          <a:blip r:embed="rId12"/>
          <a:stretch>
            <a:fillRect/>
          </a:stretch>
        </p:blipFill>
        <p:spPr>
          <a:xfrm>
            <a:off x="7127558" y="3397068"/>
            <a:ext cx="194894" cy="296982"/>
          </a:xfrm>
          <a:prstGeom prst="rect">
            <a:avLst/>
          </a:prstGeom>
        </p:spPr>
      </p:pic>
      <p:pic>
        <p:nvPicPr>
          <p:cNvPr id="12" name="Image 10" descr="preencoded.png"/>
          <p:cNvPicPr>
            <a:picLocks noChangeAspect="1"/>
          </p:cNvPicPr>
          <p:nvPr/>
        </p:nvPicPr>
        <p:blipFill>
          <a:blip r:embed="rId12"/>
          <a:stretch>
            <a:fillRect/>
          </a:stretch>
        </p:blipFill>
        <p:spPr>
          <a:xfrm>
            <a:off x="8515019" y="3397068"/>
            <a:ext cx="194894" cy="296982"/>
          </a:xfrm>
          <a:prstGeom prst="rect">
            <a:avLst/>
          </a:prstGeom>
        </p:spPr>
      </p:pic>
      <p:pic>
        <p:nvPicPr>
          <p:cNvPr id="13" name="Image 11" descr="preencoded.png"/>
          <p:cNvPicPr>
            <a:picLocks noChangeAspect="1"/>
          </p:cNvPicPr>
          <p:nvPr/>
        </p:nvPicPr>
        <p:blipFill>
          <a:blip r:embed="rId12"/>
          <a:stretch>
            <a:fillRect/>
          </a:stretch>
        </p:blipFill>
        <p:spPr>
          <a:xfrm>
            <a:off x="9902479" y="3397068"/>
            <a:ext cx="194894" cy="296982"/>
          </a:xfrm>
          <a:prstGeom prst="rect">
            <a:avLst/>
          </a:prstGeom>
        </p:spPr>
      </p:pic>
      <p:pic>
        <p:nvPicPr>
          <p:cNvPr id="14" name="Image 12" descr="preencoded.png"/>
          <p:cNvPicPr>
            <a:picLocks noChangeAspect="1"/>
          </p:cNvPicPr>
          <p:nvPr/>
        </p:nvPicPr>
        <p:blipFill>
          <a:blip r:embed="rId13"/>
          <a:stretch>
            <a:fillRect/>
          </a:stretch>
        </p:blipFill>
        <p:spPr>
          <a:xfrm>
            <a:off x="7251251" y="3991031"/>
            <a:ext cx="278420" cy="334104"/>
          </a:xfrm>
          <a:prstGeom prst="rect">
            <a:avLst/>
          </a:prstGeom>
        </p:spPr>
      </p:pic>
      <p:pic>
        <p:nvPicPr>
          <p:cNvPr id="15" name="Image 13" descr="preencoded.png"/>
          <p:cNvPicPr>
            <a:picLocks noChangeAspect="1"/>
          </p:cNvPicPr>
          <p:nvPr/>
        </p:nvPicPr>
        <p:blipFill>
          <a:blip r:embed="rId13"/>
          <a:stretch>
            <a:fillRect/>
          </a:stretch>
        </p:blipFill>
        <p:spPr>
          <a:xfrm>
            <a:off x="8473110" y="3991031"/>
            <a:ext cx="278420" cy="334104"/>
          </a:xfrm>
          <a:prstGeom prst="rect">
            <a:avLst/>
          </a:prstGeom>
        </p:spPr>
      </p:pic>
      <p:pic>
        <p:nvPicPr>
          <p:cNvPr id="16" name="Image 14" descr="preencoded.png"/>
          <p:cNvPicPr>
            <a:picLocks noChangeAspect="1"/>
          </p:cNvPicPr>
          <p:nvPr/>
        </p:nvPicPr>
        <p:blipFill>
          <a:blip r:embed="rId13"/>
          <a:stretch>
            <a:fillRect/>
          </a:stretch>
        </p:blipFill>
        <p:spPr>
          <a:xfrm>
            <a:off x="9694969" y="3991031"/>
            <a:ext cx="278420" cy="334104"/>
          </a:xfrm>
          <a:prstGeom prst="rect">
            <a:avLst/>
          </a:prstGeom>
        </p:spPr>
      </p:pic>
      <p:sp>
        <p:nvSpPr>
          <p:cNvPr id="18"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What is Elastic Load Balancing?</a:t>
            </a:r>
            <a:endParaRPr lang="en-US" sz="2631" dirty="0"/>
          </a:p>
        </p:txBody>
      </p:sp>
      <p:sp>
        <p:nvSpPr>
          <p:cNvPr id="19" name="Text 1"/>
          <p:cNvSpPr/>
          <p:nvPr/>
        </p:nvSpPr>
        <p:spPr>
          <a:xfrm>
            <a:off x="593963" y="1257872"/>
            <a:ext cx="5048687" cy="779577"/>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AWS Elastic Load Balancing automatically distributes incoming application traffic across multiple targets in one or more Availability Zones.</a:t>
            </a:r>
            <a:endParaRPr lang="en-US" sz="1461" dirty="0"/>
          </a:p>
        </p:txBody>
      </p:sp>
      <p:sp>
        <p:nvSpPr>
          <p:cNvPr id="20" name="Text 2"/>
          <p:cNvSpPr/>
          <p:nvPr/>
        </p:nvSpPr>
        <p:spPr>
          <a:xfrm>
            <a:off x="1113680" y="2408675"/>
            <a:ext cx="4937087"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Enhanced Availability</a:t>
            </a:r>
            <a:endParaRPr lang="en-US" sz="1315" dirty="0"/>
          </a:p>
        </p:txBody>
      </p:sp>
      <p:sp>
        <p:nvSpPr>
          <p:cNvPr id="21" name="Text 3"/>
          <p:cNvSpPr/>
          <p:nvPr/>
        </p:nvSpPr>
        <p:spPr>
          <a:xfrm>
            <a:off x="1113680" y="2668535"/>
            <a:ext cx="4937087"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Prevents any single server from becoming a bottleneck</a:t>
            </a:r>
            <a:endParaRPr lang="en-US" sz="1169" dirty="0"/>
          </a:p>
        </p:txBody>
      </p:sp>
      <p:sp>
        <p:nvSpPr>
          <p:cNvPr id="22" name="Text 4"/>
          <p:cNvSpPr/>
          <p:nvPr/>
        </p:nvSpPr>
        <p:spPr>
          <a:xfrm>
            <a:off x="1113681" y="3410988"/>
            <a:ext cx="3506934"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Fault Tolerance</a:t>
            </a:r>
            <a:endParaRPr lang="en-US" sz="1315" dirty="0"/>
          </a:p>
        </p:txBody>
      </p:sp>
      <p:sp>
        <p:nvSpPr>
          <p:cNvPr id="23" name="Text 5"/>
          <p:cNvSpPr/>
          <p:nvPr/>
        </p:nvSpPr>
        <p:spPr>
          <a:xfrm>
            <a:off x="1113681" y="3670847"/>
            <a:ext cx="4208321"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Ensures traffic is routed only to healthy targets</a:t>
            </a:r>
            <a:endParaRPr lang="en-US" sz="1169" dirty="0"/>
          </a:p>
        </p:txBody>
      </p:sp>
      <p:sp>
        <p:nvSpPr>
          <p:cNvPr id="24" name="Text 6"/>
          <p:cNvSpPr/>
          <p:nvPr/>
        </p:nvSpPr>
        <p:spPr>
          <a:xfrm>
            <a:off x="1085839" y="4413301"/>
            <a:ext cx="4408320"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Scalability</a:t>
            </a:r>
            <a:endParaRPr lang="en-US" sz="1315" dirty="0"/>
          </a:p>
        </p:txBody>
      </p:sp>
      <p:sp>
        <p:nvSpPr>
          <p:cNvPr id="25" name="Text 7"/>
          <p:cNvSpPr/>
          <p:nvPr/>
        </p:nvSpPr>
        <p:spPr>
          <a:xfrm>
            <a:off x="1085839" y="4673160"/>
            <a:ext cx="4408320"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Automatically scales capacity in response to traffic changes</a:t>
            </a:r>
            <a:endParaRPr lang="en-US" sz="1169" dirty="0"/>
          </a:p>
        </p:txBody>
      </p:sp>
      <p:sp>
        <p:nvSpPr>
          <p:cNvPr id="26" name="Text 8"/>
          <p:cNvSpPr/>
          <p:nvPr/>
        </p:nvSpPr>
        <p:spPr>
          <a:xfrm>
            <a:off x="7074962" y="4399381"/>
            <a:ext cx="631144" cy="185613"/>
          </a:xfrm>
          <a:prstGeom prst="rect">
            <a:avLst/>
          </a:prstGeom>
          <a:noFill/>
          <a:ln/>
        </p:spPr>
        <p:txBody>
          <a:bodyPr vert="horz" wrap="square" lIns="0" tIns="0" rIns="0" bIns="0" rtlCol="0" anchor="t"/>
          <a:lstStyle/>
          <a:p>
            <a:pPr algn="ctr">
              <a:lnSpc>
                <a:spcPts val="1461"/>
              </a:lnSpc>
            </a:pPr>
            <a:r>
              <a:rPr lang="en-US" sz="1023" dirty="0">
                <a:solidFill>
                  <a:srgbClr val="6B7280"/>
                </a:solidFill>
                <a:latin typeface="ui-sans-serif" pitchFamily="34" charset="0"/>
                <a:ea typeface="ui-sans-serif" pitchFamily="34" charset="-122"/>
                <a:cs typeface="ui-sans-serif" pitchFamily="34" charset="-120"/>
              </a:rPr>
              <a:t>Target 1</a:t>
            </a:r>
            <a:endParaRPr lang="en-US" sz="1023" dirty="0"/>
          </a:p>
        </p:txBody>
      </p:sp>
      <p:sp>
        <p:nvSpPr>
          <p:cNvPr id="27" name="Text 9"/>
          <p:cNvSpPr/>
          <p:nvPr/>
        </p:nvSpPr>
        <p:spPr>
          <a:xfrm>
            <a:off x="8296821" y="4399381"/>
            <a:ext cx="631144" cy="185613"/>
          </a:xfrm>
          <a:prstGeom prst="rect">
            <a:avLst/>
          </a:prstGeom>
          <a:noFill/>
          <a:ln/>
        </p:spPr>
        <p:txBody>
          <a:bodyPr vert="horz" wrap="square" lIns="0" tIns="0" rIns="0" bIns="0" rtlCol="0" anchor="t"/>
          <a:lstStyle/>
          <a:p>
            <a:pPr algn="ctr">
              <a:lnSpc>
                <a:spcPts val="1461"/>
              </a:lnSpc>
            </a:pPr>
            <a:r>
              <a:rPr lang="en-US" sz="1023" dirty="0">
                <a:solidFill>
                  <a:srgbClr val="6B7280"/>
                </a:solidFill>
                <a:latin typeface="ui-sans-serif" pitchFamily="34" charset="0"/>
                <a:ea typeface="ui-sans-serif" pitchFamily="34" charset="-122"/>
                <a:cs typeface="ui-sans-serif" pitchFamily="34" charset="-120"/>
              </a:rPr>
              <a:t>Target 2</a:t>
            </a:r>
            <a:endParaRPr lang="en-US" sz="1023" dirty="0"/>
          </a:p>
        </p:txBody>
      </p:sp>
      <p:sp>
        <p:nvSpPr>
          <p:cNvPr id="28" name="Text 10"/>
          <p:cNvSpPr/>
          <p:nvPr/>
        </p:nvSpPr>
        <p:spPr>
          <a:xfrm>
            <a:off x="9518680" y="4399381"/>
            <a:ext cx="631144" cy="185613"/>
          </a:xfrm>
          <a:prstGeom prst="rect">
            <a:avLst/>
          </a:prstGeom>
          <a:noFill/>
          <a:ln/>
        </p:spPr>
        <p:txBody>
          <a:bodyPr vert="horz" wrap="square" lIns="0" tIns="0" rIns="0" bIns="0" rtlCol="0" anchor="t"/>
          <a:lstStyle/>
          <a:p>
            <a:pPr algn="ctr">
              <a:lnSpc>
                <a:spcPts val="1461"/>
              </a:lnSpc>
            </a:pPr>
            <a:r>
              <a:rPr lang="en-US" sz="1023" dirty="0">
                <a:solidFill>
                  <a:srgbClr val="6B7280"/>
                </a:solidFill>
                <a:latin typeface="ui-sans-serif" pitchFamily="34" charset="0"/>
                <a:ea typeface="ui-sans-serif" pitchFamily="34" charset="-122"/>
                <a:cs typeface="ui-sans-serif" pitchFamily="34" charset="-120"/>
              </a:rPr>
              <a:t>Target 3</a:t>
            </a:r>
            <a:endParaRPr lang="en-US" sz="1023"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593963" y="747435"/>
            <a:ext cx="1484908" cy="1234330"/>
          </a:xfrm>
          <a:prstGeom prst="rect">
            <a:avLst/>
          </a:prstGeom>
        </p:spPr>
      </p:pic>
      <p:pic>
        <p:nvPicPr>
          <p:cNvPr id="4" name="Image 2" descr="preencoded.png"/>
          <p:cNvPicPr>
            <a:picLocks noChangeAspect="1"/>
          </p:cNvPicPr>
          <p:nvPr/>
        </p:nvPicPr>
        <p:blipFill>
          <a:blip r:embed="rId5"/>
          <a:stretch>
            <a:fillRect/>
          </a:stretch>
        </p:blipFill>
        <p:spPr>
          <a:xfrm>
            <a:off x="9503410" y="4088477"/>
            <a:ext cx="835261" cy="686770"/>
          </a:xfrm>
          <a:prstGeom prst="rect">
            <a:avLst/>
          </a:prstGeom>
        </p:spPr>
      </p:pic>
      <p:pic>
        <p:nvPicPr>
          <p:cNvPr id="5" name="Image 3" descr="preencoded.png"/>
          <p:cNvPicPr>
            <a:picLocks noChangeAspect="1"/>
          </p:cNvPicPr>
          <p:nvPr/>
        </p:nvPicPr>
        <p:blipFill>
          <a:blip r:embed="rId6"/>
          <a:stretch>
            <a:fillRect/>
          </a:stretch>
        </p:blipFill>
        <p:spPr>
          <a:xfrm>
            <a:off x="593963" y="895926"/>
            <a:ext cx="742454" cy="37123"/>
          </a:xfrm>
          <a:prstGeom prst="rect">
            <a:avLst/>
          </a:prstGeom>
        </p:spPr>
      </p:pic>
      <p:pic>
        <p:nvPicPr>
          <p:cNvPr id="6" name="Image 4" descr="preencoded.png"/>
          <p:cNvPicPr>
            <a:picLocks noChangeAspect="1"/>
          </p:cNvPicPr>
          <p:nvPr/>
        </p:nvPicPr>
        <p:blipFill>
          <a:blip r:embed="rId7"/>
          <a:stretch>
            <a:fillRect/>
          </a:stretch>
        </p:blipFill>
        <p:spPr>
          <a:xfrm>
            <a:off x="593963" y="1898239"/>
            <a:ext cx="3749392" cy="816699"/>
          </a:xfrm>
          <a:prstGeom prst="rect">
            <a:avLst/>
          </a:prstGeom>
        </p:spPr>
      </p:pic>
      <p:pic>
        <p:nvPicPr>
          <p:cNvPr id="7" name="Image 5" descr="preencoded.png"/>
          <p:cNvPicPr>
            <a:picLocks noChangeAspect="1"/>
          </p:cNvPicPr>
          <p:nvPr/>
        </p:nvPicPr>
        <p:blipFill>
          <a:blip r:embed="rId8"/>
          <a:stretch>
            <a:fillRect/>
          </a:stretch>
        </p:blipFill>
        <p:spPr>
          <a:xfrm>
            <a:off x="742454" y="2046729"/>
            <a:ext cx="371227" cy="371227"/>
          </a:xfrm>
          <a:prstGeom prst="rect">
            <a:avLst/>
          </a:prstGeom>
        </p:spPr>
      </p:pic>
      <p:pic>
        <p:nvPicPr>
          <p:cNvPr id="8" name="Image 6" descr="preencoded.png"/>
          <p:cNvPicPr>
            <a:picLocks noChangeAspect="1"/>
          </p:cNvPicPr>
          <p:nvPr/>
        </p:nvPicPr>
        <p:blipFill>
          <a:blip r:embed="rId9"/>
          <a:stretch>
            <a:fillRect/>
          </a:stretch>
        </p:blipFill>
        <p:spPr>
          <a:xfrm>
            <a:off x="3953567" y="2056010"/>
            <a:ext cx="241298" cy="278420"/>
          </a:xfrm>
          <a:prstGeom prst="rect">
            <a:avLst/>
          </a:prstGeom>
        </p:spPr>
      </p:pic>
      <p:pic>
        <p:nvPicPr>
          <p:cNvPr id="9" name="Image 7" descr="preencoded.png"/>
          <p:cNvPicPr>
            <a:picLocks noChangeAspect="1"/>
          </p:cNvPicPr>
          <p:nvPr/>
        </p:nvPicPr>
        <p:blipFill>
          <a:blip r:embed="rId7"/>
          <a:stretch>
            <a:fillRect/>
          </a:stretch>
        </p:blipFill>
        <p:spPr>
          <a:xfrm>
            <a:off x="4566091" y="1898239"/>
            <a:ext cx="3749392" cy="816699"/>
          </a:xfrm>
          <a:prstGeom prst="rect">
            <a:avLst/>
          </a:prstGeom>
        </p:spPr>
      </p:pic>
      <p:pic>
        <p:nvPicPr>
          <p:cNvPr id="10" name="Image 8" descr="preencoded.png"/>
          <p:cNvPicPr>
            <a:picLocks noChangeAspect="1"/>
          </p:cNvPicPr>
          <p:nvPr/>
        </p:nvPicPr>
        <p:blipFill>
          <a:blip r:embed="rId10"/>
          <a:stretch>
            <a:fillRect/>
          </a:stretch>
        </p:blipFill>
        <p:spPr>
          <a:xfrm>
            <a:off x="4714582" y="2046729"/>
            <a:ext cx="371227" cy="371227"/>
          </a:xfrm>
          <a:prstGeom prst="rect">
            <a:avLst/>
          </a:prstGeom>
        </p:spPr>
      </p:pic>
      <p:pic>
        <p:nvPicPr>
          <p:cNvPr id="11" name="Image 9" descr="preencoded.png"/>
          <p:cNvPicPr>
            <a:picLocks noChangeAspect="1"/>
          </p:cNvPicPr>
          <p:nvPr/>
        </p:nvPicPr>
        <p:blipFill>
          <a:blip r:embed="rId11"/>
          <a:stretch>
            <a:fillRect/>
          </a:stretch>
        </p:blipFill>
        <p:spPr>
          <a:xfrm>
            <a:off x="7953538" y="2056010"/>
            <a:ext cx="213455" cy="278420"/>
          </a:xfrm>
          <a:prstGeom prst="rect">
            <a:avLst/>
          </a:prstGeom>
        </p:spPr>
      </p:pic>
      <p:pic>
        <p:nvPicPr>
          <p:cNvPr id="12" name="Image 10" descr="preencoded.png"/>
          <p:cNvPicPr>
            <a:picLocks noChangeAspect="1"/>
          </p:cNvPicPr>
          <p:nvPr/>
        </p:nvPicPr>
        <p:blipFill>
          <a:blip r:embed="rId7"/>
          <a:stretch>
            <a:fillRect/>
          </a:stretch>
        </p:blipFill>
        <p:spPr>
          <a:xfrm>
            <a:off x="593963" y="2937674"/>
            <a:ext cx="3749392" cy="816699"/>
          </a:xfrm>
          <a:prstGeom prst="rect">
            <a:avLst/>
          </a:prstGeom>
        </p:spPr>
      </p:pic>
      <p:pic>
        <p:nvPicPr>
          <p:cNvPr id="13" name="Image 11" descr="preencoded.png"/>
          <p:cNvPicPr>
            <a:picLocks noChangeAspect="1"/>
          </p:cNvPicPr>
          <p:nvPr/>
        </p:nvPicPr>
        <p:blipFill>
          <a:blip r:embed="rId12"/>
          <a:stretch>
            <a:fillRect/>
          </a:stretch>
        </p:blipFill>
        <p:spPr>
          <a:xfrm>
            <a:off x="742454" y="3086165"/>
            <a:ext cx="371227" cy="371227"/>
          </a:xfrm>
          <a:prstGeom prst="rect">
            <a:avLst/>
          </a:prstGeom>
        </p:spPr>
      </p:pic>
      <p:pic>
        <p:nvPicPr>
          <p:cNvPr id="14" name="Image 12" descr="preencoded.png"/>
          <p:cNvPicPr>
            <a:picLocks noChangeAspect="1"/>
          </p:cNvPicPr>
          <p:nvPr/>
        </p:nvPicPr>
        <p:blipFill>
          <a:blip r:embed="rId13"/>
          <a:stretch>
            <a:fillRect/>
          </a:stretch>
        </p:blipFill>
        <p:spPr>
          <a:xfrm>
            <a:off x="3842199" y="3095446"/>
            <a:ext cx="352666" cy="278420"/>
          </a:xfrm>
          <a:prstGeom prst="rect">
            <a:avLst/>
          </a:prstGeom>
        </p:spPr>
      </p:pic>
      <p:pic>
        <p:nvPicPr>
          <p:cNvPr id="15" name="Image 13" descr="preencoded.png"/>
          <p:cNvPicPr>
            <a:picLocks noChangeAspect="1"/>
          </p:cNvPicPr>
          <p:nvPr/>
        </p:nvPicPr>
        <p:blipFill>
          <a:blip r:embed="rId7"/>
          <a:stretch>
            <a:fillRect/>
          </a:stretch>
        </p:blipFill>
        <p:spPr>
          <a:xfrm>
            <a:off x="4566091" y="2937674"/>
            <a:ext cx="3749392" cy="816699"/>
          </a:xfrm>
          <a:prstGeom prst="rect">
            <a:avLst/>
          </a:prstGeom>
        </p:spPr>
      </p:pic>
      <p:pic>
        <p:nvPicPr>
          <p:cNvPr id="16" name="Image 14" descr="preencoded.png"/>
          <p:cNvPicPr>
            <a:picLocks noChangeAspect="1"/>
          </p:cNvPicPr>
          <p:nvPr/>
        </p:nvPicPr>
        <p:blipFill>
          <a:blip r:embed="rId14"/>
          <a:stretch>
            <a:fillRect/>
          </a:stretch>
        </p:blipFill>
        <p:spPr>
          <a:xfrm>
            <a:off x="4714582" y="3086165"/>
            <a:ext cx="371227" cy="371227"/>
          </a:xfrm>
          <a:prstGeom prst="rect">
            <a:avLst/>
          </a:prstGeom>
        </p:spPr>
      </p:pic>
      <p:pic>
        <p:nvPicPr>
          <p:cNvPr id="19" name="Image 17" descr="preencoded.png"/>
          <p:cNvPicPr>
            <a:picLocks noChangeAspect="1"/>
          </p:cNvPicPr>
          <p:nvPr/>
        </p:nvPicPr>
        <p:blipFill>
          <a:blip r:embed="rId15"/>
          <a:stretch>
            <a:fillRect/>
          </a:stretch>
        </p:blipFill>
        <p:spPr>
          <a:xfrm>
            <a:off x="9753988" y="2547885"/>
            <a:ext cx="296982" cy="296982"/>
          </a:xfrm>
          <a:prstGeom prst="rect">
            <a:avLst/>
          </a:prstGeom>
        </p:spPr>
      </p:pic>
      <p:pic>
        <p:nvPicPr>
          <p:cNvPr id="21" name="Image 19" descr="preencoded.png"/>
          <p:cNvPicPr>
            <a:picLocks noChangeAspect="1"/>
          </p:cNvPicPr>
          <p:nvPr/>
        </p:nvPicPr>
        <p:blipFill>
          <a:blip r:embed="rId16"/>
          <a:stretch>
            <a:fillRect/>
          </a:stretch>
        </p:blipFill>
        <p:spPr>
          <a:xfrm>
            <a:off x="9289954" y="3568760"/>
            <a:ext cx="296982" cy="296982"/>
          </a:xfrm>
          <a:prstGeom prst="rect">
            <a:avLst/>
          </a:prstGeom>
        </p:spPr>
      </p:pic>
      <p:pic>
        <p:nvPicPr>
          <p:cNvPr id="23" name="Image 21" descr="preencoded.png"/>
          <p:cNvPicPr>
            <a:picLocks noChangeAspect="1"/>
          </p:cNvPicPr>
          <p:nvPr/>
        </p:nvPicPr>
        <p:blipFill>
          <a:blip r:embed="rId17"/>
          <a:stretch>
            <a:fillRect/>
          </a:stretch>
        </p:blipFill>
        <p:spPr>
          <a:xfrm>
            <a:off x="10273706" y="3568760"/>
            <a:ext cx="371227" cy="296982"/>
          </a:xfrm>
          <a:prstGeom prst="rect">
            <a:avLst/>
          </a:prstGeom>
        </p:spPr>
      </p:pic>
      <p:sp>
        <p:nvSpPr>
          <p:cNvPr id="26" name="Text 0"/>
          <p:cNvSpPr/>
          <p:nvPr/>
        </p:nvSpPr>
        <p:spPr>
          <a:xfrm>
            <a:off x="593963" y="450453"/>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1</a:t>
            </a:r>
            <a:endParaRPr lang="en-US" sz="2631" dirty="0"/>
          </a:p>
        </p:txBody>
      </p:sp>
      <p:sp>
        <p:nvSpPr>
          <p:cNvPr id="27" name="Text 1"/>
          <p:cNvSpPr/>
          <p:nvPr/>
        </p:nvSpPr>
        <p:spPr>
          <a:xfrm>
            <a:off x="593963" y="1378521"/>
            <a:ext cx="9265825"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is the primary purpose of an EC2 Key Pair?</a:t>
            </a:r>
            <a:endParaRPr lang="en-US" sz="1754" dirty="0"/>
          </a:p>
        </p:txBody>
      </p:sp>
      <p:sp>
        <p:nvSpPr>
          <p:cNvPr id="28" name="Text 2"/>
          <p:cNvSpPr/>
          <p:nvPr/>
        </p:nvSpPr>
        <p:spPr>
          <a:xfrm>
            <a:off x="870498" y="2046729"/>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9" name="Text 3"/>
          <p:cNvSpPr/>
          <p:nvPr/>
        </p:nvSpPr>
        <p:spPr>
          <a:xfrm>
            <a:off x="1262171" y="2046729"/>
            <a:ext cx="305148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encrypt EBS volumes.</a:t>
            </a:r>
            <a:endParaRPr lang="en-US" sz="1315" dirty="0"/>
          </a:p>
        </p:txBody>
      </p:sp>
      <p:sp>
        <p:nvSpPr>
          <p:cNvPr id="30" name="Text 4"/>
          <p:cNvSpPr/>
          <p:nvPr/>
        </p:nvSpPr>
        <p:spPr>
          <a:xfrm>
            <a:off x="4843496" y="2046729"/>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31" name="Text 5"/>
          <p:cNvSpPr/>
          <p:nvPr/>
        </p:nvSpPr>
        <p:spPr>
          <a:xfrm>
            <a:off x="5234300" y="2046729"/>
            <a:ext cx="2570747"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manage billing and cost allocation.</a:t>
            </a:r>
            <a:endParaRPr lang="en-US" sz="1315" dirty="0"/>
          </a:p>
        </p:txBody>
      </p:sp>
      <p:sp>
        <p:nvSpPr>
          <p:cNvPr id="32" name="Text 6"/>
          <p:cNvSpPr/>
          <p:nvPr/>
        </p:nvSpPr>
        <p:spPr>
          <a:xfrm>
            <a:off x="873544" y="3086165"/>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33" name="Text 7"/>
          <p:cNvSpPr/>
          <p:nvPr/>
        </p:nvSpPr>
        <p:spPr>
          <a:xfrm>
            <a:off x="1262171" y="3086165"/>
            <a:ext cx="2431537"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authenticate API calls made by the instance.</a:t>
            </a:r>
            <a:endParaRPr lang="en-US" sz="1315" dirty="0"/>
          </a:p>
        </p:txBody>
      </p:sp>
      <p:sp>
        <p:nvSpPr>
          <p:cNvPr id="34" name="Text 8"/>
          <p:cNvSpPr/>
          <p:nvPr/>
        </p:nvSpPr>
        <p:spPr>
          <a:xfrm>
            <a:off x="4838566" y="3086165"/>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5" name="Text 9"/>
          <p:cNvSpPr/>
          <p:nvPr/>
        </p:nvSpPr>
        <p:spPr>
          <a:xfrm>
            <a:off x="5234300" y="3086165"/>
            <a:ext cx="2505782"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securely log in to the EC2 instance.</a:t>
            </a:r>
            <a:endParaRPr lang="en-US" sz="1315" dirty="0"/>
          </a:p>
        </p:txBody>
      </p:sp>
      <p:pic>
        <p:nvPicPr>
          <p:cNvPr id="25" name="Image 6" descr="preencoded.png">
            <a:extLst>
              <a:ext uri="{FF2B5EF4-FFF2-40B4-BE49-F238E27FC236}">
                <a16:creationId xmlns:a16="http://schemas.microsoft.com/office/drawing/2014/main" id="{4BAC5DDE-A10B-4A0B-DE5B-DBCD4810BDB2}"/>
              </a:ext>
            </a:extLst>
          </p:cNvPr>
          <p:cNvPicPr>
            <a:picLocks noChangeAspect="1"/>
          </p:cNvPicPr>
          <p:nvPr/>
        </p:nvPicPr>
        <p:blipFill>
          <a:blip r:embed="rId9"/>
          <a:stretch>
            <a:fillRect/>
          </a:stretch>
        </p:blipFill>
        <p:spPr>
          <a:xfrm>
            <a:off x="7935877" y="3114007"/>
            <a:ext cx="241298" cy="278420"/>
          </a:xfrm>
          <a:prstGeom prst="rect">
            <a:avLst/>
          </a:prstGeom>
        </p:spPr>
      </p:pic>
    </p:spTree>
    <p:extLst>
      <p:ext uri="{BB962C8B-B14F-4D97-AF65-F5344CB8AC3E}">
        <p14:creationId xmlns:p14="http://schemas.microsoft.com/office/powerpoint/2010/main" val="18864470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593963" y="1007294"/>
            <a:ext cx="742454" cy="27842"/>
          </a:xfrm>
          <a:prstGeom prst="rect">
            <a:avLst/>
          </a:prstGeom>
        </p:spPr>
      </p:pic>
      <p:pic>
        <p:nvPicPr>
          <p:cNvPr id="4" name="Image 2" descr="preencoded.png"/>
          <p:cNvPicPr>
            <a:picLocks noChangeAspect="1"/>
          </p:cNvPicPr>
          <p:nvPr/>
        </p:nvPicPr>
        <p:blipFill>
          <a:blip r:embed="rId5"/>
          <a:stretch>
            <a:fillRect/>
          </a:stretch>
        </p:blipFill>
        <p:spPr>
          <a:xfrm>
            <a:off x="593963" y="1257872"/>
            <a:ext cx="2505782" cy="3006938"/>
          </a:xfrm>
          <a:prstGeom prst="rect">
            <a:avLst/>
          </a:prstGeom>
        </p:spPr>
      </p:pic>
      <p:pic>
        <p:nvPicPr>
          <p:cNvPr id="5" name="Image 3" descr="preencoded.png"/>
          <p:cNvPicPr>
            <a:picLocks noChangeAspect="1"/>
          </p:cNvPicPr>
          <p:nvPr/>
        </p:nvPicPr>
        <p:blipFill>
          <a:blip r:embed="rId6"/>
          <a:stretch>
            <a:fillRect/>
          </a:stretch>
        </p:blipFill>
        <p:spPr>
          <a:xfrm>
            <a:off x="816699" y="1573415"/>
            <a:ext cx="352666" cy="334104"/>
          </a:xfrm>
          <a:prstGeom prst="rect">
            <a:avLst/>
          </a:prstGeom>
        </p:spPr>
      </p:pic>
      <p:pic>
        <p:nvPicPr>
          <p:cNvPr id="6" name="Image 4" descr="preencoded.png"/>
          <p:cNvPicPr>
            <a:picLocks noChangeAspect="1"/>
          </p:cNvPicPr>
          <p:nvPr/>
        </p:nvPicPr>
        <p:blipFill>
          <a:blip r:embed="rId7"/>
          <a:stretch>
            <a:fillRect/>
          </a:stretch>
        </p:blipFill>
        <p:spPr>
          <a:xfrm>
            <a:off x="816699" y="3429550"/>
            <a:ext cx="148491" cy="148491"/>
          </a:xfrm>
          <a:prstGeom prst="rect">
            <a:avLst/>
          </a:prstGeom>
        </p:spPr>
      </p:pic>
      <p:pic>
        <p:nvPicPr>
          <p:cNvPr id="7" name="Image 5" descr="preencoded.png"/>
          <p:cNvPicPr>
            <a:picLocks noChangeAspect="1"/>
          </p:cNvPicPr>
          <p:nvPr/>
        </p:nvPicPr>
        <p:blipFill>
          <a:blip r:embed="rId8"/>
          <a:stretch>
            <a:fillRect/>
          </a:stretch>
        </p:blipFill>
        <p:spPr>
          <a:xfrm>
            <a:off x="816699" y="3782215"/>
            <a:ext cx="148491" cy="148491"/>
          </a:xfrm>
          <a:prstGeom prst="rect">
            <a:avLst/>
          </a:prstGeom>
        </p:spPr>
      </p:pic>
      <p:pic>
        <p:nvPicPr>
          <p:cNvPr id="8" name="Image 6" descr="preencoded.png"/>
          <p:cNvPicPr>
            <a:picLocks noChangeAspect="1"/>
          </p:cNvPicPr>
          <p:nvPr/>
        </p:nvPicPr>
        <p:blipFill>
          <a:blip r:embed="rId9"/>
          <a:stretch>
            <a:fillRect/>
          </a:stretch>
        </p:blipFill>
        <p:spPr>
          <a:xfrm>
            <a:off x="3322481" y="1257872"/>
            <a:ext cx="2505782" cy="3006938"/>
          </a:xfrm>
          <a:prstGeom prst="rect">
            <a:avLst/>
          </a:prstGeom>
        </p:spPr>
      </p:pic>
      <p:pic>
        <p:nvPicPr>
          <p:cNvPr id="9" name="Image 7" descr="preencoded.png"/>
          <p:cNvPicPr>
            <a:picLocks noChangeAspect="1"/>
          </p:cNvPicPr>
          <p:nvPr/>
        </p:nvPicPr>
        <p:blipFill>
          <a:blip r:embed="rId10"/>
          <a:stretch>
            <a:fillRect/>
          </a:stretch>
        </p:blipFill>
        <p:spPr>
          <a:xfrm>
            <a:off x="3545217" y="1573415"/>
            <a:ext cx="278420" cy="334104"/>
          </a:xfrm>
          <a:prstGeom prst="rect">
            <a:avLst/>
          </a:prstGeom>
        </p:spPr>
      </p:pic>
      <p:pic>
        <p:nvPicPr>
          <p:cNvPr id="10" name="Image 8" descr="preencoded.png"/>
          <p:cNvPicPr>
            <a:picLocks noChangeAspect="1"/>
          </p:cNvPicPr>
          <p:nvPr/>
        </p:nvPicPr>
        <p:blipFill>
          <a:blip r:embed="rId7"/>
          <a:stretch>
            <a:fillRect/>
          </a:stretch>
        </p:blipFill>
        <p:spPr>
          <a:xfrm>
            <a:off x="3545217" y="3429550"/>
            <a:ext cx="148491" cy="148491"/>
          </a:xfrm>
          <a:prstGeom prst="rect">
            <a:avLst/>
          </a:prstGeom>
        </p:spPr>
      </p:pic>
      <p:pic>
        <p:nvPicPr>
          <p:cNvPr id="11" name="Image 9" descr="preencoded.png"/>
          <p:cNvPicPr>
            <a:picLocks noChangeAspect="1"/>
          </p:cNvPicPr>
          <p:nvPr/>
        </p:nvPicPr>
        <p:blipFill>
          <a:blip r:embed="rId8"/>
          <a:stretch>
            <a:fillRect/>
          </a:stretch>
        </p:blipFill>
        <p:spPr>
          <a:xfrm>
            <a:off x="3545217" y="3782215"/>
            <a:ext cx="148491" cy="148491"/>
          </a:xfrm>
          <a:prstGeom prst="rect">
            <a:avLst/>
          </a:prstGeom>
        </p:spPr>
      </p:pic>
      <p:pic>
        <p:nvPicPr>
          <p:cNvPr id="12" name="Image 10" descr="preencoded.png"/>
          <p:cNvPicPr>
            <a:picLocks noChangeAspect="1"/>
          </p:cNvPicPr>
          <p:nvPr/>
        </p:nvPicPr>
        <p:blipFill>
          <a:blip r:embed="rId11"/>
          <a:stretch>
            <a:fillRect/>
          </a:stretch>
        </p:blipFill>
        <p:spPr>
          <a:xfrm>
            <a:off x="6050999" y="1257872"/>
            <a:ext cx="2505782" cy="3006938"/>
          </a:xfrm>
          <a:prstGeom prst="rect">
            <a:avLst/>
          </a:prstGeom>
        </p:spPr>
      </p:pic>
      <p:pic>
        <p:nvPicPr>
          <p:cNvPr id="13" name="Image 11" descr="preencoded.png"/>
          <p:cNvPicPr>
            <a:picLocks noChangeAspect="1"/>
          </p:cNvPicPr>
          <p:nvPr/>
        </p:nvPicPr>
        <p:blipFill>
          <a:blip r:embed="rId12"/>
          <a:stretch>
            <a:fillRect/>
          </a:stretch>
        </p:blipFill>
        <p:spPr>
          <a:xfrm>
            <a:off x="6273735" y="1573415"/>
            <a:ext cx="315543" cy="334104"/>
          </a:xfrm>
          <a:prstGeom prst="rect">
            <a:avLst/>
          </a:prstGeom>
        </p:spPr>
      </p:pic>
      <p:pic>
        <p:nvPicPr>
          <p:cNvPr id="14" name="Image 12" descr="preencoded.png"/>
          <p:cNvPicPr>
            <a:picLocks noChangeAspect="1"/>
          </p:cNvPicPr>
          <p:nvPr/>
        </p:nvPicPr>
        <p:blipFill>
          <a:blip r:embed="rId7"/>
          <a:stretch>
            <a:fillRect/>
          </a:stretch>
        </p:blipFill>
        <p:spPr>
          <a:xfrm>
            <a:off x="6273735" y="3429550"/>
            <a:ext cx="148491" cy="148491"/>
          </a:xfrm>
          <a:prstGeom prst="rect">
            <a:avLst/>
          </a:prstGeom>
        </p:spPr>
      </p:pic>
      <p:pic>
        <p:nvPicPr>
          <p:cNvPr id="15" name="Image 13" descr="preencoded.png"/>
          <p:cNvPicPr>
            <a:picLocks noChangeAspect="1"/>
          </p:cNvPicPr>
          <p:nvPr/>
        </p:nvPicPr>
        <p:blipFill>
          <a:blip r:embed="rId8"/>
          <a:stretch>
            <a:fillRect/>
          </a:stretch>
        </p:blipFill>
        <p:spPr>
          <a:xfrm>
            <a:off x="6273735" y="3782215"/>
            <a:ext cx="148491" cy="148491"/>
          </a:xfrm>
          <a:prstGeom prst="rect">
            <a:avLst/>
          </a:prstGeom>
        </p:spPr>
      </p:pic>
      <p:pic>
        <p:nvPicPr>
          <p:cNvPr id="16" name="Image 14" descr="preencoded.png"/>
          <p:cNvPicPr>
            <a:picLocks noChangeAspect="1"/>
          </p:cNvPicPr>
          <p:nvPr/>
        </p:nvPicPr>
        <p:blipFill>
          <a:blip r:embed="rId13"/>
          <a:stretch>
            <a:fillRect/>
          </a:stretch>
        </p:blipFill>
        <p:spPr>
          <a:xfrm>
            <a:off x="8779517" y="1257872"/>
            <a:ext cx="2505782" cy="3006938"/>
          </a:xfrm>
          <a:prstGeom prst="rect">
            <a:avLst/>
          </a:prstGeom>
        </p:spPr>
      </p:pic>
      <p:pic>
        <p:nvPicPr>
          <p:cNvPr id="17" name="Image 15" descr="preencoded.png"/>
          <p:cNvPicPr>
            <a:picLocks noChangeAspect="1"/>
          </p:cNvPicPr>
          <p:nvPr/>
        </p:nvPicPr>
        <p:blipFill>
          <a:blip r:embed="rId14"/>
          <a:stretch>
            <a:fillRect/>
          </a:stretch>
        </p:blipFill>
        <p:spPr>
          <a:xfrm>
            <a:off x="9002253" y="1573415"/>
            <a:ext cx="278420" cy="334104"/>
          </a:xfrm>
          <a:prstGeom prst="rect">
            <a:avLst/>
          </a:prstGeom>
        </p:spPr>
      </p:pic>
      <p:pic>
        <p:nvPicPr>
          <p:cNvPr id="18" name="Image 16" descr="preencoded.png"/>
          <p:cNvPicPr>
            <a:picLocks noChangeAspect="1"/>
          </p:cNvPicPr>
          <p:nvPr/>
        </p:nvPicPr>
        <p:blipFill>
          <a:blip r:embed="rId7"/>
          <a:stretch>
            <a:fillRect/>
          </a:stretch>
        </p:blipFill>
        <p:spPr>
          <a:xfrm>
            <a:off x="9002253" y="3429550"/>
            <a:ext cx="148491" cy="148491"/>
          </a:xfrm>
          <a:prstGeom prst="rect">
            <a:avLst/>
          </a:prstGeom>
        </p:spPr>
      </p:pic>
      <p:pic>
        <p:nvPicPr>
          <p:cNvPr id="19" name="Image 17" descr="preencoded.png"/>
          <p:cNvPicPr>
            <a:picLocks noChangeAspect="1"/>
          </p:cNvPicPr>
          <p:nvPr/>
        </p:nvPicPr>
        <p:blipFill>
          <a:blip r:embed="rId8"/>
          <a:stretch>
            <a:fillRect/>
          </a:stretch>
        </p:blipFill>
        <p:spPr>
          <a:xfrm>
            <a:off x="9002253" y="3782215"/>
            <a:ext cx="148491" cy="148491"/>
          </a:xfrm>
          <a:prstGeom prst="rect">
            <a:avLst/>
          </a:prstGeom>
        </p:spPr>
      </p:pic>
      <p:sp>
        <p:nvSpPr>
          <p:cNvPr id="21"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Types of AWS Load Balancers</a:t>
            </a:r>
            <a:endParaRPr lang="en-US" sz="2631" dirty="0"/>
          </a:p>
        </p:txBody>
      </p:sp>
      <p:sp>
        <p:nvSpPr>
          <p:cNvPr id="22" name="Text 1"/>
          <p:cNvSpPr/>
          <p:nvPr/>
        </p:nvSpPr>
        <p:spPr>
          <a:xfrm>
            <a:off x="1280733" y="1480608"/>
            <a:ext cx="1596276" cy="519718"/>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Application Load Balancer</a:t>
            </a:r>
            <a:endParaRPr lang="en-US" sz="1461" dirty="0"/>
          </a:p>
        </p:txBody>
      </p:sp>
      <p:sp>
        <p:nvSpPr>
          <p:cNvPr id="23" name="Text 2"/>
          <p:cNvSpPr/>
          <p:nvPr/>
        </p:nvSpPr>
        <p:spPr>
          <a:xfrm>
            <a:off x="816699" y="2148817"/>
            <a:ext cx="2060310" cy="1113681"/>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Routes traffic based on application-layer attributes, supporting advanced routing and content-based distribution.</a:t>
            </a:r>
            <a:endParaRPr lang="en-US" sz="1169" dirty="0"/>
          </a:p>
        </p:txBody>
      </p:sp>
      <p:sp>
        <p:nvSpPr>
          <p:cNvPr id="24" name="Text 3"/>
          <p:cNvSpPr/>
          <p:nvPr/>
        </p:nvSpPr>
        <p:spPr>
          <a:xfrm>
            <a:off x="1039435" y="3410989"/>
            <a:ext cx="1992966"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OSI Layer: 7 (Application)</a:t>
            </a:r>
            <a:endParaRPr lang="en-US" sz="1023" dirty="0"/>
          </a:p>
        </p:txBody>
      </p:sp>
      <p:sp>
        <p:nvSpPr>
          <p:cNvPr id="25" name="Text 4"/>
          <p:cNvSpPr/>
          <p:nvPr/>
        </p:nvSpPr>
        <p:spPr>
          <a:xfrm>
            <a:off x="1039435" y="3670847"/>
            <a:ext cx="1837573" cy="371227"/>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Ideal for: Microservices, containerized apps</a:t>
            </a:r>
            <a:endParaRPr lang="en-US" sz="1023" dirty="0"/>
          </a:p>
        </p:txBody>
      </p:sp>
      <p:sp>
        <p:nvSpPr>
          <p:cNvPr id="26" name="Text 5"/>
          <p:cNvSpPr/>
          <p:nvPr/>
        </p:nvSpPr>
        <p:spPr>
          <a:xfrm>
            <a:off x="3935006" y="1480608"/>
            <a:ext cx="1670521" cy="519718"/>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Network Load Balancer</a:t>
            </a:r>
            <a:endParaRPr lang="en-US" sz="1461" dirty="0"/>
          </a:p>
        </p:txBody>
      </p:sp>
      <p:sp>
        <p:nvSpPr>
          <p:cNvPr id="27" name="Text 6"/>
          <p:cNvSpPr/>
          <p:nvPr/>
        </p:nvSpPr>
        <p:spPr>
          <a:xfrm>
            <a:off x="3545217" y="2148817"/>
            <a:ext cx="2060310" cy="1113681"/>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Distributes traffic at the transport layer, optimized for extreme performance and high-throughput applications.</a:t>
            </a:r>
            <a:endParaRPr lang="en-US" sz="1169" dirty="0"/>
          </a:p>
        </p:txBody>
      </p:sp>
      <p:sp>
        <p:nvSpPr>
          <p:cNvPr id="28" name="Text 7"/>
          <p:cNvSpPr/>
          <p:nvPr/>
        </p:nvSpPr>
        <p:spPr>
          <a:xfrm>
            <a:off x="3767953" y="3410989"/>
            <a:ext cx="1853409"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OSI Layer: 4 (Transport)</a:t>
            </a:r>
            <a:endParaRPr lang="en-US" sz="1023" dirty="0"/>
          </a:p>
        </p:txBody>
      </p:sp>
      <p:sp>
        <p:nvSpPr>
          <p:cNvPr id="29" name="Text 8"/>
          <p:cNvSpPr/>
          <p:nvPr/>
        </p:nvSpPr>
        <p:spPr>
          <a:xfrm>
            <a:off x="3767954" y="3670847"/>
            <a:ext cx="1837573" cy="371227"/>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Ideal for: High-performance applications</a:t>
            </a:r>
            <a:endParaRPr lang="en-US" sz="1023" dirty="0"/>
          </a:p>
        </p:txBody>
      </p:sp>
      <p:sp>
        <p:nvSpPr>
          <p:cNvPr id="30" name="Text 9"/>
          <p:cNvSpPr/>
          <p:nvPr/>
        </p:nvSpPr>
        <p:spPr>
          <a:xfrm>
            <a:off x="6700646" y="1480608"/>
            <a:ext cx="1633399" cy="519718"/>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Gateway Load Balancer</a:t>
            </a:r>
            <a:endParaRPr lang="en-US" sz="1461" dirty="0"/>
          </a:p>
        </p:txBody>
      </p:sp>
      <p:sp>
        <p:nvSpPr>
          <p:cNvPr id="31" name="Text 10"/>
          <p:cNvSpPr/>
          <p:nvPr/>
        </p:nvSpPr>
        <p:spPr>
          <a:xfrm>
            <a:off x="6273735" y="2148817"/>
            <a:ext cx="2060310" cy="1113681"/>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Facilitates deployment of virtual network appliances, acting as a transparent gateway for network traffic inspection.</a:t>
            </a:r>
            <a:endParaRPr lang="en-US" sz="1169" dirty="0"/>
          </a:p>
        </p:txBody>
      </p:sp>
      <p:sp>
        <p:nvSpPr>
          <p:cNvPr id="32" name="Text 11"/>
          <p:cNvSpPr/>
          <p:nvPr/>
        </p:nvSpPr>
        <p:spPr>
          <a:xfrm>
            <a:off x="6496472" y="3410989"/>
            <a:ext cx="2017850"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OSI Layer: 3 Gateway + 4</a:t>
            </a:r>
            <a:endParaRPr lang="en-US" sz="1023" dirty="0"/>
          </a:p>
        </p:txBody>
      </p:sp>
      <p:sp>
        <p:nvSpPr>
          <p:cNvPr id="33" name="Text 12"/>
          <p:cNvSpPr/>
          <p:nvPr/>
        </p:nvSpPr>
        <p:spPr>
          <a:xfrm>
            <a:off x="6496472" y="3670847"/>
            <a:ext cx="1837573" cy="371227"/>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Ideal for: Network security appliances</a:t>
            </a:r>
            <a:endParaRPr lang="en-US" sz="1023" dirty="0"/>
          </a:p>
        </p:txBody>
      </p:sp>
      <p:sp>
        <p:nvSpPr>
          <p:cNvPr id="34" name="Text 13"/>
          <p:cNvSpPr/>
          <p:nvPr/>
        </p:nvSpPr>
        <p:spPr>
          <a:xfrm>
            <a:off x="9392042" y="1480608"/>
            <a:ext cx="1670521" cy="519718"/>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Classic Load Balancer</a:t>
            </a:r>
            <a:endParaRPr lang="en-US" sz="1461" dirty="0"/>
          </a:p>
        </p:txBody>
      </p:sp>
      <p:sp>
        <p:nvSpPr>
          <p:cNvPr id="35" name="Text 14"/>
          <p:cNvSpPr/>
          <p:nvPr/>
        </p:nvSpPr>
        <p:spPr>
          <a:xfrm>
            <a:off x="9002253" y="2148817"/>
            <a:ext cx="2060310" cy="1113681"/>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The original generation load balancer, offering basic load balancing for simple workloads and legacy applications.</a:t>
            </a:r>
            <a:endParaRPr lang="en-US" sz="1169" dirty="0"/>
          </a:p>
        </p:txBody>
      </p:sp>
      <p:sp>
        <p:nvSpPr>
          <p:cNvPr id="37" name="Text 16"/>
          <p:cNvSpPr/>
          <p:nvPr/>
        </p:nvSpPr>
        <p:spPr>
          <a:xfrm>
            <a:off x="9224990" y="3670847"/>
            <a:ext cx="1837573" cy="371227"/>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Ideal for: Legacy applications</a:t>
            </a:r>
            <a:endParaRPr lang="en-US" sz="1023"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C4A85-6C99-641A-CC9E-076DF9F56CA9}"/>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657E9166-9F98-C412-796A-1EA075A4202F}"/>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19803786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593963" y="1007294"/>
            <a:ext cx="742454" cy="27842"/>
          </a:xfrm>
          <a:prstGeom prst="rect">
            <a:avLst/>
          </a:prstGeom>
        </p:spPr>
      </p:pic>
      <p:pic>
        <p:nvPicPr>
          <p:cNvPr id="4" name="Image 2" descr="preencoded.png"/>
          <p:cNvPicPr>
            <a:picLocks noChangeAspect="1"/>
          </p:cNvPicPr>
          <p:nvPr/>
        </p:nvPicPr>
        <p:blipFill>
          <a:blip r:embed="rId5"/>
          <a:stretch>
            <a:fillRect/>
          </a:stretch>
        </p:blipFill>
        <p:spPr>
          <a:xfrm>
            <a:off x="593963" y="2520044"/>
            <a:ext cx="5048687" cy="1002313"/>
          </a:xfrm>
          <a:prstGeom prst="rect">
            <a:avLst/>
          </a:prstGeom>
        </p:spPr>
      </p:pic>
      <p:pic>
        <p:nvPicPr>
          <p:cNvPr id="5" name="Image 3" descr="preencoded.png"/>
          <p:cNvPicPr>
            <a:picLocks noChangeAspect="1"/>
          </p:cNvPicPr>
          <p:nvPr/>
        </p:nvPicPr>
        <p:blipFill>
          <a:blip r:embed="rId6"/>
          <a:stretch>
            <a:fillRect/>
          </a:stretch>
        </p:blipFill>
        <p:spPr>
          <a:xfrm>
            <a:off x="742454" y="2872709"/>
            <a:ext cx="222736" cy="296982"/>
          </a:xfrm>
          <a:prstGeom prst="rect">
            <a:avLst/>
          </a:prstGeom>
        </p:spPr>
      </p:pic>
      <p:pic>
        <p:nvPicPr>
          <p:cNvPr id="6" name="Image 4" descr="preencoded.png"/>
          <p:cNvPicPr>
            <a:picLocks noChangeAspect="1"/>
          </p:cNvPicPr>
          <p:nvPr/>
        </p:nvPicPr>
        <p:blipFill>
          <a:blip r:embed="rId5"/>
          <a:stretch>
            <a:fillRect/>
          </a:stretch>
        </p:blipFill>
        <p:spPr>
          <a:xfrm>
            <a:off x="593963" y="3745092"/>
            <a:ext cx="5048687" cy="1002313"/>
          </a:xfrm>
          <a:prstGeom prst="rect">
            <a:avLst/>
          </a:prstGeom>
        </p:spPr>
      </p:pic>
      <p:pic>
        <p:nvPicPr>
          <p:cNvPr id="7" name="Image 5" descr="preencoded.png"/>
          <p:cNvPicPr>
            <a:picLocks noChangeAspect="1"/>
          </p:cNvPicPr>
          <p:nvPr/>
        </p:nvPicPr>
        <p:blipFill>
          <a:blip r:embed="rId7"/>
          <a:stretch>
            <a:fillRect/>
          </a:stretch>
        </p:blipFill>
        <p:spPr>
          <a:xfrm>
            <a:off x="742454" y="4097758"/>
            <a:ext cx="222736" cy="296982"/>
          </a:xfrm>
          <a:prstGeom prst="rect">
            <a:avLst/>
          </a:prstGeom>
        </p:spPr>
      </p:pic>
      <p:pic>
        <p:nvPicPr>
          <p:cNvPr id="8" name="Image 6" descr="preencoded.png"/>
          <p:cNvPicPr>
            <a:picLocks noChangeAspect="1"/>
          </p:cNvPicPr>
          <p:nvPr/>
        </p:nvPicPr>
        <p:blipFill>
          <a:blip r:embed="rId5"/>
          <a:stretch>
            <a:fillRect/>
          </a:stretch>
        </p:blipFill>
        <p:spPr>
          <a:xfrm>
            <a:off x="593963" y="4970141"/>
            <a:ext cx="5048687" cy="1002313"/>
          </a:xfrm>
          <a:prstGeom prst="rect">
            <a:avLst/>
          </a:prstGeom>
        </p:spPr>
      </p:pic>
      <p:pic>
        <p:nvPicPr>
          <p:cNvPr id="9" name="Image 7" descr="preencoded.png"/>
          <p:cNvPicPr>
            <a:picLocks noChangeAspect="1"/>
          </p:cNvPicPr>
          <p:nvPr/>
        </p:nvPicPr>
        <p:blipFill>
          <a:blip r:embed="rId8"/>
          <a:stretch>
            <a:fillRect/>
          </a:stretch>
        </p:blipFill>
        <p:spPr>
          <a:xfrm>
            <a:off x="742454" y="5322807"/>
            <a:ext cx="222736" cy="296982"/>
          </a:xfrm>
          <a:prstGeom prst="rect">
            <a:avLst/>
          </a:prstGeom>
        </p:spPr>
      </p:pic>
      <p:pic>
        <p:nvPicPr>
          <p:cNvPr id="10" name="Image 8" descr="preencoded.png"/>
          <p:cNvPicPr>
            <a:picLocks noChangeAspect="1"/>
          </p:cNvPicPr>
          <p:nvPr/>
        </p:nvPicPr>
        <p:blipFill>
          <a:blip r:embed="rId9"/>
          <a:stretch>
            <a:fillRect/>
          </a:stretch>
        </p:blipFill>
        <p:spPr>
          <a:xfrm>
            <a:off x="8082742" y="1930722"/>
            <a:ext cx="556840" cy="445472"/>
          </a:xfrm>
          <a:prstGeom prst="rect">
            <a:avLst/>
          </a:prstGeom>
        </p:spPr>
      </p:pic>
      <p:pic>
        <p:nvPicPr>
          <p:cNvPr id="11" name="Image 9" descr="preencoded.png"/>
          <p:cNvPicPr>
            <a:picLocks noChangeAspect="1"/>
          </p:cNvPicPr>
          <p:nvPr/>
        </p:nvPicPr>
        <p:blipFill>
          <a:blip r:embed="rId10"/>
          <a:stretch>
            <a:fillRect/>
          </a:stretch>
        </p:blipFill>
        <p:spPr>
          <a:xfrm>
            <a:off x="6533594" y="3007280"/>
            <a:ext cx="445472" cy="445472"/>
          </a:xfrm>
          <a:prstGeom prst="rect">
            <a:avLst/>
          </a:prstGeom>
        </p:spPr>
      </p:pic>
      <p:pic>
        <p:nvPicPr>
          <p:cNvPr id="12" name="Image 10" descr="preencoded.png"/>
          <p:cNvPicPr>
            <a:picLocks noChangeAspect="1"/>
          </p:cNvPicPr>
          <p:nvPr/>
        </p:nvPicPr>
        <p:blipFill>
          <a:blip r:embed="rId11"/>
          <a:stretch>
            <a:fillRect/>
          </a:stretch>
        </p:blipFill>
        <p:spPr>
          <a:xfrm>
            <a:off x="6640323" y="3100086"/>
            <a:ext cx="232017" cy="259859"/>
          </a:xfrm>
          <a:prstGeom prst="rect">
            <a:avLst/>
          </a:prstGeom>
        </p:spPr>
      </p:pic>
      <p:pic>
        <p:nvPicPr>
          <p:cNvPr id="13" name="Image 11" descr="preencoded.png"/>
          <p:cNvPicPr>
            <a:picLocks noChangeAspect="1"/>
          </p:cNvPicPr>
          <p:nvPr/>
        </p:nvPicPr>
        <p:blipFill>
          <a:blip r:embed="rId12"/>
          <a:stretch>
            <a:fillRect/>
          </a:stretch>
        </p:blipFill>
        <p:spPr>
          <a:xfrm>
            <a:off x="6533594" y="3675487"/>
            <a:ext cx="445472" cy="445472"/>
          </a:xfrm>
          <a:prstGeom prst="rect">
            <a:avLst/>
          </a:prstGeom>
        </p:spPr>
      </p:pic>
      <p:pic>
        <p:nvPicPr>
          <p:cNvPr id="14" name="Image 12" descr="preencoded.png"/>
          <p:cNvPicPr>
            <a:picLocks noChangeAspect="1"/>
          </p:cNvPicPr>
          <p:nvPr/>
        </p:nvPicPr>
        <p:blipFill>
          <a:blip r:embed="rId13"/>
          <a:stretch>
            <a:fillRect/>
          </a:stretch>
        </p:blipFill>
        <p:spPr>
          <a:xfrm>
            <a:off x="6640323" y="3768295"/>
            <a:ext cx="232017" cy="259859"/>
          </a:xfrm>
          <a:prstGeom prst="rect">
            <a:avLst/>
          </a:prstGeom>
        </p:spPr>
      </p:pic>
      <p:pic>
        <p:nvPicPr>
          <p:cNvPr id="15" name="Image 13" descr="preencoded.png"/>
          <p:cNvPicPr>
            <a:picLocks noChangeAspect="1"/>
          </p:cNvPicPr>
          <p:nvPr/>
        </p:nvPicPr>
        <p:blipFill>
          <a:blip r:embed="rId14"/>
          <a:stretch>
            <a:fillRect/>
          </a:stretch>
        </p:blipFill>
        <p:spPr>
          <a:xfrm>
            <a:off x="6533594" y="4343697"/>
            <a:ext cx="445472" cy="445472"/>
          </a:xfrm>
          <a:prstGeom prst="rect">
            <a:avLst/>
          </a:prstGeom>
        </p:spPr>
      </p:pic>
      <p:pic>
        <p:nvPicPr>
          <p:cNvPr id="16" name="Image 14" descr="preencoded.png"/>
          <p:cNvPicPr>
            <a:picLocks noChangeAspect="1"/>
          </p:cNvPicPr>
          <p:nvPr/>
        </p:nvPicPr>
        <p:blipFill>
          <a:blip r:embed="rId15"/>
          <a:stretch>
            <a:fillRect/>
          </a:stretch>
        </p:blipFill>
        <p:spPr>
          <a:xfrm>
            <a:off x="6663524" y="4436503"/>
            <a:ext cx="185613" cy="259859"/>
          </a:xfrm>
          <a:prstGeom prst="rect">
            <a:avLst/>
          </a:prstGeom>
        </p:spPr>
      </p:pic>
      <p:pic>
        <p:nvPicPr>
          <p:cNvPr id="17" name="Image 15" descr="preencoded.png"/>
          <p:cNvPicPr>
            <a:picLocks noChangeAspect="1"/>
          </p:cNvPicPr>
          <p:nvPr/>
        </p:nvPicPr>
        <p:blipFill>
          <a:blip r:embed="rId16"/>
          <a:stretch>
            <a:fillRect/>
          </a:stretch>
        </p:blipFill>
        <p:spPr>
          <a:xfrm>
            <a:off x="7040841" y="5011905"/>
            <a:ext cx="371227" cy="371227"/>
          </a:xfrm>
          <a:prstGeom prst="rect">
            <a:avLst/>
          </a:prstGeom>
        </p:spPr>
      </p:pic>
      <p:pic>
        <p:nvPicPr>
          <p:cNvPr id="18" name="Image 16" descr="preencoded.png"/>
          <p:cNvPicPr>
            <a:picLocks noChangeAspect="1"/>
          </p:cNvPicPr>
          <p:nvPr/>
        </p:nvPicPr>
        <p:blipFill>
          <a:blip r:embed="rId17"/>
          <a:stretch>
            <a:fillRect/>
          </a:stretch>
        </p:blipFill>
        <p:spPr>
          <a:xfrm>
            <a:off x="7152209" y="5123273"/>
            <a:ext cx="148491" cy="148491"/>
          </a:xfrm>
          <a:prstGeom prst="rect">
            <a:avLst/>
          </a:prstGeom>
        </p:spPr>
      </p:pic>
      <p:pic>
        <p:nvPicPr>
          <p:cNvPr id="19" name="Image 17" descr="preencoded.png"/>
          <p:cNvPicPr>
            <a:picLocks noChangeAspect="1"/>
          </p:cNvPicPr>
          <p:nvPr/>
        </p:nvPicPr>
        <p:blipFill>
          <a:blip r:embed="rId18"/>
          <a:stretch>
            <a:fillRect/>
          </a:stretch>
        </p:blipFill>
        <p:spPr>
          <a:xfrm>
            <a:off x="8426706" y="5011905"/>
            <a:ext cx="371227" cy="371227"/>
          </a:xfrm>
          <a:prstGeom prst="rect">
            <a:avLst/>
          </a:prstGeom>
        </p:spPr>
      </p:pic>
      <p:pic>
        <p:nvPicPr>
          <p:cNvPr id="20" name="Image 18" descr="preencoded.png"/>
          <p:cNvPicPr>
            <a:picLocks noChangeAspect="1"/>
          </p:cNvPicPr>
          <p:nvPr/>
        </p:nvPicPr>
        <p:blipFill>
          <a:blip r:embed="rId17"/>
          <a:stretch>
            <a:fillRect/>
          </a:stretch>
        </p:blipFill>
        <p:spPr>
          <a:xfrm>
            <a:off x="8538074" y="5123273"/>
            <a:ext cx="148491" cy="148491"/>
          </a:xfrm>
          <a:prstGeom prst="rect">
            <a:avLst/>
          </a:prstGeom>
        </p:spPr>
      </p:pic>
      <p:pic>
        <p:nvPicPr>
          <p:cNvPr id="21" name="Image 19" descr="preencoded.png"/>
          <p:cNvPicPr>
            <a:picLocks noChangeAspect="1"/>
          </p:cNvPicPr>
          <p:nvPr/>
        </p:nvPicPr>
        <p:blipFill>
          <a:blip r:embed="rId19"/>
          <a:stretch>
            <a:fillRect/>
          </a:stretch>
        </p:blipFill>
        <p:spPr>
          <a:xfrm>
            <a:off x="9812573" y="5011905"/>
            <a:ext cx="371227" cy="371227"/>
          </a:xfrm>
          <a:prstGeom prst="rect">
            <a:avLst/>
          </a:prstGeom>
        </p:spPr>
      </p:pic>
      <p:pic>
        <p:nvPicPr>
          <p:cNvPr id="22" name="Image 20" descr="preencoded.png"/>
          <p:cNvPicPr>
            <a:picLocks noChangeAspect="1"/>
          </p:cNvPicPr>
          <p:nvPr/>
        </p:nvPicPr>
        <p:blipFill>
          <a:blip r:embed="rId17"/>
          <a:stretch>
            <a:fillRect/>
          </a:stretch>
        </p:blipFill>
        <p:spPr>
          <a:xfrm>
            <a:off x="9923941" y="5123273"/>
            <a:ext cx="148491" cy="148491"/>
          </a:xfrm>
          <a:prstGeom prst="rect">
            <a:avLst/>
          </a:prstGeom>
        </p:spPr>
      </p:pic>
      <p:sp>
        <p:nvSpPr>
          <p:cNvPr id="24"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What is Application Load Balancer?</a:t>
            </a:r>
            <a:endParaRPr lang="en-US" sz="2631" dirty="0"/>
          </a:p>
        </p:txBody>
      </p:sp>
      <p:sp>
        <p:nvSpPr>
          <p:cNvPr id="25" name="Text 1"/>
          <p:cNvSpPr/>
          <p:nvPr/>
        </p:nvSpPr>
        <p:spPr>
          <a:xfrm>
            <a:off x="593963" y="1257872"/>
            <a:ext cx="5048687" cy="1039435"/>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An advanced Layer 7 load balancer that intelligently routes HTTP/HTTPS traffic to applications based on content, providing enhanced flexibility for modern application architectures.</a:t>
            </a:r>
            <a:endParaRPr lang="en-US" sz="1461" dirty="0"/>
          </a:p>
        </p:txBody>
      </p:sp>
      <p:sp>
        <p:nvSpPr>
          <p:cNvPr id="26" name="Text 2"/>
          <p:cNvSpPr/>
          <p:nvPr/>
        </p:nvSpPr>
        <p:spPr>
          <a:xfrm>
            <a:off x="1113681" y="2668534"/>
            <a:ext cx="4380478"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Content-Based Routing</a:t>
            </a:r>
            <a:endParaRPr lang="en-US" sz="1315" dirty="0"/>
          </a:p>
        </p:txBody>
      </p:sp>
      <p:sp>
        <p:nvSpPr>
          <p:cNvPr id="27" name="Text 3"/>
          <p:cNvSpPr/>
          <p:nvPr/>
        </p:nvSpPr>
        <p:spPr>
          <a:xfrm>
            <a:off x="1113681" y="2928393"/>
            <a:ext cx="438047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Routes requests based on URL paths, host headers, HTTP headers, methods, query parameters, and source IP</a:t>
            </a:r>
            <a:endParaRPr lang="en-US" sz="1169" dirty="0"/>
          </a:p>
        </p:txBody>
      </p:sp>
      <p:sp>
        <p:nvSpPr>
          <p:cNvPr id="28" name="Text 4"/>
          <p:cNvSpPr/>
          <p:nvPr/>
        </p:nvSpPr>
        <p:spPr>
          <a:xfrm>
            <a:off x="1113681" y="3893583"/>
            <a:ext cx="4380478"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Protocol Support</a:t>
            </a:r>
            <a:endParaRPr lang="en-US" sz="1315" dirty="0"/>
          </a:p>
        </p:txBody>
      </p:sp>
      <p:sp>
        <p:nvSpPr>
          <p:cNvPr id="29" name="Text 5"/>
          <p:cNvSpPr/>
          <p:nvPr/>
        </p:nvSpPr>
        <p:spPr>
          <a:xfrm>
            <a:off x="1113681" y="4153442"/>
            <a:ext cx="438047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Supports HTTP, HTTPS, gRPC, and WebSockets for diverse application needs</a:t>
            </a:r>
            <a:endParaRPr lang="en-US" sz="1169" dirty="0"/>
          </a:p>
        </p:txBody>
      </p:sp>
      <p:sp>
        <p:nvSpPr>
          <p:cNvPr id="30" name="Text 6"/>
          <p:cNvSpPr/>
          <p:nvPr/>
        </p:nvSpPr>
        <p:spPr>
          <a:xfrm>
            <a:off x="1113681" y="5118632"/>
            <a:ext cx="4380478"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Target Flexibility</a:t>
            </a:r>
            <a:endParaRPr lang="en-US" sz="1315" dirty="0"/>
          </a:p>
        </p:txBody>
      </p:sp>
      <p:sp>
        <p:nvSpPr>
          <p:cNvPr id="31" name="Text 7"/>
          <p:cNvSpPr/>
          <p:nvPr/>
        </p:nvSpPr>
        <p:spPr>
          <a:xfrm>
            <a:off x="1113681" y="5378491"/>
            <a:ext cx="438047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Can route to EC2 instances, IP addresses, containers (ECS), and AWS Lambda functions</a:t>
            </a:r>
            <a:endParaRPr lang="en-US" sz="1169" dirty="0"/>
          </a:p>
        </p:txBody>
      </p:sp>
      <p:sp>
        <p:nvSpPr>
          <p:cNvPr id="32" name="Text 8"/>
          <p:cNvSpPr/>
          <p:nvPr/>
        </p:nvSpPr>
        <p:spPr>
          <a:xfrm>
            <a:off x="8194110" y="2450439"/>
            <a:ext cx="1271336" cy="259859"/>
          </a:xfrm>
          <a:prstGeom prst="rect">
            <a:avLst/>
          </a:prstGeom>
          <a:noFill/>
          <a:ln/>
        </p:spPr>
        <p:txBody>
          <a:bodyPr vert="horz" wrap="square" lIns="0" tIns="0" rIns="0" bIns="0" rtlCol="0" anchor="t"/>
          <a:lstStyle/>
          <a:p>
            <a:pPr>
              <a:lnSpc>
                <a:spcPts val="1461"/>
              </a:lnSpc>
            </a:pPr>
            <a:r>
              <a:rPr lang="en-US" sz="1023" b="1" dirty="0">
                <a:solidFill>
                  <a:srgbClr val="FFFFFF"/>
                </a:solidFill>
                <a:latin typeface="ui-sans-serif" pitchFamily="34" charset="0"/>
                <a:ea typeface="ui-sans-serif" pitchFamily="34" charset="-122"/>
                <a:cs typeface="ui-sans-serif" pitchFamily="34" charset="-120"/>
              </a:rPr>
              <a:t>OSI Layer 7</a:t>
            </a:r>
            <a:endParaRPr lang="en-US" sz="1023" dirty="0"/>
          </a:p>
        </p:txBody>
      </p:sp>
      <p:sp>
        <p:nvSpPr>
          <p:cNvPr id="33" name="Text 9"/>
          <p:cNvSpPr/>
          <p:nvPr/>
        </p:nvSpPr>
        <p:spPr>
          <a:xfrm>
            <a:off x="7127557" y="3025841"/>
            <a:ext cx="139427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Client</a:t>
            </a:r>
            <a:endParaRPr lang="en-US" sz="1169" dirty="0"/>
          </a:p>
        </p:txBody>
      </p:sp>
      <p:sp>
        <p:nvSpPr>
          <p:cNvPr id="34" name="Text 10"/>
          <p:cNvSpPr/>
          <p:nvPr/>
        </p:nvSpPr>
        <p:spPr>
          <a:xfrm>
            <a:off x="7127558" y="3248577"/>
            <a:ext cx="1673132"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HTTP/HTTPS requests</a:t>
            </a:r>
            <a:endParaRPr lang="en-US" sz="1023" dirty="0"/>
          </a:p>
        </p:txBody>
      </p:sp>
      <p:sp>
        <p:nvSpPr>
          <p:cNvPr id="35" name="Text 11"/>
          <p:cNvSpPr/>
          <p:nvPr/>
        </p:nvSpPr>
        <p:spPr>
          <a:xfrm>
            <a:off x="7127558" y="3694049"/>
            <a:ext cx="2320284"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Application Load Balancer</a:t>
            </a:r>
            <a:endParaRPr lang="en-US" sz="1169" dirty="0"/>
          </a:p>
        </p:txBody>
      </p:sp>
      <p:sp>
        <p:nvSpPr>
          <p:cNvPr id="36" name="Text 12"/>
          <p:cNvSpPr/>
          <p:nvPr/>
        </p:nvSpPr>
        <p:spPr>
          <a:xfrm>
            <a:off x="7127558" y="3916786"/>
            <a:ext cx="2320284"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Inspects content-based rules</a:t>
            </a:r>
            <a:endParaRPr lang="en-US" sz="1023" dirty="0"/>
          </a:p>
        </p:txBody>
      </p:sp>
      <p:sp>
        <p:nvSpPr>
          <p:cNvPr id="37" name="Text 13"/>
          <p:cNvSpPr/>
          <p:nvPr/>
        </p:nvSpPr>
        <p:spPr>
          <a:xfrm>
            <a:off x="7127558" y="4362258"/>
            <a:ext cx="1980264"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Target Group</a:t>
            </a:r>
            <a:endParaRPr lang="en-US" sz="1169" dirty="0"/>
          </a:p>
        </p:txBody>
      </p:sp>
      <p:sp>
        <p:nvSpPr>
          <p:cNvPr id="38" name="Text 14"/>
          <p:cNvSpPr/>
          <p:nvPr/>
        </p:nvSpPr>
        <p:spPr>
          <a:xfrm>
            <a:off x="7127558" y="4584994"/>
            <a:ext cx="1980264"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Routes to healthy targets</a:t>
            </a:r>
            <a:endParaRPr lang="en-US" sz="1023" dirty="0"/>
          </a:p>
        </p:txBody>
      </p:sp>
      <p:sp>
        <p:nvSpPr>
          <p:cNvPr id="39" name="Text 15"/>
          <p:cNvSpPr/>
          <p:nvPr/>
        </p:nvSpPr>
        <p:spPr>
          <a:xfrm>
            <a:off x="6910955" y="5420255"/>
            <a:ext cx="631144" cy="185613"/>
          </a:xfrm>
          <a:prstGeom prst="rect">
            <a:avLst/>
          </a:prstGeom>
          <a:noFill/>
          <a:ln/>
        </p:spPr>
        <p:txBody>
          <a:bodyPr vert="horz" wrap="square" lIns="0" tIns="0" rIns="0" bIns="0" rtlCol="0" anchor="t"/>
          <a:lstStyle/>
          <a:p>
            <a:pPr algn="ctr">
              <a:lnSpc>
                <a:spcPts val="1461"/>
              </a:lnSpc>
            </a:pPr>
            <a:r>
              <a:rPr lang="en-US" sz="1023" dirty="0">
                <a:solidFill>
                  <a:srgbClr val="6B7280"/>
                </a:solidFill>
                <a:latin typeface="ui-sans-serif" pitchFamily="34" charset="0"/>
                <a:ea typeface="ui-sans-serif" pitchFamily="34" charset="-122"/>
                <a:cs typeface="ui-sans-serif" pitchFamily="34" charset="-120"/>
              </a:rPr>
              <a:t>Target 1</a:t>
            </a:r>
            <a:endParaRPr lang="en-US" sz="1023" dirty="0"/>
          </a:p>
        </p:txBody>
      </p:sp>
      <p:sp>
        <p:nvSpPr>
          <p:cNvPr id="40" name="Text 16"/>
          <p:cNvSpPr/>
          <p:nvPr/>
        </p:nvSpPr>
        <p:spPr>
          <a:xfrm>
            <a:off x="8296821" y="5420255"/>
            <a:ext cx="631144" cy="185613"/>
          </a:xfrm>
          <a:prstGeom prst="rect">
            <a:avLst/>
          </a:prstGeom>
          <a:noFill/>
          <a:ln/>
        </p:spPr>
        <p:txBody>
          <a:bodyPr vert="horz" wrap="square" lIns="0" tIns="0" rIns="0" bIns="0" rtlCol="0" anchor="t"/>
          <a:lstStyle/>
          <a:p>
            <a:pPr algn="ctr">
              <a:lnSpc>
                <a:spcPts val="1461"/>
              </a:lnSpc>
            </a:pPr>
            <a:r>
              <a:rPr lang="en-US" sz="1023" dirty="0">
                <a:solidFill>
                  <a:srgbClr val="6B7280"/>
                </a:solidFill>
                <a:latin typeface="ui-sans-serif" pitchFamily="34" charset="0"/>
                <a:ea typeface="ui-sans-serif" pitchFamily="34" charset="-122"/>
                <a:cs typeface="ui-sans-serif" pitchFamily="34" charset="-120"/>
              </a:rPr>
              <a:t>Target 2</a:t>
            </a:r>
            <a:endParaRPr lang="en-US" sz="1023" dirty="0"/>
          </a:p>
        </p:txBody>
      </p:sp>
      <p:sp>
        <p:nvSpPr>
          <p:cNvPr id="41" name="Text 17"/>
          <p:cNvSpPr/>
          <p:nvPr/>
        </p:nvSpPr>
        <p:spPr>
          <a:xfrm>
            <a:off x="9682686" y="5420255"/>
            <a:ext cx="631144" cy="185613"/>
          </a:xfrm>
          <a:prstGeom prst="rect">
            <a:avLst/>
          </a:prstGeom>
          <a:noFill/>
          <a:ln/>
        </p:spPr>
        <p:txBody>
          <a:bodyPr vert="horz" wrap="square" lIns="0" tIns="0" rIns="0" bIns="0" rtlCol="0" anchor="t"/>
          <a:lstStyle/>
          <a:p>
            <a:pPr algn="ctr">
              <a:lnSpc>
                <a:spcPts val="1461"/>
              </a:lnSpc>
            </a:pPr>
            <a:r>
              <a:rPr lang="en-US" sz="1023" dirty="0">
                <a:solidFill>
                  <a:srgbClr val="6B7280"/>
                </a:solidFill>
                <a:latin typeface="ui-sans-serif" pitchFamily="34" charset="0"/>
                <a:ea typeface="ui-sans-serif" pitchFamily="34" charset="-122"/>
                <a:cs typeface="ui-sans-serif" pitchFamily="34" charset="-120"/>
              </a:rPr>
              <a:t>Target 3</a:t>
            </a:r>
            <a:endParaRPr lang="en-US" sz="1023"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593963" y="1007294"/>
            <a:ext cx="742454" cy="27842"/>
          </a:xfrm>
          <a:prstGeom prst="rect">
            <a:avLst/>
          </a:prstGeom>
        </p:spPr>
      </p:pic>
      <p:pic>
        <p:nvPicPr>
          <p:cNvPr id="4" name="Image 2" descr="preencoded.png"/>
          <p:cNvPicPr>
            <a:picLocks noChangeAspect="1"/>
          </p:cNvPicPr>
          <p:nvPr/>
        </p:nvPicPr>
        <p:blipFill>
          <a:blip r:embed="rId5"/>
          <a:stretch>
            <a:fillRect/>
          </a:stretch>
        </p:blipFill>
        <p:spPr>
          <a:xfrm>
            <a:off x="593963" y="1740467"/>
            <a:ext cx="3415288" cy="1596276"/>
          </a:xfrm>
          <a:prstGeom prst="rect">
            <a:avLst/>
          </a:prstGeom>
        </p:spPr>
      </p:pic>
      <p:pic>
        <p:nvPicPr>
          <p:cNvPr id="5" name="Image 3" descr="preencoded.png"/>
          <p:cNvPicPr>
            <a:picLocks noChangeAspect="1"/>
          </p:cNvPicPr>
          <p:nvPr/>
        </p:nvPicPr>
        <p:blipFill>
          <a:blip r:embed="rId6"/>
          <a:stretch>
            <a:fillRect/>
          </a:stretch>
        </p:blipFill>
        <p:spPr>
          <a:xfrm>
            <a:off x="779576" y="1926080"/>
            <a:ext cx="222736" cy="464034"/>
          </a:xfrm>
          <a:prstGeom prst="rect">
            <a:avLst/>
          </a:prstGeom>
        </p:spPr>
      </p:pic>
      <p:pic>
        <p:nvPicPr>
          <p:cNvPr id="6" name="Image 4" descr="preencoded.png"/>
          <p:cNvPicPr>
            <a:picLocks noChangeAspect="1"/>
          </p:cNvPicPr>
          <p:nvPr/>
        </p:nvPicPr>
        <p:blipFill>
          <a:blip r:embed="rId7"/>
          <a:stretch>
            <a:fillRect/>
          </a:stretch>
        </p:blipFill>
        <p:spPr>
          <a:xfrm>
            <a:off x="779576" y="2009606"/>
            <a:ext cx="222736" cy="296982"/>
          </a:xfrm>
          <a:prstGeom prst="rect">
            <a:avLst/>
          </a:prstGeom>
        </p:spPr>
      </p:pic>
      <p:pic>
        <p:nvPicPr>
          <p:cNvPr id="7" name="Image 5" descr="preencoded.png"/>
          <p:cNvPicPr>
            <a:picLocks noChangeAspect="1"/>
          </p:cNvPicPr>
          <p:nvPr/>
        </p:nvPicPr>
        <p:blipFill>
          <a:blip r:embed="rId8"/>
          <a:stretch>
            <a:fillRect/>
          </a:stretch>
        </p:blipFill>
        <p:spPr>
          <a:xfrm>
            <a:off x="4231987" y="1740467"/>
            <a:ext cx="3415288" cy="1596276"/>
          </a:xfrm>
          <a:prstGeom prst="rect">
            <a:avLst/>
          </a:prstGeom>
        </p:spPr>
      </p:pic>
      <p:pic>
        <p:nvPicPr>
          <p:cNvPr id="8" name="Image 6" descr="preencoded.png"/>
          <p:cNvPicPr>
            <a:picLocks noChangeAspect="1"/>
          </p:cNvPicPr>
          <p:nvPr/>
        </p:nvPicPr>
        <p:blipFill>
          <a:blip r:embed="rId9"/>
          <a:stretch>
            <a:fillRect/>
          </a:stretch>
        </p:blipFill>
        <p:spPr>
          <a:xfrm>
            <a:off x="4417601" y="1926080"/>
            <a:ext cx="222736" cy="464034"/>
          </a:xfrm>
          <a:prstGeom prst="rect">
            <a:avLst/>
          </a:prstGeom>
        </p:spPr>
      </p:pic>
      <p:pic>
        <p:nvPicPr>
          <p:cNvPr id="9" name="Image 7" descr="preencoded.png"/>
          <p:cNvPicPr>
            <a:picLocks noChangeAspect="1"/>
          </p:cNvPicPr>
          <p:nvPr/>
        </p:nvPicPr>
        <p:blipFill>
          <a:blip r:embed="rId10"/>
          <a:stretch>
            <a:fillRect/>
          </a:stretch>
        </p:blipFill>
        <p:spPr>
          <a:xfrm>
            <a:off x="4417601" y="2009606"/>
            <a:ext cx="222736" cy="296982"/>
          </a:xfrm>
          <a:prstGeom prst="rect">
            <a:avLst/>
          </a:prstGeom>
        </p:spPr>
      </p:pic>
      <p:pic>
        <p:nvPicPr>
          <p:cNvPr id="10" name="Image 8" descr="preencoded.png"/>
          <p:cNvPicPr>
            <a:picLocks noChangeAspect="1"/>
          </p:cNvPicPr>
          <p:nvPr/>
        </p:nvPicPr>
        <p:blipFill>
          <a:blip r:embed="rId11"/>
          <a:stretch>
            <a:fillRect/>
          </a:stretch>
        </p:blipFill>
        <p:spPr>
          <a:xfrm>
            <a:off x="7870011" y="1740467"/>
            <a:ext cx="3415288" cy="1596276"/>
          </a:xfrm>
          <a:prstGeom prst="rect">
            <a:avLst/>
          </a:prstGeom>
        </p:spPr>
      </p:pic>
      <p:pic>
        <p:nvPicPr>
          <p:cNvPr id="11" name="Image 9" descr="preencoded.png"/>
          <p:cNvPicPr>
            <a:picLocks noChangeAspect="1"/>
          </p:cNvPicPr>
          <p:nvPr/>
        </p:nvPicPr>
        <p:blipFill>
          <a:blip r:embed="rId12"/>
          <a:stretch>
            <a:fillRect/>
          </a:stretch>
        </p:blipFill>
        <p:spPr>
          <a:xfrm>
            <a:off x="8055625" y="1926080"/>
            <a:ext cx="194894" cy="464034"/>
          </a:xfrm>
          <a:prstGeom prst="rect">
            <a:avLst/>
          </a:prstGeom>
        </p:spPr>
      </p:pic>
      <p:pic>
        <p:nvPicPr>
          <p:cNvPr id="12" name="Image 10" descr="preencoded.png"/>
          <p:cNvPicPr>
            <a:picLocks noChangeAspect="1"/>
          </p:cNvPicPr>
          <p:nvPr/>
        </p:nvPicPr>
        <p:blipFill>
          <a:blip r:embed="rId13"/>
          <a:stretch>
            <a:fillRect/>
          </a:stretch>
        </p:blipFill>
        <p:spPr>
          <a:xfrm>
            <a:off x="8055625" y="2009606"/>
            <a:ext cx="194894" cy="296982"/>
          </a:xfrm>
          <a:prstGeom prst="rect">
            <a:avLst/>
          </a:prstGeom>
        </p:spPr>
      </p:pic>
      <p:pic>
        <p:nvPicPr>
          <p:cNvPr id="13" name="Image 11" descr="preencoded.png"/>
          <p:cNvPicPr>
            <a:picLocks noChangeAspect="1"/>
          </p:cNvPicPr>
          <p:nvPr/>
        </p:nvPicPr>
        <p:blipFill>
          <a:blip r:embed="rId14"/>
          <a:stretch>
            <a:fillRect/>
          </a:stretch>
        </p:blipFill>
        <p:spPr>
          <a:xfrm>
            <a:off x="593963" y="3559479"/>
            <a:ext cx="3415288" cy="1373540"/>
          </a:xfrm>
          <a:prstGeom prst="rect">
            <a:avLst/>
          </a:prstGeom>
        </p:spPr>
      </p:pic>
      <p:pic>
        <p:nvPicPr>
          <p:cNvPr id="14" name="Image 12" descr="preencoded.png"/>
          <p:cNvPicPr>
            <a:picLocks noChangeAspect="1"/>
          </p:cNvPicPr>
          <p:nvPr/>
        </p:nvPicPr>
        <p:blipFill>
          <a:blip r:embed="rId15"/>
          <a:stretch>
            <a:fillRect/>
          </a:stretch>
        </p:blipFill>
        <p:spPr>
          <a:xfrm>
            <a:off x="779576" y="3745092"/>
            <a:ext cx="278420" cy="464034"/>
          </a:xfrm>
          <a:prstGeom prst="rect">
            <a:avLst/>
          </a:prstGeom>
        </p:spPr>
      </p:pic>
      <p:pic>
        <p:nvPicPr>
          <p:cNvPr id="15" name="Image 13" descr="preencoded.png"/>
          <p:cNvPicPr>
            <a:picLocks noChangeAspect="1"/>
          </p:cNvPicPr>
          <p:nvPr/>
        </p:nvPicPr>
        <p:blipFill>
          <a:blip r:embed="rId16"/>
          <a:stretch>
            <a:fillRect/>
          </a:stretch>
        </p:blipFill>
        <p:spPr>
          <a:xfrm>
            <a:off x="779576" y="3828618"/>
            <a:ext cx="278420" cy="296982"/>
          </a:xfrm>
          <a:prstGeom prst="rect">
            <a:avLst/>
          </a:prstGeom>
        </p:spPr>
      </p:pic>
      <p:pic>
        <p:nvPicPr>
          <p:cNvPr id="16" name="Image 14" descr="preencoded.png"/>
          <p:cNvPicPr>
            <a:picLocks noChangeAspect="1"/>
          </p:cNvPicPr>
          <p:nvPr/>
        </p:nvPicPr>
        <p:blipFill>
          <a:blip r:embed="rId17"/>
          <a:stretch>
            <a:fillRect/>
          </a:stretch>
        </p:blipFill>
        <p:spPr>
          <a:xfrm>
            <a:off x="4231987" y="3559479"/>
            <a:ext cx="3415288" cy="1373540"/>
          </a:xfrm>
          <a:prstGeom prst="rect">
            <a:avLst/>
          </a:prstGeom>
        </p:spPr>
      </p:pic>
      <p:pic>
        <p:nvPicPr>
          <p:cNvPr id="17" name="Image 15" descr="preencoded.png"/>
          <p:cNvPicPr>
            <a:picLocks noChangeAspect="1"/>
          </p:cNvPicPr>
          <p:nvPr/>
        </p:nvPicPr>
        <p:blipFill>
          <a:blip r:embed="rId18"/>
          <a:stretch>
            <a:fillRect/>
          </a:stretch>
        </p:blipFill>
        <p:spPr>
          <a:xfrm>
            <a:off x="4417601" y="3745092"/>
            <a:ext cx="222736" cy="464034"/>
          </a:xfrm>
          <a:prstGeom prst="rect">
            <a:avLst/>
          </a:prstGeom>
        </p:spPr>
      </p:pic>
      <p:pic>
        <p:nvPicPr>
          <p:cNvPr id="18" name="Image 16" descr="preencoded.png"/>
          <p:cNvPicPr>
            <a:picLocks noChangeAspect="1"/>
          </p:cNvPicPr>
          <p:nvPr/>
        </p:nvPicPr>
        <p:blipFill>
          <a:blip r:embed="rId19"/>
          <a:stretch>
            <a:fillRect/>
          </a:stretch>
        </p:blipFill>
        <p:spPr>
          <a:xfrm>
            <a:off x="4417601" y="3828618"/>
            <a:ext cx="222736" cy="296982"/>
          </a:xfrm>
          <a:prstGeom prst="rect">
            <a:avLst/>
          </a:prstGeom>
        </p:spPr>
      </p:pic>
      <p:pic>
        <p:nvPicPr>
          <p:cNvPr id="19" name="Image 17" descr="preencoded.png"/>
          <p:cNvPicPr>
            <a:picLocks noChangeAspect="1"/>
          </p:cNvPicPr>
          <p:nvPr/>
        </p:nvPicPr>
        <p:blipFill>
          <a:blip r:embed="rId20"/>
          <a:stretch>
            <a:fillRect/>
          </a:stretch>
        </p:blipFill>
        <p:spPr>
          <a:xfrm>
            <a:off x="7870011" y="3559479"/>
            <a:ext cx="3415288" cy="1373540"/>
          </a:xfrm>
          <a:prstGeom prst="rect">
            <a:avLst/>
          </a:prstGeom>
        </p:spPr>
      </p:pic>
      <p:pic>
        <p:nvPicPr>
          <p:cNvPr id="20" name="Image 18" descr="preencoded.png"/>
          <p:cNvPicPr>
            <a:picLocks noChangeAspect="1"/>
          </p:cNvPicPr>
          <p:nvPr/>
        </p:nvPicPr>
        <p:blipFill>
          <a:blip r:embed="rId21"/>
          <a:stretch>
            <a:fillRect/>
          </a:stretch>
        </p:blipFill>
        <p:spPr>
          <a:xfrm>
            <a:off x="8055625" y="3745092"/>
            <a:ext cx="222736" cy="464034"/>
          </a:xfrm>
          <a:prstGeom prst="rect">
            <a:avLst/>
          </a:prstGeom>
        </p:spPr>
      </p:pic>
      <p:pic>
        <p:nvPicPr>
          <p:cNvPr id="21" name="Image 19" descr="preencoded.png"/>
          <p:cNvPicPr>
            <a:picLocks noChangeAspect="1"/>
          </p:cNvPicPr>
          <p:nvPr/>
        </p:nvPicPr>
        <p:blipFill>
          <a:blip r:embed="rId22"/>
          <a:stretch>
            <a:fillRect/>
          </a:stretch>
        </p:blipFill>
        <p:spPr>
          <a:xfrm>
            <a:off x="8055625" y="3828618"/>
            <a:ext cx="222736" cy="296982"/>
          </a:xfrm>
          <a:prstGeom prst="rect">
            <a:avLst/>
          </a:prstGeom>
        </p:spPr>
      </p:pic>
      <p:sp>
        <p:nvSpPr>
          <p:cNvPr id="23" name="Text 0"/>
          <p:cNvSpPr/>
          <p:nvPr/>
        </p:nvSpPr>
        <p:spPr>
          <a:xfrm>
            <a:off x="593963" y="524699"/>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Key Features of ALB</a:t>
            </a:r>
            <a:endParaRPr lang="en-US" sz="2631" dirty="0"/>
          </a:p>
        </p:txBody>
      </p:sp>
      <p:sp>
        <p:nvSpPr>
          <p:cNvPr id="24" name="Text 1"/>
          <p:cNvSpPr/>
          <p:nvPr/>
        </p:nvSpPr>
        <p:spPr>
          <a:xfrm>
            <a:off x="593963" y="1257872"/>
            <a:ext cx="1282960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Application Load Balancer (ALB) offers advanced features for modern application architectures:</a:t>
            </a:r>
            <a:endParaRPr lang="en-US" sz="1461" dirty="0"/>
          </a:p>
        </p:txBody>
      </p:sp>
      <p:sp>
        <p:nvSpPr>
          <p:cNvPr id="25" name="Text 2"/>
          <p:cNvSpPr/>
          <p:nvPr/>
        </p:nvSpPr>
        <p:spPr>
          <a:xfrm>
            <a:off x="1150803" y="1926080"/>
            <a:ext cx="3207401"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Content-Based Routing</a:t>
            </a:r>
            <a:endParaRPr lang="en-US" sz="1315" dirty="0"/>
          </a:p>
        </p:txBody>
      </p:sp>
      <p:sp>
        <p:nvSpPr>
          <p:cNvPr id="26" name="Text 3"/>
          <p:cNvSpPr/>
          <p:nvPr/>
        </p:nvSpPr>
        <p:spPr>
          <a:xfrm>
            <a:off x="1150803" y="2260185"/>
            <a:ext cx="2672834"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Routes requests based on URL paths, host headers, HTTP headers, methods, query parameters, and source IP.</a:t>
            </a:r>
            <a:endParaRPr lang="en-US" sz="1169" dirty="0"/>
          </a:p>
        </p:txBody>
      </p:sp>
      <p:sp>
        <p:nvSpPr>
          <p:cNvPr id="27" name="Text 4"/>
          <p:cNvSpPr/>
          <p:nvPr/>
        </p:nvSpPr>
        <p:spPr>
          <a:xfrm>
            <a:off x="4788827" y="1926080"/>
            <a:ext cx="3207401"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Protocol Support</a:t>
            </a:r>
            <a:endParaRPr lang="en-US" sz="1315" dirty="0"/>
          </a:p>
        </p:txBody>
      </p:sp>
      <p:sp>
        <p:nvSpPr>
          <p:cNvPr id="28" name="Text 5"/>
          <p:cNvSpPr/>
          <p:nvPr/>
        </p:nvSpPr>
        <p:spPr>
          <a:xfrm>
            <a:off x="4788827" y="2260185"/>
            <a:ext cx="2672834"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Supports HTTP, HTTPS, gRPC, and WebSockets for diverse application needs.</a:t>
            </a:r>
            <a:endParaRPr lang="en-US" sz="1169" dirty="0"/>
          </a:p>
        </p:txBody>
      </p:sp>
      <p:sp>
        <p:nvSpPr>
          <p:cNvPr id="29" name="Text 6"/>
          <p:cNvSpPr/>
          <p:nvPr/>
        </p:nvSpPr>
        <p:spPr>
          <a:xfrm>
            <a:off x="8399010" y="1926080"/>
            <a:ext cx="3240811"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SSL/TLS Termination</a:t>
            </a:r>
            <a:endParaRPr lang="en-US" sz="1315" dirty="0"/>
          </a:p>
        </p:txBody>
      </p:sp>
      <p:sp>
        <p:nvSpPr>
          <p:cNvPr id="30" name="Text 7"/>
          <p:cNvSpPr/>
          <p:nvPr/>
        </p:nvSpPr>
        <p:spPr>
          <a:xfrm>
            <a:off x="8399010" y="2260185"/>
            <a:ext cx="2700676"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Offloads SSL/TLS processing from backend servers. Supports SNI and custom security policies.</a:t>
            </a:r>
            <a:endParaRPr lang="en-US" sz="1169" dirty="0"/>
          </a:p>
        </p:txBody>
      </p:sp>
      <p:sp>
        <p:nvSpPr>
          <p:cNvPr id="31" name="Text 8"/>
          <p:cNvSpPr/>
          <p:nvPr/>
        </p:nvSpPr>
        <p:spPr>
          <a:xfrm>
            <a:off x="1206487" y="3745093"/>
            <a:ext cx="3140580"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User Authentication</a:t>
            </a:r>
            <a:endParaRPr lang="en-US" sz="1315" dirty="0"/>
          </a:p>
        </p:txBody>
      </p:sp>
      <p:sp>
        <p:nvSpPr>
          <p:cNvPr id="32" name="Text 9"/>
          <p:cNvSpPr/>
          <p:nvPr/>
        </p:nvSpPr>
        <p:spPr>
          <a:xfrm>
            <a:off x="1206487" y="4079197"/>
            <a:ext cx="2617150"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Integrates with Amazon Cognito and OpenID Connect for direct user authentication.</a:t>
            </a:r>
            <a:endParaRPr lang="en-US" sz="1169" dirty="0"/>
          </a:p>
        </p:txBody>
      </p:sp>
      <p:sp>
        <p:nvSpPr>
          <p:cNvPr id="33" name="Text 10"/>
          <p:cNvSpPr/>
          <p:nvPr/>
        </p:nvSpPr>
        <p:spPr>
          <a:xfrm>
            <a:off x="4788827" y="3745093"/>
            <a:ext cx="3207401"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AWS WAF Integration</a:t>
            </a:r>
            <a:endParaRPr lang="en-US" sz="1315" dirty="0"/>
          </a:p>
        </p:txBody>
      </p:sp>
      <p:sp>
        <p:nvSpPr>
          <p:cNvPr id="34" name="Text 11"/>
          <p:cNvSpPr/>
          <p:nvPr/>
        </p:nvSpPr>
        <p:spPr>
          <a:xfrm>
            <a:off x="4788827" y="4079197"/>
            <a:ext cx="2672834"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Seamlessly integrates with AWS WAF to protect applications from common web exploits.</a:t>
            </a:r>
            <a:endParaRPr lang="en-US" sz="1169" dirty="0"/>
          </a:p>
        </p:txBody>
      </p:sp>
      <p:sp>
        <p:nvSpPr>
          <p:cNvPr id="35" name="Text 12"/>
          <p:cNvSpPr/>
          <p:nvPr/>
        </p:nvSpPr>
        <p:spPr>
          <a:xfrm>
            <a:off x="8426852" y="3745093"/>
            <a:ext cx="3207401"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Cross-Zone Load Balancing</a:t>
            </a:r>
            <a:endParaRPr lang="en-US" sz="1315" dirty="0"/>
          </a:p>
        </p:txBody>
      </p:sp>
      <p:sp>
        <p:nvSpPr>
          <p:cNvPr id="36" name="Text 13"/>
          <p:cNvSpPr/>
          <p:nvPr/>
        </p:nvSpPr>
        <p:spPr>
          <a:xfrm>
            <a:off x="8426852" y="4079197"/>
            <a:ext cx="2672834"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Always enabled at the load balancer level, distributing traffic across all enabled AZs.</a:t>
            </a:r>
            <a:endParaRPr lang="en-US" sz="1169"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7006909"/>
          </a:xfrm>
          <a:prstGeom prst="rect">
            <a:avLst/>
          </a:prstGeom>
        </p:spPr>
      </p:pic>
      <p:pic>
        <p:nvPicPr>
          <p:cNvPr id="3" name="Image 1" descr="preencoded.png"/>
          <p:cNvPicPr>
            <a:picLocks noChangeAspect="1"/>
          </p:cNvPicPr>
          <p:nvPr/>
        </p:nvPicPr>
        <p:blipFill>
          <a:blip r:embed="rId4"/>
          <a:stretch>
            <a:fillRect/>
          </a:stretch>
        </p:blipFill>
        <p:spPr>
          <a:xfrm>
            <a:off x="593963" y="1007294"/>
            <a:ext cx="742454" cy="27842"/>
          </a:xfrm>
          <a:prstGeom prst="rect">
            <a:avLst/>
          </a:prstGeom>
        </p:spPr>
      </p:pic>
      <p:pic>
        <p:nvPicPr>
          <p:cNvPr id="4" name="Image 2" descr="preencoded.png"/>
          <p:cNvPicPr>
            <a:picLocks noChangeAspect="1"/>
          </p:cNvPicPr>
          <p:nvPr/>
        </p:nvPicPr>
        <p:blipFill>
          <a:blip r:embed="rId5"/>
          <a:stretch>
            <a:fillRect/>
          </a:stretch>
        </p:blipFill>
        <p:spPr>
          <a:xfrm>
            <a:off x="593963" y="2000326"/>
            <a:ext cx="3415288" cy="1559153"/>
          </a:xfrm>
          <a:prstGeom prst="rect">
            <a:avLst/>
          </a:prstGeom>
        </p:spPr>
      </p:pic>
      <p:pic>
        <p:nvPicPr>
          <p:cNvPr id="5" name="Image 3" descr="preencoded.png"/>
          <p:cNvPicPr>
            <a:picLocks noChangeAspect="1"/>
          </p:cNvPicPr>
          <p:nvPr/>
        </p:nvPicPr>
        <p:blipFill>
          <a:blip r:embed="rId6"/>
          <a:stretch>
            <a:fillRect/>
          </a:stretch>
        </p:blipFill>
        <p:spPr>
          <a:xfrm>
            <a:off x="742454" y="2148816"/>
            <a:ext cx="250578" cy="296982"/>
          </a:xfrm>
          <a:prstGeom prst="rect">
            <a:avLst/>
          </a:prstGeom>
        </p:spPr>
      </p:pic>
      <p:pic>
        <p:nvPicPr>
          <p:cNvPr id="6" name="Image 4" descr="preencoded.png"/>
          <p:cNvPicPr>
            <a:picLocks noChangeAspect="1"/>
          </p:cNvPicPr>
          <p:nvPr/>
        </p:nvPicPr>
        <p:blipFill>
          <a:blip r:embed="rId7"/>
          <a:stretch>
            <a:fillRect/>
          </a:stretch>
        </p:blipFill>
        <p:spPr>
          <a:xfrm>
            <a:off x="742454" y="3076884"/>
            <a:ext cx="3118306" cy="334104"/>
          </a:xfrm>
          <a:prstGeom prst="rect">
            <a:avLst/>
          </a:prstGeom>
        </p:spPr>
      </p:pic>
      <p:pic>
        <p:nvPicPr>
          <p:cNvPr id="7" name="Image 5" descr="preencoded.png"/>
          <p:cNvPicPr>
            <a:picLocks noChangeAspect="1"/>
          </p:cNvPicPr>
          <p:nvPr/>
        </p:nvPicPr>
        <p:blipFill>
          <a:blip r:embed="rId8"/>
          <a:stretch>
            <a:fillRect/>
          </a:stretch>
        </p:blipFill>
        <p:spPr>
          <a:xfrm>
            <a:off x="816699" y="3169691"/>
            <a:ext cx="111368" cy="129929"/>
          </a:xfrm>
          <a:prstGeom prst="rect">
            <a:avLst/>
          </a:prstGeom>
        </p:spPr>
      </p:pic>
      <p:pic>
        <p:nvPicPr>
          <p:cNvPr id="8" name="Image 6" descr="preencoded.png"/>
          <p:cNvPicPr>
            <a:picLocks noChangeAspect="1"/>
          </p:cNvPicPr>
          <p:nvPr/>
        </p:nvPicPr>
        <p:blipFill>
          <a:blip r:embed="rId5"/>
          <a:stretch>
            <a:fillRect/>
          </a:stretch>
        </p:blipFill>
        <p:spPr>
          <a:xfrm>
            <a:off x="4231987" y="2000326"/>
            <a:ext cx="3415288" cy="1559153"/>
          </a:xfrm>
          <a:prstGeom prst="rect">
            <a:avLst/>
          </a:prstGeom>
        </p:spPr>
      </p:pic>
      <p:pic>
        <p:nvPicPr>
          <p:cNvPr id="9" name="Image 7" descr="preencoded.png"/>
          <p:cNvPicPr>
            <a:picLocks noChangeAspect="1"/>
          </p:cNvPicPr>
          <p:nvPr/>
        </p:nvPicPr>
        <p:blipFill>
          <a:blip r:embed="rId9"/>
          <a:stretch>
            <a:fillRect/>
          </a:stretch>
        </p:blipFill>
        <p:spPr>
          <a:xfrm>
            <a:off x="4380478" y="2148816"/>
            <a:ext cx="222736" cy="296982"/>
          </a:xfrm>
          <a:prstGeom prst="rect">
            <a:avLst/>
          </a:prstGeom>
        </p:spPr>
      </p:pic>
      <p:pic>
        <p:nvPicPr>
          <p:cNvPr id="10" name="Image 8" descr="preencoded.png"/>
          <p:cNvPicPr>
            <a:picLocks noChangeAspect="1"/>
          </p:cNvPicPr>
          <p:nvPr/>
        </p:nvPicPr>
        <p:blipFill>
          <a:blip r:embed="rId7"/>
          <a:stretch>
            <a:fillRect/>
          </a:stretch>
        </p:blipFill>
        <p:spPr>
          <a:xfrm>
            <a:off x="4380478" y="2854148"/>
            <a:ext cx="3118306" cy="334104"/>
          </a:xfrm>
          <a:prstGeom prst="rect">
            <a:avLst/>
          </a:prstGeom>
        </p:spPr>
      </p:pic>
      <p:pic>
        <p:nvPicPr>
          <p:cNvPr id="11" name="Image 9" descr="preencoded.png"/>
          <p:cNvPicPr>
            <a:picLocks noChangeAspect="1"/>
          </p:cNvPicPr>
          <p:nvPr/>
        </p:nvPicPr>
        <p:blipFill>
          <a:blip r:embed="rId10"/>
          <a:stretch>
            <a:fillRect/>
          </a:stretch>
        </p:blipFill>
        <p:spPr>
          <a:xfrm>
            <a:off x="4454723" y="2946955"/>
            <a:ext cx="129929" cy="129929"/>
          </a:xfrm>
          <a:prstGeom prst="rect">
            <a:avLst/>
          </a:prstGeom>
        </p:spPr>
      </p:pic>
      <p:pic>
        <p:nvPicPr>
          <p:cNvPr id="12" name="Image 10" descr="preencoded.png"/>
          <p:cNvPicPr>
            <a:picLocks noChangeAspect="1"/>
          </p:cNvPicPr>
          <p:nvPr/>
        </p:nvPicPr>
        <p:blipFill>
          <a:blip r:embed="rId11"/>
          <a:stretch>
            <a:fillRect/>
          </a:stretch>
        </p:blipFill>
        <p:spPr>
          <a:xfrm>
            <a:off x="7870011" y="2000326"/>
            <a:ext cx="3415288" cy="1559153"/>
          </a:xfrm>
          <a:prstGeom prst="rect">
            <a:avLst/>
          </a:prstGeom>
        </p:spPr>
      </p:pic>
      <p:pic>
        <p:nvPicPr>
          <p:cNvPr id="13" name="Image 11" descr="preencoded.png"/>
          <p:cNvPicPr>
            <a:picLocks noChangeAspect="1"/>
          </p:cNvPicPr>
          <p:nvPr/>
        </p:nvPicPr>
        <p:blipFill>
          <a:blip r:embed="rId12"/>
          <a:stretch>
            <a:fillRect/>
          </a:stretch>
        </p:blipFill>
        <p:spPr>
          <a:xfrm>
            <a:off x="8018502" y="2148816"/>
            <a:ext cx="222736" cy="296982"/>
          </a:xfrm>
          <a:prstGeom prst="rect">
            <a:avLst/>
          </a:prstGeom>
        </p:spPr>
      </p:pic>
      <p:pic>
        <p:nvPicPr>
          <p:cNvPr id="14" name="Image 12" descr="preencoded.png"/>
          <p:cNvPicPr>
            <a:picLocks noChangeAspect="1"/>
          </p:cNvPicPr>
          <p:nvPr/>
        </p:nvPicPr>
        <p:blipFill>
          <a:blip r:embed="rId13"/>
          <a:stretch>
            <a:fillRect/>
          </a:stretch>
        </p:blipFill>
        <p:spPr>
          <a:xfrm>
            <a:off x="8018502" y="2854148"/>
            <a:ext cx="373257" cy="222736"/>
          </a:xfrm>
          <a:prstGeom prst="rect">
            <a:avLst/>
          </a:prstGeom>
        </p:spPr>
      </p:pic>
      <p:pic>
        <p:nvPicPr>
          <p:cNvPr id="15" name="Image 13" descr="preencoded.png"/>
          <p:cNvPicPr>
            <a:picLocks noChangeAspect="1"/>
          </p:cNvPicPr>
          <p:nvPr/>
        </p:nvPicPr>
        <p:blipFill>
          <a:blip r:embed="rId14"/>
          <a:stretch>
            <a:fillRect/>
          </a:stretch>
        </p:blipFill>
        <p:spPr>
          <a:xfrm>
            <a:off x="8466005" y="2854148"/>
            <a:ext cx="442137" cy="222736"/>
          </a:xfrm>
          <a:prstGeom prst="rect">
            <a:avLst/>
          </a:prstGeom>
        </p:spPr>
      </p:pic>
      <p:pic>
        <p:nvPicPr>
          <p:cNvPr id="16" name="Image 14" descr="preencoded.png"/>
          <p:cNvPicPr>
            <a:picLocks noChangeAspect="1"/>
          </p:cNvPicPr>
          <p:nvPr/>
        </p:nvPicPr>
        <p:blipFill>
          <a:blip r:embed="rId15"/>
          <a:stretch>
            <a:fillRect/>
          </a:stretch>
        </p:blipFill>
        <p:spPr>
          <a:xfrm>
            <a:off x="593963" y="3782215"/>
            <a:ext cx="3415288" cy="1336417"/>
          </a:xfrm>
          <a:prstGeom prst="rect">
            <a:avLst/>
          </a:prstGeom>
        </p:spPr>
      </p:pic>
      <p:pic>
        <p:nvPicPr>
          <p:cNvPr id="17" name="Image 15" descr="preencoded.png"/>
          <p:cNvPicPr>
            <a:picLocks noChangeAspect="1"/>
          </p:cNvPicPr>
          <p:nvPr/>
        </p:nvPicPr>
        <p:blipFill>
          <a:blip r:embed="rId16"/>
          <a:stretch>
            <a:fillRect/>
          </a:stretch>
        </p:blipFill>
        <p:spPr>
          <a:xfrm>
            <a:off x="742454" y="3930706"/>
            <a:ext cx="222736" cy="296982"/>
          </a:xfrm>
          <a:prstGeom prst="rect">
            <a:avLst/>
          </a:prstGeom>
        </p:spPr>
      </p:pic>
      <p:pic>
        <p:nvPicPr>
          <p:cNvPr id="18" name="Image 16" descr="preencoded.png"/>
          <p:cNvPicPr>
            <a:picLocks noChangeAspect="1"/>
          </p:cNvPicPr>
          <p:nvPr/>
        </p:nvPicPr>
        <p:blipFill>
          <a:blip r:embed="rId7"/>
          <a:stretch>
            <a:fillRect/>
          </a:stretch>
        </p:blipFill>
        <p:spPr>
          <a:xfrm>
            <a:off x="742454" y="4636037"/>
            <a:ext cx="3118306" cy="334104"/>
          </a:xfrm>
          <a:prstGeom prst="rect">
            <a:avLst/>
          </a:prstGeom>
        </p:spPr>
      </p:pic>
      <p:pic>
        <p:nvPicPr>
          <p:cNvPr id="19" name="Image 17" descr="preencoded.png"/>
          <p:cNvPicPr>
            <a:picLocks noChangeAspect="1"/>
          </p:cNvPicPr>
          <p:nvPr/>
        </p:nvPicPr>
        <p:blipFill>
          <a:blip r:embed="rId17"/>
          <a:stretch>
            <a:fillRect/>
          </a:stretch>
        </p:blipFill>
        <p:spPr>
          <a:xfrm>
            <a:off x="816699" y="4728844"/>
            <a:ext cx="111368" cy="129929"/>
          </a:xfrm>
          <a:prstGeom prst="rect">
            <a:avLst/>
          </a:prstGeom>
        </p:spPr>
      </p:pic>
      <p:pic>
        <p:nvPicPr>
          <p:cNvPr id="20" name="Image 18" descr="preencoded.png"/>
          <p:cNvPicPr>
            <a:picLocks noChangeAspect="1"/>
          </p:cNvPicPr>
          <p:nvPr/>
        </p:nvPicPr>
        <p:blipFill>
          <a:blip r:embed="rId15"/>
          <a:stretch>
            <a:fillRect/>
          </a:stretch>
        </p:blipFill>
        <p:spPr>
          <a:xfrm>
            <a:off x="4231987" y="3782215"/>
            <a:ext cx="3415288" cy="1336417"/>
          </a:xfrm>
          <a:prstGeom prst="rect">
            <a:avLst/>
          </a:prstGeom>
        </p:spPr>
      </p:pic>
      <p:pic>
        <p:nvPicPr>
          <p:cNvPr id="21" name="Image 19" descr="preencoded.png"/>
          <p:cNvPicPr>
            <a:picLocks noChangeAspect="1"/>
          </p:cNvPicPr>
          <p:nvPr/>
        </p:nvPicPr>
        <p:blipFill>
          <a:blip r:embed="rId18"/>
          <a:stretch>
            <a:fillRect/>
          </a:stretch>
        </p:blipFill>
        <p:spPr>
          <a:xfrm>
            <a:off x="4380478" y="3930706"/>
            <a:ext cx="250578" cy="296982"/>
          </a:xfrm>
          <a:prstGeom prst="rect">
            <a:avLst/>
          </a:prstGeom>
        </p:spPr>
      </p:pic>
      <p:pic>
        <p:nvPicPr>
          <p:cNvPr id="22" name="Image 20" descr="preencoded.png"/>
          <p:cNvPicPr>
            <a:picLocks noChangeAspect="1"/>
          </p:cNvPicPr>
          <p:nvPr/>
        </p:nvPicPr>
        <p:blipFill>
          <a:blip r:embed="rId7"/>
          <a:stretch>
            <a:fillRect/>
          </a:stretch>
        </p:blipFill>
        <p:spPr>
          <a:xfrm>
            <a:off x="4380478" y="4636037"/>
            <a:ext cx="3118306" cy="334104"/>
          </a:xfrm>
          <a:prstGeom prst="rect">
            <a:avLst/>
          </a:prstGeom>
        </p:spPr>
      </p:pic>
      <p:pic>
        <p:nvPicPr>
          <p:cNvPr id="23" name="Image 21" descr="preencoded.png"/>
          <p:cNvPicPr>
            <a:picLocks noChangeAspect="1"/>
          </p:cNvPicPr>
          <p:nvPr/>
        </p:nvPicPr>
        <p:blipFill>
          <a:blip r:embed="rId19"/>
          <a:stretch>
            <a:fillRect/>
          </a:stretch>
        </p:blipFill>
        <p:spPr>
          <a:xfrm>
            <a:off x="4454723" y="4728844"/>
            <a:ext cx="167052" cy="129929"/>
          </a:xfrm>
          <a:prstGeom prst="rect">
            <a:avLst/>
          </a:prstGeom>
        </p:spPr>
      </p:pic>
      <p:pic>
        <p:nvPicPr>
          <p:cNvPr id="24" name="Image 22" descr="preencoded.png"/>
          <p:cNvPicPr>
            <a:picLocks noChangeAspect="1"/>
          </p:cNvPicPr>
          <p:nvPr/>
        </p:nvPicPr>
        <p:blipFill>
          <a:blip r:embed="rId20"/>
          <a:stretch>
            <a:fillRect/>
          </a:stretch>
        </p:blipFill>
        <p:spPr>
          <a:xfrm>
            <a:off x="593963" y="5415614"/>
            <a:ext cx="10691336" cy="1187926"/>
          </a:xfrm>
          <a:prstGeom prst="rect">
            <a:avLst/>
          </a:prstGeom>
        </p:spPr>
      </p:pic>
      <p:pic>
        <p:nvPicPr>
          <p:cNvPr id="25" name="Image 23" descr="preencoded.png"/>
          <p:cNvPicPr>
            <a:picLocks noChangeAspect="1"/>
          </p:cNvPicPr>
          <p:nvPr/>
        </p:nvPicPr>
        <p:blipFill>
          <a:blip r:embed="rId21"/>
          <a:stretch>
            <a:fillRect/>
          </a:stretch>
        </p:blipFill>
        <p:spPr>
          <a:xfrm>
            <a:off x="1075833" y="5898209"/>
            <a:ext cx="278420" cy="334104"/>
          </a:xfrm>
          <a:prstGeom prst="rect">
            <a:avLst/>
          </a:prstGeom>
        </p:spPr>
      </p:pic>
      <p:pic>
        <p:nvPicPr>
          <p:cNvPr id="26" name="Image 24" descr="preencoded.png"/>
          <p:cNvPicPr>
            <a:picLocks noChangeAspect="1"/>
          </p:cNvPicPr>
          <p:nvPr/>
        </p:nvPicPr>
        <p:blipFill>
          <a:blip r:embed="rId22"/>
          <a:stretch>
            <a:fillRect/>
          </a:stretch>
        </p:blipFill>
        <p:spPr>
          <a:xfrm>
            <a:off x="2822195" y="6102384"/>
            <a:ext cx="129929" cy="148491"/>
          </a:xfrm>
          <a:prstGeom prst="rect">
            <a:avLst/>
          </a:prstGeom>
        </p:spPr>
      </p:pic>
      <p:pic>
        <p:nvPicPr>
          <p:cNvPr id="27" name="Image 25" descr="preencoded.png"/>
          <p:cNvPicPr>
            <a:picLocks noChangeAspect="1"/>
          </p:cNvPicPr>
          <p:nvPr/>
        </p:nvPicPr>
        <p:blipFill>
          <a:blip r:embed="rId23"/>
          <a:stretch>
            <a:fillRect/>
          </a:stretch>
        </p:blipFill>
        <p:spPr>
          <a:xfrm>
            <a:off x="4086541" y="5898209"/>
            <a:ext cx="352666" cy="334104"/>
          </a:xfrm>
          <a:prstGeom prst="rect">
            <a:avLst/>
          </a:prstGeom>
        </p:spPr>
      </p:pic>
      <p:pic>
        <p:nvPicPr>
          <p:cNvPr id="28" name="Image 26" descr="preencoded.png"/>
          <p:cNvPicPr>
            <a:picLocks noChangeAspect="1"/>
          </p:cNvPicPr>
          <p:nvPr/>
        </p:nvPicPr>
        <p:blipFill>
          <a:blip r:embed="rId22"/>
          <a:stretch>
            <a:fillRect/>
          </a:stretch>
        </p:blipFill>
        <p:spPr>
          <a:xfrm>
            <a:off x="5573625" y="6102384"/>
            <a:ext cx="129929" cy="148491"/>
          </a:xfrm>
          <a:prstGeom prst="rect">
            <a:avLst/>
          </a:prstGeom>
        </p:spPr>
      </p:pic>
      <p:pic>
        <p:nvPicPr>
          <p:cNvPr id="29" name="Image 27" descr="preencoded.png"/>
          <p:cNvPicPr>
            <a:picLocks noChangeAspect="1"/>
          </p:cNvPicPr>
          <p:nvPr/>
        </p:nvPicPr>
        <p:blipFill>
          <a:blip r:embed="rId24"/>
          <a:stretch>
            <a:fillRect/>
          </a:stretch>
        </p:blipFill>
        <p:spPr>
          <a:xfrm>
            <a:off x="7466012" y="5898209"/>
            <a:ext cx="241298" cy="334104"/>
          </a:xfrm>
          <a:prstGeom prst="rect">
            <a:avLst/>
          </a:prstGeom>
        </p:spPr>
      </p:pic>
      <p:pic>
        <p:nvPicPr>
          <p:cNvPr id="30" name="Image 28" descr="preencoded.png"/>
          <p:cNvPicPr>
            <a:picLocks noChangeAspect="1"/>
          </p:cNvPicPr>
          <p:nvPr/>
        </p:nvPicPr>
        <p:blipFill>
          <a:blip r:embed="rId22"/>
          <a:stretch>
            <a:fillRect/>
          </a:stretch>
        </p:blipFill>
        <p:spPr>
          <a:xfrm>
            <a:off x="9469768" y="6102384"/>
            <a:ext cx="129929" cy="148491"/>
          </a:xfrm>
          <a:prstGeom prst="rect">
            <a:avLst/>
          </a:prstGeom>
        </p:spPr>
      </p:pic>
      <p:pic>
        <p:nvPicPr>
          <p:cNvPr id="31" name="Image 29" descr="preencoded.png"/>
          <p:cNvPicPr>
            <a:picLocks noChangeAspect="1"/>
          </p:cNvPicPr>
          <p:nvPr/>
        </p:nvPicPr>
        <p:blipFill>
          <a:blip r:embed="rId25"/>
          <a:stretch>
            <a:fillRect/>
          </a:stretch>
        </p:blipFill>
        <p:spPr>
          <a:xfrm>
            <a:off x="10795889" y="5898209"/>
            <a:ext cx="278420" cy="334104"/>
          </a:xfrm>
          <a:prstGeom prst="rect">
            <a:avLst/>
          </a:prstGeom>
        </p:spPr>
      </p:pic>
      <p:sp>
        <p:nvSpPr>
          <p:cNvPr id="33"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Advanced Routing Capabilities</a:t>
            </a:r>
            <a:endParaRPr lang="en-US" sz="2631" dirty="0"/>
          </a:p>
        </p:txBody>
      </p:sp>
      <p:sp>
        <p:nvSpPr>
          <p:cNvPr id="34" name="Text 1"/>
          <p:cNvSpPr/>
          <p:nvPr/>
        </p:nvSpPr>
        <p:spPr>
          <a:xfrm>
            <a:off x="593963" y="1257872"/>
            <a:ext cx="10691336"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Application Load Balancer (ALB) offers sophisticated content-based routing that directs traffic based on multiple aspects of the request content.</a:t>
            </a:r>
            <a:endParaRPr lang="en-US" sz="1461" dirty="0"/>
          </a:p>
        </p:txBody>
      </p:sp>
      <p:sp>
        <p:nvSpPr>
          <p:cNvPr id="35" name="Text 2"/>
          <p:cNvSpPr/>
          <p:nvPr/>
        </p:nvSpPr>
        <p:spPr>
          <a:xfrm>
            <a:off x="1104400" y="2167378"/>
            <a:ext cx="1149354"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URL Paths</a:t>
            </a:r>
            <a:endParaRPr lang="en-US" sz="1315" dirty="0"/>
          </a:p>
        </p:txBody>
      </p:sp>
      <p:sp>
        <p:nvSpPr>
          <p:cNvPr id="36" name="Text 3"/>
          <p:cNvSpPr/>
          <p:nvPr/>
        </p:nvSpPr>
        <p:spPr>
          <a:xfrm>
            <a:off x="742454" y="2557167"/>
            <a:ext cx="311830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Route requests based on URL path patterns</a:t>
            </a:r>
            <a:endParaRPr lang="en-US" sz="1169" dirty="0"/>
          </a:p>
        </p:txBody>
      </p:sp>
      <p:sp>
        <p:nvSpPr>
          <p:cNvPr id="37" name="Text 4"/>
          <p:cNvSpPr/>
          <p:nvPr/>
        </p:nvSpPr>
        <p:spPr>
          <a:xfrm>
            <a:off x="965190" y="3076884"/>
            <a:ext cx="3118306" cy="334104"/>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 /api/v1/*</a:t>
            </a:r>
            <a:endParaRPr lang="en-US" sz="1023" dirty="0"/>
          </a:p>
        </p:txBody>
      </p:sp>
      <p:sp>
        <p:nvSpPr>
          <p:cNvPr id="38" name="Text 5"/>
          <p:cNvSpPr/>
          <p:nvPr/>
        </p:nvSpPr>
        <p:spPr>
          <a:xfrm>
            <a:off x="4714583" y="2167378"/>
            <a:ext cx="1527135"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Host Headers</a:t>
            </a:r>
            <a:endParaRPr lang="en-US" sz="1315" dirty="0"/>
          </a:p>
        </p:txBody>
      </p:sp>
      <p:sp>
        <p:nvSpPr>
          <p:cNvPr id="39" name="Text 6"/>
          <p:cNvSpPr/>
          <p:nvPr/>
        </p:nvSpPr>
        <p:spPr>
          <a:xfrm>
            <a:off x="4380478" y="2557166"/>
            <a:ext cx="3741968"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Route based on host header values</a:t>
            </a:r>
            <a:endParaRPr lang="en-US" sz="1169" dirty="0"/>
          </a:p>
        </p:txBody>
      </p:sp>
      <p:sp>
        <p:nvSpPr>
          <p:cNvPr id="40" name="Text 7"/>
          <p:cNvSpPr/>
          <p:nvPr/>
        </p:nvSpPr>
        <p:spPr>
          <a:xfrm>
            <a:off x="4621776" y="2854148"/>
            <a:ext cx="3118306" cy="334104"/>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 example.com</a:t>
            </a:r>
            <a:endParaRPr lang="en-US" sz="1023" dirty="0"/>
          </a:p>
        </p:txBody>
      </p:sp>
      <p:sp>
        <p:nvSpPr>
          <p:cNvPr id="41" name="Text 8"/>
          <p:cNvSpPr/>
          <p:nvPr/>
        </p:nvSpPr>
        <p:spPr>
          <a:xfrm>
            <a:off x="8352606" y="2167378"/>
            <a:ext cx="1637111"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HTTP Methods</a:t>
            </a:r>
            <a:endParaRPr lang="en-US" sz="1315" dirty="0"/>
          </a:p>
        </p:txBody>
      </p:sp>
      <p:sp>
        <p:nvSpPr>
          <p:cNvPr id="42" name="Text 9"/>
          <p:cNvSpPr/>
          <p:nvPr/>
        </p:nvSpPr>
        <p:spPr>
          <a:xfrm>
            <a:off x="8018502" y="2557166"/>
            <a:ext cx="3741968"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Route based on HTTP method</a:t>
            </a:r>
            <a:endParaRPr lang="en-US" sz="1169" dirty="0"/>
          </a:p>
        </p:txBody>
      </p:sp>
      <p:sp>
        <p:nvSpPr>
          <p:cNvPr id="43" name="Text 10"/>
          <p:cNvSpPr/>
          <p:nvPr/>
        </p:nvSpPr>
        <p:spPr>
          <a:xfrm>
            <a:off x="8092747" y="2854148"/>
            <a:ext cx="447908" cy="222736"/>
          </a:xfrm>
          <a:prstGeom prst="rect">
            <a:avLst/>
          </a:prstGeom>
          <a:noFill/>
          <a:ln/>
        </p:spPr>
        <p:txBody>
          <a:bodyPr vert="horz" wrap="square" lIns="0" tIns="0" rIns="0" bIns="0" rtlCol="0" anchor="t"/>
          <a:lstStyle/>
          <a:p>
            <a:pPr>
              <a:lnSpc>
                <a:spcPts val="1169"/>
              </a:lnSpc>
            </a:pPr>
            <a:r>
              <a:rPr lang="en-US" sz="877" dirty="0">
                <a:solidFill>
                  <a:srgbClr val="3B82F6"/>
                </a:solidFill>
                <a:latin typeface="ui-sans-serif" pitchFamily="34" charset="0"/>
                <a:ea typeface="ui-sans-serif" pitchFamily="34" charset="-122"/>
                <a:cs typeface="ui-sans-serif" pitchFamily="34" charset="-120"/>
              </a:rPr>
              <a:t>GET</a:t>
            </a:r>
            <a:endParaRPr lang="en-US" sz="877" dirty="0"/>
          </a:p>
        </p:txBody>
      </p:sp>
      <p:sp>
        <p:nvSpPr>
          <p:cNvPr id="44" name="Text 11"/>
          <p:cNvSpPr/>
          <p:nvPr/>
        </p:nvSpPr>
        <p:spPr>
          <a:xfrm>
            <a:off x="8540250" y="2854148"/>
            <a:ext cx="530564" cy="222736"/>
          </a:xfrm>
          <a:prstGeom prst="rect">
            <a:avLst/>
          </a:prstGeom>
          <a:noFill/>
          <a:ln/>
        </p:spPr>
        <p:txBody>
          <a:bodyPr vert="horz" wrap="square" lIns="0" tIns="0" rIns="0" bIns="0" rtlCol="0" anchor="t"/>
          <a:lstStyle/>
          <a:p>
            <a:pPr>
              <a:lnSpc>
                <a:spcPts val="1169"/>
              </a:lnSpc>
            </a:pPr>
            <a:r>
              <a:rPr lang="en-US" sz="877" dirty="0">
                <a:solidFill>
                  <a:srgbClr val="3B82F6"/>
                </a:solidFill>
                <a:latin typeface="ui-sans-serif" pitchFamily="34" charset="0"/>
                <a:ea typeface="ui-sans-serif" pitchFamily="34" charset="-122"/>
                <a:cs typeface="ui-sans-serif" pitchFamily="34" charset="-120"/>
              </a:rPr>
              <a:t>POST</a:t>
            </a:r>
            <a:endParaRPr lang="en-US" sz="877" dirty="0"/>
          </a:p>
        </p:txBody>
      </p:sp>
      <p:sp>
        <p:nvSpPr>
          <p:cNvPr id="45" name="Text 12"/>
          <p:cNvSpPr/>
          <p:nvPr/>
        </p:nvSpPr>
        <p:spPr>
          <a:xfrm>
            <a:off x="1076558" y="3949267"/>
            <a:ext cx="2054219"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Query Parameters</a:t>
            </a:r>
            <a:endParaRPr lang="en-US" sz="1315" dirty="0"/>
          </a:p>
        </p:txBody>
      </p:sp>
      <p:sp>
        <p:nvSpPr>
          <p:cNvPr id="46" name="Text 13"/>
          <p:cNvSpPr/>
          <p:nvPr/>
        </p:nvSpPr>
        <p:spPr>
          <a:xfrm>
            <a:off x="742454" y="4339056"/>
            <a:ext cx="3741968"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Route based on query string parameters</a:t>
            </a:r>
            <a:endParaRPr lang="en-US" sz="1169" dirty="0"/>
          </a:p>
        </p:txBody>
      </p:sp>
      <p:sp>
        <p:nvSpPr>
          <p:cNvPr id="47" name="Text 14"/>
          <p:cNvSpPr/>
          <p:nvPr/>
        </p:nvSpPr>
        <p:spPr>
          <a:xfrm>
            <a:off x="965190" y="4636037"/>
            <a:ext cx="3118306" cy="334104"/>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 ?version=v1</a:t>
            </a:r>
            <a:endParaRPr lang="en-US" sz="1023" dirty="0"/>
          </a:p>
        </p:txBody>
      </p:sp>
      <p:sp>
        <p:nvSpPr>
          <p:cNvPr id="48" name="Text 15"/>
          <p:cNvSpPr/>
          <p:nvPr/>
        </p:nvSpPr>
        <p:spPr>
          <a:xfrm>
            <a:off x="4742424" y="3949267"/>
            <a:ext cx="2310540"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Source IP Addresses</a:t>
            </a:r>
            <a:endParaRPr lang="en-US" sz="1315" dirty="0"/>
          </a:p>
        </p:txBody>
      </p:sp>
      <p:sp>
        <p:nvSpPr>
          <p:cNvPr id="49" name="Text 16"/>
          <p:cNvSpPr/>
          <p:nvPr/>
        </p:nvSpPr>
        <p:spPr>
          <a:xfrm>
            <a:off x="4380478" y="4339056"/>
            <a:ext cx="3741968"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Route based on client IP address</a:t>
            </a:r>
            <a:endParaRPr lang="en-US" sz="1169" dirty="0"/>
          </a:p>
        </p:txBody>
      </p:sp>
      <p:sp>
        <p:nvSpPr>
          <p:cNvPr id="51" name="Text 18"/>
          <p:cNvSpPr/>
          <p:nvPr/>
        </p:nvSpPr>
        <p:spPr>
          <a:xfrm>
            <a:off x="742454" y="5564105"/>
            <a:ext cx="10394355"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Routing Flow</a:t>
            </a:r>
            <a:endParaRPr lang="en-US" sz="1169" dirty="0"/>
          </a:p>
        </p:txBody>
      </p:sp>
      <p:sp>
        <p:nvSpPr>
          <p:cNvPr id="52" name="Text 19"/>
          <p:cNvSpPr/>
          <p:nvPr/>
        </p:nvSpPr>
        <p:spPr>
          <a:xfrm>
            <a:off x="647922" y="6269436"/>
            <a:ext cx="1134389"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Client Request</a:t>
            </a:r>
            <a:endParaRPr lang="en-US" sz="1023" dirty="0"/>
          </a:p>
        </p:txBody>
      </p:sp>
      <p:sp>
        <p:nvSpPr>
          <p:cNvPr id="53" name="Text 20"/>
          <p:cNvSpPr/>
          <p:nvPr/>
        </p:nvSpPr>
        <p:spPr>
          <a:xfrm>
            <a:off x="4051274" y="6269436"/>
            <a:ext cx="423199"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ALB</a:t>
            </a:r>
            <a:endParaRPr lang="en-US" sz="1023" dirty="0"/>
          </a:p>
        </p:txBody>
      </p:sp>
      <p:sp>
        <p:nvSpPr>
          <p:cNvPr id="54" name="Text 21"/>
          <p:cNvSpPr/>
          <p:nvPr/>
        </p:nvSpPr>
        <p:spPr>
          <a:xfrm>
            <a:off x="6688234" y="6269436"/>
            <a:ext cx="1796854"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Content-Based Routing</a:t>
            </a:r>
            <a:endParaRPr lang="en-US" sz="1023" dirty="0"/>
          </a:p>
        </p:txBody>
      </p:sp>
      <p:sp>
        <p:nvSpPr>
          <p:cNvPr id="55" name="Text 22"/>
          <p:cNvSpPr/>
          <p:nvPr/>
        </p:nvSpPr>
        <p:spPr>
          <a:xfrm>
            <a:off x="10693917" y="6269436"/>
            <a:ext cx="482363"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Target</a:t>
            </a:r>
            <a:endParaRPr lang="en-US" sz="1023"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593963" y="1007294"/>
            <a:ext cx="742454" cy="27842"/>
          </a:xfrm>
          <a:prstGeom prst="rect">
            <a:avLst/>
          </a:prstGeom>
        </p:spPr>
      </p:pic>
      <p:pic>
        <p:nvPicPr>
          <p:cNvPr id="4" name="Image 2" descr="preencoded.png"/>
          <p:cNvPicPr>
            <a:picLocks noChangeAspect="1"/>
          </p:cNvPicPr>
          <p:nvPr/>
        </p:nvPicPr>
        <p:blipFill>
          <a:blip r:embed="rId5"/>
          <a:stretch>
            <a:fillRect/>
          </a:stretch>
        </p:blipFill>
        <p:spPr>
          <a:xfrm>
            <a:off x="593963" y="1740467"/>
            <a:ext cx="5234300" cy="1373540"/>
          </a:xfrm>
          <a:prstGeom prst="rect">
            <a:avLst/>
          </a:prstGeom>
        </p:spPr>
      </p:pic>
      <p:pic>
        <p:nvPicPr>
          <p:cNvPr id="5" name="Image 3" descr="preencoded.png"/>
          <p:cNvPicPr>
            <a:picLocks noChangeAspect="1"/>
          </p:cNvPicPr>
          <p:nvPr/>
        </p:nvPicPr>
        <p:blipFill>
          <a:blip r:embed="rId6"/>
          <a:stretch>
            <a:fillRect/>
          </a:stretch>
        </p:blipFill>
        <p:spPr>
          <a:xfrm>
            <a:off x="779577" y="1926080"/>
            <a:ext cx="195185" cy="464034"/>
          </a:xfrm>
          <a:prstGeom prst="rect">
            <a:avLst/>
          </a:prstGeom>
        </p:spPr>
      </p:pic>
      <p:pic>
        <p:nvPicPr>
          <p:cNvPr id="6" name="Image 4" descr="preencoded.png"/>
          <p:cNvPicPr>
            <a:picLocks noChangeAspect="1"/>
          </p:cNvPicPr>
          <p:nvPr/>
        </p:nvPicPr>
        <p:blipFill>
          <a:blip r:embed="rId7"/>
          <a:stretch>
            <a:fillRect/>
          </a:stretch>
        </p:blipFill>
        <p:spPr>
          <a:xfrm>
            <a:off x="779722" y="2009606"/>
            <a:ext cx="194894" cy="296982"/>
          </a:xfrm>
          <a:prstGeom prst="rect">
            <a:avLst/>
          </a:prstGeom>
        </p:spPr>
      </p:pic>
      <p:pic>
        <p:nvPicPr>
          <p:cNvPr id="7" name="Image 5" descr="preencoded.png"/>
          <p:cNvPicPr>
            <a:picLocks noChangeAspect="1"/>
          </p:cNvPicPr>
          <p:nvPr/>
        </p:nvPicPr>
        <p:blipFill>
          <a:blip r:embed="rId8"/>
          <a:stretch>
            <a:fillRect/>
          </a:stretch>
        </p:blipFill>
        <p:spPr>
          <a:xfrm>
            <a:off x="6050999" y="1740467"/>
            <a:ext cx="5234300" cy="1373540"/>
          </a:xfrm>
          <a:prstGeom prst="rect">
            <a:avLst/>
          </a:prstGeom>
        </p:spPr>
      </p:pic>
      <p:pic>
        <p:nvPicPr>
          <p:cNvPr id="8" name="Image 6" descr="preencoded.png"/>
          <p:cNvPicPr>
            <a:picLocks noChangeAspect="1"/>
          </p:cNvPicPr>
          <p:nvPr/>
        </p:nvPicPr>
        <p:blipFill>
          <a:blip r:embed="rId9"/>
          <a:stretch>
            <a:fillRect/>
          </a:stretch>
        </p:blipFill>
        <p:spPr>
          <a:xfrm>
            <a:off x="6236613" y="1926080"/>
            <a:ext cx="234917" cy="464034"/>
          </a:xfrm>
          <a:prstGeom prst="rect">
            <a:avLst/>
          </a:prstGeom>
        </p:spPr>
      </p:pic>
      <p:pic>
        <p:nvPicPr>
          <p:cNvPr id="9" name="Image 7" descr="preencoded.png"/>
          <p:cNvPicPr>
            <a:picLocks noChangeAspect="1"/>
          </p:cNvPicPr>
          <p:nvPr/>
        </p:nvPicPr>
        <p:blipFill>
          <a:blip r:embed="rId10"/>
          <a:stretch>
            <a:fillRect/>
          </a:stretch>
        </p:blipFill>
        <p:spPr>
          <a:xfrm>
            <a:off x="6242703" y="2009606"/>
            <a:ext cx="222736" cy="296982"/>
          </a:xfrm>
          <a:prstGeom prst="rect">
            <a:avLst/>
          </a:prstGeom>
        </p:spPr>
      </p:pic>
      <p:pic>
        <p:nvPicPr>
          <p:cNvPr id="10" name="Image 8" descr="preencoded.png"/>
          <p:cNvPicPr>
            <a:picLocks noChangeAspect="1"/>
          </p:cNvPicPr>
          <p:nvPr/>
        </p:nvPicPr>
        <p:blipFill>
          <a:blip r:embed="rId11"/>
          <a:stretch>
            <a:fillRect/>
          </a:stretch>
        </p:blipFill>
        <p:spPr>
          <a:xfrm>
            <a:off x="593963" y="3336743"/>
            <a:ext cx="5234300" cy="1373540"/>
          </a:xfrm>
          <a:prstGeom prst="rect">
            <a:avLst/>
          </a:prstGeom>
        </p:spPr>
      </p:pic>
      <p:pic>
        <p:nvPicPr>
          <p:cNvPr id="11" name="Image 9" descr="preencoded.png"/>
          <p:cNvPicPr>
            <a:picLocks noChangeAspect="1"/>
          </p:cNvPicPr>
          <p:nvPr/>
        </p:nvPicPr>
        <p:blipFill>
          <a:blip r:embed="rId12"/>
          <a:stretch>
            <a:fillRect/>
          </a:stretch>
        </p:blipFill>
        <p:spPr>
          <a:xfrm>
            <a:off x="779577" y="3522356"/>
            <a:ext cx="231292" cy="464034"/>
          </a:xfrm>
          <a:prstGeom prst="rect">
            <a:avLst/>
          </a:prstGeom>
        </p:spPr>
      </p:pic>
      <p:pic>
        <p:nvPicPr>
          <p:cNvPr id="12" name="Image 10" descr="preencoded.png"/>
          <p:cNvPicPr>
            <a:picLocks noChangeAspect="1"/>
          </p:cNvPicPr>
          <p:nvPr/>
        </p:nvPicPr>
        <p:blipFill>
          <a:blip r:embed="rId13"/>
          <a:stretch>
            <a:fillRect/>
          </a:stretch>
        </p:blipFill>
        <p:spPr>
          <a:xfrm>
            <a:off x="797704" y="3605882"/>
            <a:ext cx="194894" cy="296982"/>
          </a:xfrm>
          <a:prstGeom prst="rect">
            <a:avLst/>
          </a:prstGeom>
        </p:spPr>
      </p:pic>
      <p:pic>
        <p:nvPicPr>
          <p:cNvPr id="13" name="Image 11" descr="preencoded.png"/>
          <p:cNvPicPr>
            <a:picLocks noChangeAspect="1"/>
          </p:cNvPicPr>
          <p:nvPr/>
        </p:nvPicPr>
        <p:blipFill>
          <a:blip r:embed="rId14"/>
          <a:stretch>
            <a:fillRect/>
          </a:stretch>
        </p:blipFill>
        <p:spPr>
          <a:xfrm>
            <a:off x="6050999" y="3336743"/>
            <a:ext cx="5234300" cy="1373540"/>
          </a:xfrm>
          <a:prstGeom prst="rect">
            <a:avLst/>
          </a:prstGeom>
        </p:spPr>
      </p:pic>
      <p:pic>
        <p:nvPicPr>
          <p:cNvPr id="14" name="Image 12" descr="preencoded.png"/>
          <p:cNvPicPr>
            <a:picLocks noChangeAspect="1"/>
          </p:cNvPicPr>
          <p:nvPr/>
        </p:nvPicPr>
        <p:blipFill>
          <a:blip r:embed="rId15"/>
          <a:stretch>
            <a:fillRect/>
          </a:stretch>
        </p:blipFill>
        <p:spPr>
          <a:xfrm>
            <a:off x="6236613" y="3522356"/>
            <a:ext cx="278420" cy="464034"/>
          </a:xfrm>
          <a:prstGeom prst="rect">
            <a:avLst/>
          </a:prstGeom>
        </p:spPr>
      </p:pic>
      <p:pic>
        <p:nvPicPr>
          <p:cNvPr id="15" name="Image 13" descr="preencoded.png"/>
          <p:cNvPicPr>
            <a:picLocks noChangeAspect="1"/>
          </p:cNvPicPr>
          <p:nvPr/>
        </p:nvPicPr>
        <p:blipFill>
          <a:blip r:embed="rId16"/>
          <a:stretch>
            <a:fillRect/>
          </a:stretch>
        </p:blipFill>
        <p:spPr>
          <a:xfrm>
            <a:off x="6236613" y="3605882"/>
            <a:ext cx="278420" cy="296982"/>
          </a:xfrm>
          <a:prstGeom prst="rect">
            <a:avLst/>
          </a:prstGeom>
        </p:spPr>
      </p:pic>
      <p:sp>
        <p:nvSpPr>
          <p:cNvPr id="17" name="Text 0"/>
          <p:cNvSpPr/>
          <p:nvPr/>
        </p:nvSpPr>
        <p:spPr>
          <a:xfrm>
            <a:off x="593963" y="524699"/>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Security Features</a:t>
            </a:r>
            <a:endParaRPr lang="en-US" sz="2631" dirty="0"/>
          </a:p>
        </p:txBody>
      </p:sp>
      <p:sp>
        <p:nvSpPr>
          <p:cNvPr id="18" name="Text 1"/>
          <p:cNvSpPr/>
          <p:nvPr/>
        </p:nvSpPr>
        <p:spPr>
          <a:xfrm>
            <a:off x="593963" y="1257872"/>
            <a:ext cx="1282960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Application Load Balancer provides robust security capabilities to protect your applications and data.</a:t>
            </a:r>
            <a:endParaRPr lang="en-US" sz="1461" dirty="0"/>
          </a:p>
        </p:txBody>
      </p:sp>
      <p:sp>
        <p:nvSpPr>
          <p:cNvPr id="19" name="Text 2"/>
          <p:cNvSpPr/>
          <p:nvPr/>
        </p:nvSpPr>
        <p:spPr>
          <a:xfrm>
            <a:off x="1123252" y="1926080"/>
            <a:ext cx="4519398"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SSL/TLS Termination</a:t>
            </a:r>
            <a:endParaRPr lang="en-US" sz="1461" dirty="0"/>
          </a:p>
        </p:txBody>
      </p:sp>
      <p:sp>
        <p:nvSpPr>
          <p:cNvPr id="20" name="Text 3"/>
          <p:cNvSpPr/>
          <p:nvPr/>
        </p:nvSpPr>
        <p:spPr>
          <a:xfrm>
            <a:off x="1123252" y="2260185"/>
            <a:ext cx="4519398"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Offloads SSL/TLS processing from backend servers, enhancing performance. Supports Server Name Indication (SNI) for multiple SSL certificates.</a:t>
            </a:r>
            <a:endParaRPr lang="en-US" sz="1169" dirty="0"/>
          </a:p>
        </p:txBody>
      </p:sp>
      <p:sp>
        <p:nvSpPr>
          <p:cNvPr id="21" name="Text 4"/>
          <p:cNvSpPr/>
          <p:nvPr/>
        </p:nvSpPr>
        <p:spPr>
          <a:xfrm>
            <a:off x="6620021" y="1926080"/>
            <a:ext cx="5375598"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Custom Security Policies</a:t>
            </a:r>
            <a:endParaRPr lang="en-US" sz="1461" dirty="0"/>
          </a:p>
        </p:txBody>
      </p:sp>
      <p:sp>
        <p:nvSpPr>
          <p:cNvPr id="22" name="Text 5"/>
          <p:cNvSpPr/>
          <p:nvPr/>
        </p:nvSpPr>
        <p:spPr>
          <a:xfrm>
            <a:off x="6620021" y="2260185"/>
            <a:ext cx="4479665"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Supports custom security policies for advanced configuration. Allows you to define cipher suites and protocol versions.</a:t>
            </a:r>
            <a:endParaRPr lang="en-US" sz="1169" dirty="0"/>
          </a:p>
        </p:txBody>
      </p:sp>
      <p:sp>
        <p:nvSpPr>
          <p:cNvPr id="23" name="Text 6"/>
          <p:cNvSpPr/>
          <p:nvPr/>
        </p:nvSpPr>
        <p:spPr>
          <a:xfrm>
            <a:off x="1159360" y="3522356"/>
            <a:ext cx="4483290"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AWS WAF Integration</a:t>
            </a:r>
            <a:endParaRPr lang="en-US" sz="1461" dirty="0"/>
          </a:p>
        </p:txBody>
      </p:sp>
      <p:sp>
        <p:nvSpPr>
          <p:cNvPr id="24" name="Text 7"/>
          <p:cNvSpPr/>
          <p:nvPr/>
        </p:nvSpPr>
        <p:spPr>
          <a:xfrm>
            <a:off x="1159360" y="3856460"/>
            <a:ext cx="4483290"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Seamlessly integrates with AWS Web Application Firewall to protect applications from common web exploits and attacks.</a:t>
            </a:r>
            <a:endParaRPr lang="en-US" sz="1169" dirty="0"/>
          </a:p>
        </p:txBody>
      </p:sp>
      <p:sp>
        <p:nvSpPr>
          <p:cNvPr id="25" name="Text 8"/>
          <p:cNvSpPr/>
          <p:nvPr/>
        </p:nvSpPr>
        <p:spPr>
          <a:xfrm>
            <a:off x="6663524" y="3522356"/>
            <a:ext cx="4436162"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User Authentication</a:t>
            </a:r>
            <a:endParaRPr lang="en-US" sz="1461" dirty="0"/>
          </a:p>
        </p:txBody>
      </p:sp>
      <p:sp>
        <p:nvSpPr>
          <p:cNvPr id="26" name="Text 9"/>
          <p:cNvSpPr/>
          <p:nvPr/>
        </p:nvSpPr>
        <p:spPr>
          <a:xfrm>
            <a:off x="6663524" y="3856461"/>
            <a:ext cx="443616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Integrates with Amazon Cognito and OpenID Connect (OIDC) identity providers for direct user authentication.</a:t>
            </a:r>
            <a:endParaRPr lang="en-US" sz="1169"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593963" y="1007294"/>
            <a:ext cx="742454" cy="27842"/>
          </a:xfrm>
          <a:prstGeom prst="rect">
            <a:avLst/>
          </a:prstGeom>
        </p:spPr>
      </p:pic>
      <p:pic>
        <p:nvPicPr>
          <p:cNvPr id="4" name="Image 2" descr="preencoded.png"/>
          <p:cNvPicPr>
            <a:picLocks noChangeAspect="1"/>
          </p:cNvPicPr>
          <p:nvPr/>
        </p:nvPicPr>
        <p:blipFill>
          <a:blip r:embed="rId5"/>
          <a:stretch>
            <a:fillRect/>
          </a:stretch>
        </p:blipFill>
        <p:spPr>
          <a:xfrm>
            <a:off x="593963" y="2074571"/>
            <a:ext cx="2505782" cy="2041748"/>
          </a:xfrm>
          <a:prstGeom prst="rect">
            <a:avLst/>
          </a:prstGeom>
        </p:spPr>
      </p:pic>
      <p:pic>
        <p:nvPicPr>
          <p:cNvPr id="5" name="Image 3" descr="preencoded.png"/>
          <p:cNvPicPr>
            <a:picLocks noChangeAspect="1"/>
          </p:cNvPicPr>
          <p:nvPr/>
        </p:nvPicPr>
        <p:blipFill>
          <a:blip r:embed="rId6"/>
          <a:stretch>
            <a:fillRect/>
          </a:stretch>
        </p:blipFill>
        <p:spPr>
          <a:xfrm>
            <a:off x="1624118" y="2297308"/>
            <a:ext cx="445472" cy="445472"/>
          </a:xfrm>
          <a:prstGeom prst="rect">
            <a:avLst/>
          </a:prstGeom>
        </p:spPr>
      </p:pic>
      <p:pic>
        <p:nvPicPr>
          <p:cNvPr id="6" name="Image 4" descr="preencoded.png"/>
          <p:cNvPicPr>
            <a:picLocks noChangeAspect="1"/>
          </p:cNvPicPr>
          <p:nvPr/>
        </p:nvPicPr>
        <p:blipFill>
          <a:blip r:embed="rId7"/>
          <a:stretch>
            <a:fillRect/>
          </a:stretch>
        </p:blipFill>
        <p:spPr>
          <a:xfrm>
            <a:off x="3322481" y="2074571"/>
            <a:ext cx="2505782" cy="2041748"/>
          </a:xfrm>
          <a:prstGeom prst="rect">
            <a:avLst/>
          </a:prstGeom>
        </p:spPr>
      </p:pic>
      <p:pic>
        <p:nvPicPr>
          <p:cNvPr id="7" name="Image 5" descr="preencoded.png"/>
          <p:cNvPicPr>
            <a:picLocks noChangeAspect="1"/>
          </p:cNvPicPr>
          <p:nvPr/>
        </p:nvPicPr>
        <p:blipFill>
          <a:blip r:embed="rId8"/>
          <a:stretch>
            <a:fillRect/>
          </a:stretch>
        </p:blipFill>
        <p:spPr>
          <a:xfrm>
            <a:off x="4296952" y="2297308"/>
            <a:ext cx="556840" cy="445472"/>
          </a:xfrm>
          <a:prstGeom prst="rect">
            <a:avLst/>
          </a:prstGeom>
        </p:spPr>
      </p:pic>
      <p:pic>
        <p:nvPicPr>
          <p:cNvPr id="8" name="Image 6" descr="preencoded.png"/>
          <p:cNvPicPr>
            <a:picLocks noChangeAspect="1"/>
          </p:cNvPicPr>
          <p:nvPr/>
        </p:nvPicPr>
        <p:blipFill>
          <a:blip r:embed="rId9"/>
          <a:stretch>
            <a:fillRect/>
          </a:stretch>
        </p:blipFill>
        <p:spPr>
          <a:xfrm>
            <a:off x="6050999" y="2074571"/>
            <a:ext cx="2505782" cy="2041748"/>
          </a:xfrm>
          <a:prstGeom prst="rect">
            <a:avLst/>
          </a:prstGeom>
        </p:spPr>
      </p:pic>
      <p:pic>
        <p:nvPicPr>
          <p:cNvPr id="9" name="Image 7" descr="preencoded.png"/>
          <p:cNvPicPr>
            <a:picLocks noChangeAspect="1"/>
          </p:cNvPicPr>
          <p:nvPr/>
        </p:nvPicPr>
        <p:blipFill>
          <a:blip r:embed="rId10"/>
          <a:stretch>
            <a:fillRect/>
          </a:stretch>
        </p:blipFill>
        <p:spPr>
          <a:xfrm>
            <a:off x="7081154" y="2297308"/>
            <a:ext cx="445472" cy="445472"/>
          </a:xfrm>
          <a:prstGeom prst="rect">
            <a:avLst/>
          </a:prstGeom>
        </p:spPr>
      </p:pic>
      <p:pic>
        <p:nvPicPr>
          <p:cNvPr id="10" name="Image 8" descr="preencoded.png"/>
          <p:cNvPicPr>
            <a:picLocks noChangeAspect="1"/>
          </p:cNvPicPr>
          <p:nvPr/>
        </p:nvPicPr>
        <p:blipFill>
          <a:blip r:embed="rId5"/>
          <a:stretch>
            <a:fillRect/>
          </a:stretch>
        </p:blipFill>
        <p:spPr>
          <a:xfrm>
            <a:off x="8779517" y="2074571"/>
            <a:ext cx="2505782" cy="2041748"/>
          </a:xfrm>
          <a:prstGeom prst="rect">
            <a:avLst/>
          </a:prstGeom>
        </p:spPr>
      </p:pic>
      <p:pic>
        <p:nvPicPr>
          <p:cNvPr id="11" name="Image 9" descr="preencoded.png"/>
          <p:cNvPicPr>
            <a:picLocks noChangeAspect="1"/>
          </p:cNvPicPr>
          <p:nvPr/>
        </p:nvPicPr>
        <p:blipFill>
          <a:blip r:embed="rId11"/>
          <a:stretch>
            <a:fillRect/>
          </a:stretch>
        </p:blipFill>
        <p:spPr>
          <a:xfrm>
            <a:off x="9753988" y="2297308"/>
            <a:ext cx="556840" cy="445472"/>
          </a:xfrm>
          <a:prstGeom prst="rect">
            <a:avLst/>
          </a:prstGeom>
        </p:spPr>
      </p:pic>
      <p:pic>
        <p:nvPicPr>
          <p:cNvPr id="12" name="Image 10" descr="preencoded.png"/>
          <p:cNvPicPr>
            <a:picLocks noChangeAspect="1"/>
          </p:cNvPicPr>
          <p:nvPr/>
        </p:nvPicPr>
        <p:blipFill>
          <a:blip r:embed="rId12"/>
          <a:stretch>
            <a:fillRect/>
          </a:stretch>
        </p:blipFill>
        <p:spPr>
          <a:xfrm>
            <a:off x="593963" y="4487546"/>
            <a:ext cx="10691336" cy="1262172"/>
          </a:xfrm>
          <a:prstGeom prst="rect">
            <a:avLst/>
          </a:prstGeom>
        </p:spPr>
      </p:pic>
      <p:pic>
        <p:nvPicPr>
          <p:cNvPr id="13" name="Image 11" descr="preencoded.png"/>
          <p:cNvPicPr>
            <a:picLocks noChangeAspect="1"/>
          </p:cNvPicPr>
          <p:nvPr/>
        </p:nvPicPr>
        <p:blipFill>
          <a:blip r:embed="rId13"/>
          <a:stretch>
            <a:fillRect/>
          </a:stretch>
        </p:blipFill>
        <p:spPr>
          <a:xfrm>
            <a:off x="816699" y="5118632"/>
            <a:ext cx="185613" cy="259859"/>
          </a:xfrm>
          <a:prstGeom prst="rect">
            <a:avLst/>
          </a:prstGeom>
        </p:spPr>
      </p:pic>
      <p:pic>
        <p:nvPicPr>
          <p:cNvPr id="14" name="Image 12" descr="preencoded.png"/>
          <p:cNvPicPr>
            <a:picLocks noChangeAspect="1"/>
          </p:cNvPicPr>
          <p:nvPr/>
        </p:nvPicPr>
        <p:blipFill>
          <a:blip r:embed="rId14"/>
          <a:stretch>
            <a:fillRect/>
          </a:stretch>
        </p:blipFill>
        <p:spPr>
          <a:xfrm>
            <a:off x="4281435" y="5118632"/>
            <a:ext cx="167052" cy="259859"/>
          </a:xfrm>
          <a:prstGeom prst="rect">
            <a:avLst/>
          </a:prstGeom>
        </p:spPr>
      </p:pic>
      <p:pic>
        <p:nvPicPr>
          <p:cNvPr id="15" name="Image 13" descr="preencoded.png"/>
          <p:cNvPicPr>
            <a:picLocks noChangeAspect="1"/>
          </p:cNvPicPr>
          <p:nvPr/>
        </p:nvPicPr>
        <p:blipFill>
          <a:blip r:embed="rId15"/>
          <a:stretch>
            <a:fillRect/>
          </a:stretch>
        </p:blipFill>
        <p:spPr>
          <a:xfrm>
            <a:off x="7746173" y="5118632"/>
            <a:ext cx="185613" cy="259859"/>
          </a:xfrm>
          <a:prstGeom prst="rect">
            <a:avLst/>
          </a:prstGeom>
        </p:spPr>
      </p:pic>
      <p:sp>
        <p:nvSpPr>
          <p:cNvPr id="17"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Target Types and Integration</a:t>
            </a:r>
            <a:endParaRPr lang="en-US" sz="2631" dirty="0"/>
          </a:p>
        </p:txBody>
      </p:sp>
      <p:sp>
        <p:nvSpPr>
          <p:cNvPr id="18" name="Text 1"/>
          <p:cNvSpPr/>
          <p:nvPr/>
        </p:nvSpPr>
        <p:spPr>
          <a:xfrm>
            <a:off x="593963" y="1257872"/>
            <a:ext cx="10691336"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Application Load Balancer can route traffic to multiple target types, enabling flexible deployment options for various AWS services.</a:t>
            </a:r>
            <a:endParaRPr lang="en-US" sz="1461" dirty="0"/>
          </a:p>
        </p:txBody>
      </p:sp>
      <p:sp>
        <p:nvSpPr>
          <p:cNvPr id="19" name="Text 2"/>
          <p:cNvSpPr/>
          <p:nvPr/>
        </p:nvSpPr>
        <p:spPr>
          <a:xfrm>
            <a:off x="610668" y="2891271"/>
            <a:ext cx="2472372" cy="259859"/>
          </a:xfrm>
          <a:prstGeom prst="rect">
            <a:avLst/>
          </a:prstGeom>
          <a:noFill/>
          <a:ln/>
        </p:spPr>
        <p:txBody>
          <a:bodyPr vert="horz" wrap="square" lIns="0" tIns="0" rIns="0" bIns="0" rtlCol="0" anchor="t"/>
          <a:lstStyle/>
          <a:p>
            <a:pPr algn="ctr">
              <a:lnSpc>
                <a:spcPts val="2046"/>
              </a:lnSpc>
            </a:pPr>
            <a:r>
              <a:rPr lang="en-US" sz="1315" b="1" dirty="0">
                <a:solidFill>
                  <a:srgbClr val="1F2937"/>
                </a:solidFill>
                <a:latin typeface="ui-sans-serif" pitchFamily="34" charset="0"/>
                <a:ea typeface="ui-sans-serif" pitchFamily="34" charset="-122"/>
                <a:cs typeface="ui-sans-serif" pitchFamily="34" charset="-120"/>
              </a:rPr>
              <a:t>EC2 Instances</a:t>
            </a:r>
            <a:endParaRPr lang="en-US" sz="1315" dirty="0"/>
          </a:p>
        </p:txBody>
      </p:sp>
      <p:sp>
        <p:nvSpPr>
          <p:cNvPr id="20" name="Text 3"/>
          <p:cNvSpPr/>
          <p:nvPr/>
        </p:nvSpPr>
        <p:spPr>
          <a:xfrm>
            <a:off x="816699" y="3225375"/>
            <a:ext cx="2060310" cy="445472"/>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Traditional virtual servers running your application</a:t>
            </a:r>
            <a:endParaRPr lang="en-US" sz="1169" dirty="0"/>
          </a:p>
        </p:txBody>
      </p:sp>
      <p:sp>
        <p:nvSpPr>
          <p:cNvPr id="21" name="Text 4"/>
          <p:cNvSpPr/>
          <p:nvPr/>
        </p:nvSpPr>
        <p:spPr>
          <a:xfrm>
            <a:off x="3339186" y="2891271"/>
            <a:ext cx="2472372" cy="259859"/>
          </a:xfrm>
          <a:prstGeom prst="rect">
            <a:avLst/>
          </a:prstGeom>
          <a:noFill/>
          <a:ln/>
        </p:spPr>
        <p:txBody>
          <a:bodyPr vert="horz" wrap="square" lIns="0" tIns="0" rIns="0" bIns="0" rtlCol="0" anchor="t"/>
          <a:lstStyle/>
          <a:p>
            <a:pPr algn="ctr">
              <a:lnSpc>
                <a:spcPts val="2046"/>
              </a:lnSpc>
            </a:pPr>
            <a:r>
              <a:rPr lang="en-US" sz="1315" b="1" dirty="0">
                <a:solidFill>
                  <a:srgbClr val="1F2937"/>
                </a:solidFill>
                <a:latin typeface="ui-sans-serif" pitchFamily="34" charset="0"/>
                <a:ea typeface="ui-sans-serif" pitchFamily="34" charset="-122"/>
                <a:cs typeface="ui-sans-serif" pitchFamily="34" charset="-120"/>
              </a:rPr>
              <a:t>IP Addresses</a:t>
            </a:r>
            <a:endParaRPr lang="en-US" sz="1315" dirty="0"/>
          </a:p>
        </p:txBody>
      </p:sp>
      <p:sp>
        <p:nvSpPr>
          <p:cNvPr id="22" name="Text 5"/>
          <p:cNvSpPr/>
          <p:nvPr/>
        </p:nvSpPr>
        <p:spPr>
          <a:xfrm>
            <a:off x="3545217" y="3225375"/>
            <a:ext cx="2060310" cy="445472"/>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Custom endpoints with specific IP configurations</a:t>
            </a:r>
            <a:endParaRPr lang="en-US" sz="1169" dirty="0"/>
          </a:p>
        </p:txBody>
      </p:sp>
      <p:sp>
        <p:nvSpPr>
          <p:cNvPr id="23" name="Text 6"/>
          <p:cNvSpPr/>
          <p:nvPr/>
        </p:nvSpPr>
        <p:spPr>
          <a:xfrm>
            <a:off x="6067704" y="2891271"/>
            <a:ext cx="2472372" cy="259859"/>
          </a:xfrm>
          <a:prstGeom prst="rect">
            <a:avLst/>
          </a:prstGeom>
          <a:noFill/>
          <a:ln/>
        </p:spPr>
        <p:txBody>
          <a:bodyPr vert="horz" wrap="square" lIns="0" tIns="0" rIns="0" bIns="0" rtlCol="0" anchor="t"/>
          <a:lstStyle/>
          <a:p>
            <a:pPr algn="ctr">
              <a:lnSpc>
                <a:spcPts val="2046"/>
              </a:lnSpc>
            </a:pPr>
            <a:r>
              <a:rPr lang="en-US" sz="1315" b="1" dirty="0">
                <a:solidFill>
                  <a:srgbClr val="1F2937"/>
                </a:solidFill>
                <a:latin typeface="ui-sans-serif" pitchFamily="34" charset="0"/>
                <a:ea typeface="ui-sans-serif" pitchFamily="34" charset="-122"/>
                <a:cs typeface="ui-sans-serif" pitchFamily="34" charset="-120"/>
              </a:rPr>
              <a:t>Containers (ECS)</a:t>
            </a:r>
            <a:endParaRPr lang="en-US" sz="1315" dirty="0"/>
          </a:p>
        </p:txBody>
      </p:sp>
      <p:sp>
        <p:nvSpPr>
          <p:cNvPr id="24" name="Text 7"/>
          <p:cNvSpPr/>
          <p:nvPr/>
        </p:nvSpPr>
        <p:spPr>
          <a:xfrm>
            <a:off x="6273735" y="3225375"/>
            <a:ext cx="2060310" cy="445472"/>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Containerized applications managed by Amazon ECS</a:t>
            </a:r>
            <a:endParaRPr lang="en-US" sz="1169" dirty="0"/>
          </a:p>
        </p:txBody>
      </p:sp>
      <p:sp>
        <p:nvSpPr>
          <p:cNvPr id="25" name="Text 8"/>
          <p:cNvSpPr/>
          <p:nvPr/>
        </p:nvSpPr>
        <p:spPr>
          <a:xfrm>
            <a:off x="9002253" y="2891271"/>
            <a:ext cx="2060310" cy="259859"/>
          </a:xfrm>
          <a:prstGeom prst="rect">
            <a:avLst/>
          </a:prstGeom>
          <a:noFill/>
          <a:ln/>
        </p:spPr>
        <p:txBody>
          <a:bodyPr vert="horz" wrap="square" lIns="0" tIns="0" rIns="0" bIns="0" rtlCol="0" anchor="t"/>
          <a:lstStyle/>
          <a:p>
            <a:pPr algn="ctr">
              <a:lnSpc>
                <a:spcPts val="2046"/>
              </a:lnSpc>
            </a:pPr>
            <a:r>
              <a:rPr lang="en-US" sz="1315" b="1" dirty="0">
                <a:solidFill>
                  <a:srgbClr val="1F2937"/>
                </a:solidFill>
                <a:latin typeface="ui-sans-serif" pitchFamily="34" charset="0"/>
                <a:ea typeface="ui-sans-serif" pitchFamily="34" charset="-122"/>
                <a:cs typeface="ui-sans-serif" pitchFamily="34" charset="-120"/>
              </a:rPr>
              <a:t>AWS Lambda</a:t>
            </a:r>
            <a:endParaRPr lang="en-US" sz="1315" dirty="0"/>
          </a:p>
        </p:txBody>
      </p:sp>
      <p:sp>
        <p:nvSpPr>
          <p:cNvPr id="26" name="Text 9"/>
          <p:cNvSpPr/>
          <p:nvPr/>
        </p:nvSpPr>
        <p:spPr>
          <a:xfrm>
            <a:off x="9002253" y="3225375"/>
            <a:ext cx="2060310" cy="668209"/>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Serverless functions executing your application logic</a:t>
            </a:r>
            <a:endParaRPr lang="en-US" sz="1169" dirty="0"/>
          </a:p>
        </p:txBody>
      </p:sp>
      <p:sp>
        <p:nvSpPr>
          <p:cNvPr id="27" name="Text 10"/>
          <p:cNvSpPr/>
          <p:nvPr/>
        </p:nvSpPr>
        <p:spPr>
          <a:xfrm>
            <a:off x="816699" y="4710283"/>
            <a:ext cx="10245864"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Integration Benefits</a:t>
            </a:r>
            <a:endParaRPr lang="en-US" sz="1315" dirty="0"/>
          </a:p>
        </p:txBody>
      </p:sp>
      <p:sp>
        <p:nvSpPr>
          <p:cNvPr id="28" name="Text 11"/>
          <p:cNvSpPr/>
          <p:nvPr/>
        </p:nvSpPr>
        <p:spPr>
          <a:xfrm>
            <a:off x="1113681" y="5081510"/>
            <a:ext cx="3019264"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Seamless integration with existing infrastructure</a:t>
            </a:r>
            <a:endParaRPr lang="en-US" sz="1169" dirty="0"/>
          </a:p>
        </p:txBody>
      </p:sp>
      <p:sp>
        <p:nvSpPr>
          <p:cNvPr id="29" name="Text 12"/>
          <p:cNvSpPr/>
          <p:nvPr/>
        </p:nvSpPr>
        <p:spPr>
          <a:xfrm>
            <a:off x="4559856" y="5081510"/>
            <a:ext cx="354168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Support for various deployment models</a:t>
            </a:r>
            <a:endParaRPr lang="en-US" sz="1169" dirty="0"/>
          </a:p>
        </p:txBody>
      </p:sp>
      <p:sp>
        <p:nvSpPr>
          <p:cNvPr id="30" name="Text 13"/>
          <p:cNvSpPr/>
          <p:nvPr/>
        </p:nvSpPr>
        <p:spPr>
          <a:xfrm>
            <a:off x="8043155" y="5081510"/>
            <a:ext cx="353663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Dynamic scaling with application needs</a:t>
            </a:r>
            <a:endParaRPr lang="en-US" sz="1169"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593963" y="1007294"/>
            <a:ext cx="742454" cy="27842"/>
          </a:xfrm>
          <a:prstGeom prst="rect">
            <a:avLst/>
          </a:prstGeom>
        </p:spPr>
      </p:pic>
      <p:pic>
        <p:nvPicPr>
          <p:cNvPr id="4" name="Image 2" descr="preencoded.png"/>
          <p:cNvPicPr>
            <a:picLocks noChangeAspect="1"/>
          </p:cNvPicPr>
          <p:nvPr/>
        </p:nvPicPr>
        <p:blipFill>
          <a:blip r:embed="rId5"/>
          <a:stretch>
            <a:fillRect/>
          </a:stretch>
        </p:blipFill>
        <p:spPr>
          <a:xfrm>
            <a:off x="593963" y="1257872"/>
            <a:ext cx="5234300" cy="1373540"/>
          </a:xfrm>
          <a:prstGeom prst="rect">
            <a:avLst/>
          </a:prstGeom>
        </p:spPr>
      </p:pic>
      <p:pic>
        <p:nvPicPr>
          <p:cNvPr id="5" name="Image 3" descr="preencoded.png"/>
          <p:cNvPicPr>
            <a:picLocks noChangeAspect="1"/>
          </p:cNvPicPr>
          <p:nvPr/>
        </p:nvPicPr>
        <p:blipFill>
          <a:blip r:embed="rId6"/>
          <a:stretch>
            <a:fillRect/>
          </a:stretch>
        </p:blipFill>
        <p:spPr>
          <a:xfrm>
            <a:off x="779577" y="1443486"/>
            <a:ext cx="556840" cy="556840"/>
          </a:xfrm>
          <a:prstGeom prst="rect">
            <a:avLst/>
          </a:prstGeom>
        </p:spPr>
      </p:pic>
      <p:pic>
        <p:nvPicPr>
          <p:cNvPr id="6" name="Image 4" descr="preencoded.png"/>
          <p:cNvPicPr>
            <a:picLocks noChangeAspect="1"/>
          </p:cNvPicPr>
          <p:nvPr/>
        </p:nvPicPr>
        <p:blipFill>
          <a:blip r:embed="rId7"/>
          <a:stretch>
            <a:fillRect/>
          </a:stretch>
        </p:blipFill>
        <p:spPr>
          <a:xfrm>
            <a:off x="932709" y="1573415"/>
            <a:ext cx="250578" cy="296982"/>
          </a:xfrm>
          <a:prstGeom prst="rect">
            <a:avLst/>
          </a:prstGeom>
        </p:spPr>
      </p:pic>
      <p:pic>
        <p:nvPicPr>
          <p:cNvPr id="7" name="Image 5" descr="preencoded.png"/>
          <p:cNvPicPr>
            <a:picLocks noChangeAspect="1"/>
          </p:cNvPicPr>
          <p:nvPr/>
        </p:nvPicPr>
        <p:blipFill>
          <a:blip r:embed="rId8"/>
          <a:stretch>
            <a:fillRect/>
          </a:stretch>
        </p:blipFill>
        <p:spPr>
          <a:xfrm>
            <a:off x="6050999" y="1257872"/>
            <a:ext cx="5234300" cy="1373540"/>
          </a:xfrm>
          <a:prstGeom prst="rect">
            <a:avLst/>
          </a:prstGeom>
        </p:spPr>
      </p:pic>
      <p:pic>
        <p:nvPicPr>
          <p:cNvPr id="8" name="Image 6" descr="preencoded.png"/>
          <p:cNvPicPr>
            <a:picLocks noChangeAspect="1"/>
          </p:cNvPicPr>
          <p:nvPr/>
        </p:nvPicPr>
        <p:blipFill>
          <a:blip r:embed="rId9"/>
          <a:stretch>
            <a:fillRect/>
          </a:stretch>
        </p:blipFill>
        <p:spPr>
          <a:xfrm>
            <a:off x="6236613" y="1443486"/>
            <a:ext cx="556840" cy="556840"/>
          </a:xfrm>
          <a:prstGeom prst="rect">
            <a:avLst/>
          </a:prstGeom>
        </p:spPr>
      </p:pic>
      <p:pic>
        <p:nvPicPr>
          <p:cNvPr id="9" name="Image 7" descr="preencoded.png"/>
          <p:cNvPicPr>
            <a:picLocks noChangeAspect="1"/>
          </p:cNvPicPr>
          <p:nvPr/>
        </p:nvPicPr>
        <p:blipFill>
          <a:blip r:embed="rId10"/>
          <a:stretch>
            <a:fillRect/>
          </a:stretch>
        </p:blipFill>
        <p:spPr>
          <a:xfrm>
            <a:off x="593963" y="2854148"/>
            <a:ext cx="5234300" cy="1150804"/>
          </a:xfrm>
          <a:prstGeom prst="rect">
            <a:avLst/>
          </a:prstGeom>
        </p:spPr>
      </p:pic>
      <p:pic>
        <p:nvPicPr>
          <p:cNvPr id="10" name="Image 8" descr="preencoded.png"/>
          <p:cNvPicPr>
            <a:picLocks noChangeAspect="1"/>
          </p:cNvPicPr>
          <p:nvPr/>
        </p:nvPicPr>
        <p:blipFill>
          <a:blip r:embed="rId11"/>
          <a:stretch>
            <a:fillRect/>
          </a:stretch>
        </p:blipFill>
        <p:spPr>
          <a:xfrm>
            <a:off x="779577" y="3039762"/>
            <a:ext cx="556840" cy="556840"/>
          </a:xfrm>
          <a:prstGeom prst="rect">
            <a:avLst/>
          </a:prstGeom>
        </p:spPr>
      </p:pic>
      <p:pic>
        <p:nvPicPr>
          <p:cNvPr id="11" name="Image 9" descr="preencoded.png"/>
          <p:cNvPicPr>
            <a:picLocks noChangeAspect="1"/>
          </p:cNvPicPr>
          <p:nvPr/>
        </p:nvPicPr>
        <p:blipFill>
          <a:blip r:embed="rId12"/>
          <a:stretch>
            <a:fillRect/>
          </a:stretch>
        </p:blipFill>
        <p:spPr>
          <a:xfrm>
            <a:off x="6050999" y="2854148"/>
            <a:ext cx="5234300" cy="1150804"/>
          </a:xfrm>
          <a:prstGeom prst="rect">
            <a:avLst/>
          </a:prstGeom>
        </p:spPr>
      </p:pic>
      <p:pic>
        <p:nvPicPr>
          <p:cNvPr id="12" name="Image 10" descr="preencoded.png"/>
          <p:cNvPicPr>
            <a:picLocks noChangeAspect="1"/>
          </p:cNvPicPr>
          <p:nvPr/>
        </p:nvPicPr>
        <p:blipFill>
          <a:blip r:embed="rId13"/>
          <a:stretch>
            <a:fillRect/>
          </a:stretch>
        </p:blipFill>
        <p:spPr>
          <a:xfrm>
            <a:off x="6236613" y="3039762"/>
            <a:ext cx="556840" cy="556840"/>
          </a:xfrm>
          <a:prstGeom prst="rect">
            <a:avLst/>
          </a:prstGeom>
        </p:spPr>
      </p:pic>
      <p:pic>
        <p:nvPicPr>
          <p:cNvPr id="13" name="Image 11" descr="preencoded.png"/>
          <p:cNvPicPr>
            <a:picLocks noChangeAspect="1"/>
          </p:cNvPicPr>
          <p:nvPr/>
        </p:nvPicPr>
        <p:blipFill>
          <a:blip r:embed="rId14"/>
          <a:stretch>
            <a:fillRect/>
          </a:stretch>
        </p:blipFill>
        <p:spPr>
          <a:xfrm>
            <a:off x="6403665" y="3169691"/>
            <a:ext cx="222736" cy="296982"/>
          </a:xfrm>
          <a:prstGeom prst="rect">
            <a:avLst/>
          </a:prstGeom>
        </p:spPr>
      </p:pic>
      <p:pic>
        <p:nvPicPr>
          <p:cNvPr id="14" name="Image 12" descr="preencoded.png"/>
          <p:cNvPicPr>
            <a:picLocks noChangeAspect="1"/>
          </p:cNvPicPr>
          <p:nvPr/>
        </p:nvPicPr>
        <p:blipFill>
          <a:blip r:embed="rId15"/>
          <a:stretch>
            <a:fillRect/>
          </a:stretch>
        </p:blipFill>
        <p:spPr>
          <a:xfrm>
            <a:off x="593963" y="4227688"/>
            <a:ext cx="10691336" cy="928067"/>
          </a:xfrm>
          <a:prstGeom prst="rect">
            <a:avLst/>
          </a:prstGeom>
        </p:spPr>
      </p:pic>
      <p:pic>
        <p:nvPicPr>
          <p:cNvPr id="15" name="Image 13" descr="preencoded.png"/>
          <p:cNvPicPr>
            <a:picLocks noChangeAspect="1"/>
          </p:cNvPicPr>
          <p:nvPr/>
        </p:nvPicPr>
        <p:blipFill>
          <a:blip r:embed="rId16"/>
          <a:stretch>
            <a:fillRect/>
          </a:stretch>
        </p:blipFill>
        <p:spPr>
          <a:xfrm>
            <a:off x="779577" y="4413301"/>
            <a:ext cx="556840" cy="556840"/>
          </a:xfrm>
          <a:prstGeom prst="rect">
            <a:avLst/>
          </a:prstGeom>
        </p:spPr>
      </p:pic>
      <p:pic>
        <p:nvPicPr>
          <p:cNvPr id="16" name="Image 14" descr="preencoded.png"/>
          <p:cNvPicPr>
            <a:picLocks noChangeAspect="1"/>
          </p:cNvPicPr>
          <p:nvPr/>
        </p:nvPicPr>
        <p:blipFill>
          <a:blip r:embed="rId17"/>
          <a:stretch>
            <a:fillRect/>
          </a:stretch>
        </p:blipFill>
        <p:spPr>
          <a:xfrm>
            <a:off x="946629" y="4543230"/>
            <a:ext cx="222736" cy="296982"/>
          </a:xfrm>
          <a:prstGeom prst="rect">
            <a:avLst/>
          </a:prstGeom>
        </p:spPr>
      </p:pic>
      <p:sp>
        <p:nvSpPr>
          <p:cNvPr id="18" name="Text 0"/>
          <p:cNvSpPr/>
          <p:nvPr/>
        </p:nvSpPr>
        <p:spPr>
          <a:xfrm>
            <a:off x="593963" y="524699"/>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Ideal Use Cases</a:t>
            </a:r>
            <a:endParaRPr lang="en-US" sz="2631" dirty="0"/>
          </a:p>
        </p:txBody>
      </p:sp>
      <p:sp>
        <p:nvSpPr>
          <p:cNvPr id="19" name="Text 1"/>
          <p:cNvSpPr/>
          <p:nvPr/>
        </p:nvSpPr>
        <p:spPr>
          <a:xfrm>
            <a:off x="1484908" y="1443485"/>
            <a:ext cx="4989290"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Microservices Architectures</a:t>
            </a:r>
            <a:endParaRPr lang="en-US" sz="1461" dirty="0"/>
          </a:p>
        </p:txBody>
      </p:sp>
      <p:sp>
        <p:nvSpPr>
          <p:cNvPr id="20" name="Text 2"/>
          <p:cNvSpPr/>
          <p:nvPr/>
        </p:nvSpPr>
        <p:spPr>
          <a:xfrm>
            <a:off x="1484908" y="1777589"/>
            <a:ext cx="4157742"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Effectively routes traffic to different services based on URL paths or hostnames, supporting complex microservices deployments.</a:t>
            </a:r>
            <a:endParaRPr lang="en-US" sz="1169" dirty="0"/>
          </a:p>
        </p:txBody>
      </p:sp>
      <p:sp>
        <p:nvSpPr>
          <p:cNvPr id="21" name="Text 3"/>
          <p:cNvSpPr/>
          <p:nvPr/>
        </p:nvSpPr>
        <p:spPr>
          <a:xfrm>
            <a:off x="6941944" y="1443485"/>
            <a:ext cx="4989290"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Containerized Applications</a:t>
            </a:r>
            <a:endParaRPr lang="en-US" sz="1461" dirty="0"/>
          </a:p>
        </p:txBody>
      </p:sp>
      <p:sp>
        <p:nvSpPr>
          <p:cNvPr id="22" name="Text 4"/>
          <p:cNvSpPr/>
          <p:nvPr/>
        </p:nvSpPr>
        <p:spPr>
          <a:xfrm>
            <a:off x="6941944" y="1777590"/>
            <a:ext cx="415774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Well-suited for load balancing containers managed by Amazon ECS and Kubernetes.</a:t>
            </a:r>
            <a:endParaRPr lang="en-US" sz="1169" dirty="0"/>
          </a:p>
        </p:txBody>
      </p:sp>
      <p:sp>
        <p:nvSpPr>
          <p:cNvPr id="23" name="Text 5"/>
          <p:cNvSpPr/>
          <p:nvPr/>
        </p:nvSpPr>
        <p:spPr>
          <a:xfrm>
            <a:off x="1484908" y="3039761"/>
            <a:ext cx="4989290"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Serverless Applications</a:t>
            </a:r>
            <a:endParaRPr lang="en-US" sz="1461" dirty="0"/>
          </a:p>
        </p:txBody>
      </p:sp>
      <p:sp>
        <p:nvSpPr>
          <p:cNvPr id="24" name="Text 6"/>
          <p:cNvSpPr/>
          <p:nvPr/>
        </p:nvSpPr>
        <p:spPr>
          <a:xfrm>
            <a:off x="1484908" y="3373866"/>
            <a:ext cx="415774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Can route traffic directly to AWS Lambda functions, enabling serverless web applications.</a:t>
            </a:r>
            <a:endParaRPr lang="en-US" sz="1169" dirty="0"/>
          </a:p>
        </p:txBody>
      </p:sp>
      <p:sp>
        <p:nvSpPr>
          <p:cNvPr id="25" name="Text 7"/>
          <p:cNvSpPr/>
          <p:nvPr/>
        </p:nvSpPr>
        <p:spPr>
          <a:xfrm>
            <a:off x="6941944" y="3039761"/>
            <a:ext cx="4989290"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Complex Web Applications</a:t>
            </a:r>
            <a:endParaRPr lang="en-US" sz="1461" dirty="0"/>
          </a:p>
        </p:txBody>
      </p:sp>
      <p:sp>
        <p:nvSpPr>
          <p:cNvPr id="26" name="Text 8"/>
          <p:cNvSpPr/>
          <p:nvPr/>
        </p:nvSpPr>
        <p:spPr>
          <a:xfrm>
            <a:off x="6941944" y="3373866"/>
            <a:ext cx="415774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Ideal for applications requiring advanced routing capabilities, SSL termination, and user authentication.</a:t>
            </a:r>
            <a:endParaRPr lang="en-US" sz="1169" dirty="0"/>
          </a:p>
        </p:txBody>
      </p:sp>
      <p:sp>
        <p:nvSpPr>
          <p:cNvPr id="27" name="Text 9"/>
          <p:cNvSpPr/>
          <p:nvPr/>
        </p:nvSpPr>
        <p:spPr>
          <a:xfrm>
            <a:off x="1484908" y="4413301"/>
            <a:ext cx="622515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WebSocket Applications</a:t>
            </a:r>
            <a:endParaRPr lang="en-US" sz="1461" dirty="0"/>
          </a:p>
        </p:txBody>
      </p:sp>
      <p:sp>
        <p:nvSpPr>
          <p:cNvPr id="28" name="Text 10"/>
          <p:cNvSpPr/>
          <p:nvPr/>
        </p:nvSpPr>
        <p:spPr>
          <a:xfrm>
            <a:off x="1484908" y="4747405"/>
            <a:ext cx="7470188"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Supports long-lived, bidirectional WebSocket connections for real-time applications.</a:t>
            </a:r>
            <a:endParaRPr lang="en-US" sz="1169"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FCE32-243E-2AD4-FB18-AFC6913EB7C2}"/>
            </a:ext>
          </a:extLst>
        </p:cNvPr>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F9F11D8A-B465-1FE5-6A79-B31D85BA6495}"/>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11906447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2046729"/>
            <a:ext cx="5382791" cy="593963"/>
          </a:xfrm>
          <a:prstGeom prst="rect">
            <a:avLst/>
          </a:prstGeom>
        </p:spPr>
      </p:pic>
      <p:pic>
        <p:nvPicPr>
          <p:cNvPr id="8" name="Image 6" descr="preencoded.png"/>
          <p:cNvPicPr>
            <a:picLocks noChangeAspect="1"/>
          </p:cNvPicPr>
          <p:nvPr/>
        </p:nvPicPr>
        <p:blipFill>
          <a:blip r:embed="rId9"/>
          <a:stretch>
            <a:fillRect/>
          </a:stretch>
        </p:blipFill>
        <p:spPr>
          <a:xfrm>
            <a:off x="593963" y="2195220"/>
            <a:ext cx="296982" cy="296982"/>
          </a:xfrm>
          <a:prstGeom prst="rect">
            <a:avLst/>
          </a:prstGeom>
        </p:spPr>
      </p:pic>
      <p:pic>
        <p:nvPicPr>
          <p:cNvPr id="9" name="Image 7" descr="preencoded.png"/>
          <p:cNvPicPr>
            <a:picLocks noChangeAspect="1"/>
          </p:cNvPicPr>
          <p:nvPr/>
        </p:nvPicPr>
        <p:blipFill>
          <a:blip r:embed="rId8"/>
          <a:stretch>
            <a:fillRect/>
          </a:stretch>
        </p:blipFill>
        <p:spPr>
          <a:xfrm>
            <a:off x="6050999" y="2046729"/>
            <a:ext cx="5382791" cy="593963"/>
          </a:xfrm>
          <a:prstGeom prst="rect">
            <a:avLst/>
          </a:prstGeom>
        </p:spPr>
      </p:pic>
      <p:pic>
        <p:nvPicPr>
          <p:cNvPr id="10" name="Image 8" descr="preencoded.png"/>
          <p:cNvPicPr>
            <a:picLocks noChangeAspect="1"/>
          </p:cNvPicPr>
          <p:nvPr/>
        </p:nvPicPr>
        <p:blipFill>
          <a:blip r:embed="rId10"/>
          <a:stretch>
            <a:fillRect/>
          </a:stretch>
        </p:blipFill>
        <p:spPr>
          <a:xfrm>
            <a:off x="6199490" y="2195220"/>
            <a:ext cx="296982" cy="296982"/>
          </a:xfrm>
          <a:prstGeom prst="rect">
            <a:avLst/>
          </a:prstGeom>
        </p:spPr>
      </p:pic>
      <p:pic>
        <p:nvPicPr>
          <p:cNvPr id="11" name="Image 9" descr="preencoded.png"/>
          <p:cNvPicPr>
            <a:picLocks noChangeAspect="1"/>
          </p:cNvPicPr>
          <p:nvPr/>
        </p:nvPicPr>
        <p:blipFill>
          <a:blip r:embed="rId8"/>
          <a:stretch>
            <a:fillRect/>
          </a:stretch>
        </p:blipFill>
        <p:spPr>
          <a:xfrm>
            <a:off x="445472" y="2863429"/>
            <a:ext cx="5382791" cy="593963"/>
          </a:xfrm>
          <a:prstGeom prst="rect">
            <a:avLst/>
          </a:prstGeom>
        </p:spPr>
      </p:pic>
      <p:pic>
        <p:nvPicPr>
          <p:cNvPr id="12" name="Image 10" descr="preencoded.png"/>
          <p:cNvPicPr>
            <a:picLocks noChangeAspect="1"/>
          </p:cNvPicPr>
          <p:nvPr/>
        </p:nvPicPr>
        <p:blipFill>
          <a:blip r:embed="rId11"/>
          <a:stretch>
            <a:fillRect/>
          </a:stretch>
        </p:blipFill>
        <p:spPr>
          <a:xfrm>
            <a:off x="593963" y="3011919"/>
            <a:ext cx="296982" cy="296982"/>
          </a:xfrm>
          <a:prstGeom prst="rect">
            <a:avLst/>
          </a:prstGeom>
        </p:spPr>
      </p:pic>
      <p:pic>
        <p:nvPicPr>
          <p:cNvPr id="13" name="Image 11" descr="preencoded.png"/>
          <p:cNvPicPr>
            <a:picLocks noChangeAspect="1"/>
          </p:cNvPicPr>
          <p:nvPr/>
        </p:nvPicPr>
        <p:blipFill>
          <a:blip r:embed="rId8"/>
          <a:stretch>
            <a:fillRect/>
          </a:stretch>
        </p:blipFill>
        <p:spPr>
          <a:xfrm>
            <a:off x="6050999" y="2863429"/>
            <a:ext cx="5382791" cy="593963"/>
          </a:xfrm>
          <a:prstGeom prst="rect">
            <a:avLst/>
          </a:prstGeom>
        </p:spPr>
      </p:pic>
      <p:pic>
        <p:nvPicPr>
          <p:cNvPr id="14" name="Image 12" descr="preencoded.png"/>
          <p:cNvPicPr>
            <a:picLocks noChangeAspect="1"/>
          </p:cNvPicPr>
          <p:nvPr/>
        </p:nvPicPr>
        <p:blipFill>
          <a:blip r:embed="rId12"/>
          <a:stretch>
            <a:fillRect/>
          </a:stretch>
        </p:blipFill>
        <p:spPr>
          <a:xfrm>
            <a:off x="6199490" y="3011919"/>
            <a:ext cx="296982" cy="296982"/>
          </a:xfrm>
          <a:prstGeom prst="rect">
            <a:avLst/>
          </a:prstGeom>
        </p:spPr>
      </p:pic>
      <p:sp>
        <p:nvSpPr>
          <p:cNvPr id="17" name="Text 0"/>
          <p:cNvSpPr/>
          <p:nvPr/>
        </p:nvSpPr>
        <p:spPr>
          <a:xfrm>
            <a:off x="445472" y="301963"/>
            <a:ext cx="13185981"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1</a:t>
            </a:r>
            <a:endParaRPr lang="en-US" sz="2192" dirty="0"/>
          </a:p>
        </p:txBody>
      </p:sp>
      <p:sp>
        <p:nvSpPr>
          <p:cNvPr id="18" name="Text 1"/>
          <p:cNvSpPr/>
          <p:nvPr/>
        </p:nvSpPr>
        <p:spPr>
          <a:xfrm>
            <a:off x="445472" y="1155785"/>
            <a:ext cx="10988318"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Which load balancer type is best suited for microservices architecture requiring path-based routing?</a:t>
            </a:r>
            <a:endParaRPr lang="en-US" sz="1754" dirty="0"/>
          </a:p>
        </p:txBody>
      </p:sp>
      <p:sp>
        <p:nvSpPr>
          <p:cNvPr id="19" name="Text 2"/>
          <p:cNvSpPr/>
          <p:nvPr/>
        </p:nvSpPr>
        <p:spPr>
          <a:xfrm>
            <a:off x="684885" y="2232343"/>
            <a:ext cx="137992"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0" name="Text 3"/>
          <p:cNvSpPr/>
          <p:nvPr/>
        </p:nvSpPr>
        <p:spPr>
          <a:xfrm>
            <a:off x="1002313" y="2195220"/>
            <a:ext cx="218368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Classic Load Balancer</a:t>
            </a:r>
            <a:endParaRPr lang="en-US" sz="1315" dirty="0"/>
          </a:p>
        </p:txBody>
      </p:sp>
      <p:sp>
        <p:nvSpPr>
          <p:cNvPr id="21" name="Text 4"/>
          <p:cNvSpPr/>
          <p:nvPr/>
        </p:nvSpPr>
        <p:spPr>
          <a:xfrm>
            <a:off x="6291281" y="2232343"/>
            <a:ext cx="135904"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2" name="Text 5"/>
          <p:cNvSpPr/>
          <p:nvPr/>
        </p:nvSpPr>
        <p:spPr>
          <a:xfrm>
            <a:off x="6607840" y="2195220"/>
            <a:ext cx="261036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Application Load Balancer</a:t>
            </a:r>
            <a:endParaRPr lang="en-US" sz="1315" dirty="0"/>
          </a:p>
        </p:txBody>
      </p:sp>
      <p:sp>
        <p:nvSpPr>
          <p:cNvPr id="23" name="Text 6"/>
          <p:cNvSpPr/>
          <p:nvPr/>
        </p:nvSpPr>
        <p:spPr>
          <a:xfrm>
            <a:off x="687931" y="3049042"/>
            <a:ext cx="130858"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4" name="Text 7"/>
          <p:cNvSpPr/>
          <p:nvPr/>
        </p:nvSpPr>
        <p:spPr>
          <a:xfrm>
            <a:off x="1002313" y="3011919"/>
            <a:ext cx="232724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Network Load Balancer</a:t>
            </a:r>
            <a:endParaRPr lang="en-US" sz="1315" dirty="0"/>
          </a:p>
        </p:txBody>
      </p:sp>
      <p:sp>
        <p:nvSpPr>
          <p:cNvPr id="25" name="Text 8"/>
          <p:cNvSpPr/>
          <p:nvPr/>
        </p:nvSpPr>
        <p:spPr>
          <a:xfrm>
            <a:off x="6286352" y="3049042"/>
            <a:ext cx="147911"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6" name="Text 9"/>
          <p:cNvSpPr/>
          <p:nvPr/>
        </p:nvSpPr>
        <p:spPr>
          <a:xfrm>
            <a:off x="6607840" y="3011919"/>
            <a:ext cx="237579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Gateway Load Balancer</a:t>
            </a:r>
            <a:endParaRPr lang="en-US" sz="131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7231357"/>
          </a:xfrm>
          <a:prstGeom prst="rect">
            <a:avLst/>
          </a:prstGeom>
        </p:spPr>
      </p:pic>
      <p:pic>
        <p:nvPicPr>
          <p:cNvPr id="3" name="Image 1" descr="preencoded.png"/>
          <p:cNvPicPr>
            <a:picLocks noChangeAspect="1"/>
          </p:cNvPicPr>
          <p:nvPr/>
        </p:nvPicPr>
        <p:blipFill>
          <a:blip r:embed="rId4"/>
          <a:stretch>
            <a:fillRect/>
          </a:stretch>
        </p:blipFill>
        <p:spPr>
          <a:xfrm>
            <a:off x="593963" y="851263"/>
            <a:ext cx="1484908" cy="1234330"/>
          </a:xfrm>
          <a:prstGeom prst="rect">
            <a:avLst/>
          </a:prstGeom>
        </p:spPr>
      </p:pic>
      <p:pic>
        <p:nvPicPr>
          <p:cNvPr id="4" name="Image 2" descr="preencoded.png"/>
          <p:cNvPicPr>
            <a:picLocks noChangeAspect="1"/>
          </p:cNvPicPr>
          <p:nvPr/>
        </p:nvPicPr>
        <p:blipFill>
          <a:blip r:embed="rId5"/>
          <a:stretch>
            <a:fillRect/>
          </a:stretch>
        </p:blipFill>
        <p:spPr>
          <a:xfrm>
            <a:off x="9503410" y="4712023"/>
            <a:ext cx="835261" cy="686770"/>
          </a:xfrm>
          <a:prstGeom prst="rect">
            <a:avLst/>
          </a:prstGeom>
        </p:spPr>
      </p:pic>
      <p:pic>
        <p:nvPicPr>
          <p:cNvPr id="5" name="Image 3" descr="preencoded.png"/>
          <p:cNvPicPr>
            <a:picLocks noChangeAspect="1"/>
          </p:cNvPicPr>
          <p:nvPr/>
        </p:nvPicPr>
        <p:blipFill>
          <a:blip r:embed="rId6"/>
          <a:stretch>
            <a:fillRect/>
          </a:stretch>
        </p:blipFill>
        <p:spPr>
          <a:xfrm>
            <a:off x="593963" y="895926"/>
            <a:ext cx="742454" cy="37123"/>
          </a:xfrm>
          <a:prstGeom prst="rect">
            <a:avLst/>
          </a:prstGeom>
        </p:spPr>
      </p:pic>
      <p:pic>
        <p:nvPicPr>
          <p:cNvPr id="6" name="Image 4" descr="preencoded.png"/>
          <p:cNvPicPr>
            <a:picLocks noChangeAspect="1"/>
          </p:cNvPicPr>
          <p:nvPr/>
        </p:nvPicPr>
        <p:blipFill>
          <a:blip r:embed="rId7"/>
          <a:stretch>
            <a:fillRect/>
          </a:stretch>
        </p:blipFill>
        <p:spPr>
          <a:xfrm>
            <a:off x="593963" y="1378521"/>
            <a:ext cx="10691336" cy="593963"/>
          </a:xfrm>
          <a:prstGeom prst="rect">
            <a:avLst/>
          </a:prstGeom>
        </p:spPr>
      </p:pic>
      <p:pic>
        <p:nvPicPr>
          <p:cNvPr id="7" name="Image 5" descr="preencoded.png"/>
          <p:cNvPicPr>
            <a:picLocks noChangeAspect="1"/>
          </p:cNvPicPr>
          <p:nvPr/>
        </p:nvPicPr>
        <p:blipFill>
          <a:blip r:embed="rId8"/>
          <a:stretch>
            <a:fillRect/>
          </a:stretch>
        </p:blipFill>
        <p:spPr>
          <a:xfrm>
            <a:off x="593963" y="2677815"/>
            <a:ext cx="167052" cy="167052"/>
          </a:xfrm>
          <a:prstGeom prst="rect">
            <a:avLst/>
          </a:prstGeom>
        </p:spPr>
      </p:pic>
      <p:pic>
        <p:nvPicPr>
          <p:cNvPr id="8" name="Image 6" descr="preencoded.png"/>
          <p:cNvPicPr>
            <a:picLocks noChangeAspect="1"/>
          </p:cNvPicPr>
          <p:nvPr/>
        </p:nvPicPr>
        <p:blipFill>
          <a:blip r:embed="rId8"/>
          <a:stretch>
            <a:fillRect/>
          </a:stretch>
        </p:blipFill>
        <p:spPr>
          <a:xfrm>
            <a:off x="593963" y="3346024"/>
            <a:ext cx="167052" cy="167052"/>
          </a:xfrm>
          <a:prstGeom prst="rect">
            <a:avLst/>
          </a:prstGeom>
        </p:spPr>
      </p:pic>
      <p:pic>
        <p:nvPicPr>
          <p:cNvPr id="9" name="Image 7" descr="preencoded.png"/>
          <p:cNvPicPr>
            <a:picLocks noChangeAspect="1"/>
          </p:cNvPicPr>
          <p:nvPr/>
        </p:nvPicPr>
        <p:blipFill>
          <a:blip r:embed="rId8"/>
          <a:stretch>
            <a:fillRect/>
          </a:stretch>
        </p:blipFill>
        <p:spPr>
          <a:xfrm>
            <a:off x="593963" y="3754373"/>
            <a:ext cx="167052" cy="167052"/>
          </a:xfrm>
          <a:prstGeom prst="rect">
            <a:avLst/>
          </a:prstGeom>
        </p:spPr>
      </p:pic>
      <p:pic>
        <p:nvPicPr>
          <p:cNvPr id="10" name="Image 8" descr="preencoded.png"/>
          <p:cNvPicPr>
            <a:picLocks noChangeAspect="1"/>
          </p:cNvPicPr>
          <p:nvPr/>
        </p:nvPicPr>
        <p:blipFill>
          <a:blip r:embed="rId9"/>
          <a:stretch>
            <a:fillRect/>
          </a:stretch>
        </p:blipFill>
        <p:spPr>
          <a:xfrm>
            <a:off x="2302332" y="4533950"/>
            <a:ext cx="7274453" cy="1392101"/>
          </a:xfrm>
          <a:prstGeom prst="rect">
            <a:avLst/>
          </a:prstGeom>
        </p:spPr>
      </p:pic>
      <p:pic>
        <p:nvPicPr>
          <p:cNvPr id="11" name="Image 9" descr="preencoded.png"/>
          <p:cNvPicPr>
            <a:picLocks noChangeAspect="1"/>
          </p:cNvPicPr>
          <p:nvPr/>
        </p:nvPicPr>
        <p:blipFill>
          <a:blip r:embed="rId10"/>
          <a:stretch>
            <a:fillRect/>
          </a:stretch>
        </p:blipFill>
        <p:spPr>
          <a:xfrm>
            <a:off x="3154704" y="4756686"/>
            <a:ext cx="445472" cy="445472"/>
          </a:xfrm>
          <a:prstGeom prst="rect">
            <a:avLst/>
          </a:prstGeom>
        </p:spPr>
      </p:pic>
      <p:pic>
        <p:nvPicPr>
          <p:cNvPr id="12" name="Image 10" descr="preencoded.png"/>
          <p:cNvPicPr>
            <a:picLocks noChangeAspect="1"/>
          </p:cNvPicPr>
          <p:nvPr/>
        </p:nvPicPr>
        <p:blipFill>
          <a:blip r:embed="rId11"/>
          <a:stretch>
            <a:fillRect/>
          </a:stretch>
        </p:blipFill>
        <p:spPr>
          <a:xfrm>
            <a:off x="4378303" y="5072229"/>
            <a:ext cx="278420" cy="278420"/>
          </a:xfrm>
          <a:prstGeom prst="rect">
            <a:avLst/>
          </a:prstGeom>
        </p:spPr>
      </p:pic>
      <p:pic>
        <p:nvPicPr>
          <p:cNvPr id="13" name="Image 11" descr="preencoded.png"/>
          <p:cNvPicPr>
            <a:picLocks noChangeAspect="1"/>
          </p:cNvPicPr>
          <p:nvPr/>
        </p:nvPicPr>
        <p:blipFill>
          <a:blip r:embed="rId12"/>
          <a:stretch>
            <a:fillRect/>
          </a:stretch>
        </p:blipFill>
        <p:spPr>
          <a:xfrm>
            <a:off x="5591751" y="4756686"/>
            <a:ext cx="389788" cy="445472"/>
          </a:xfrm>
          <a:prstGeom prst="rect">
            <a:avLst/>
          </a:prstGeom>
        </p:spPr>
      </p:pic>
      <p:pic>
        <p:nvPicPr>
          <p:cNvPr id="14" name="Image 12" descr="preencoded.png"/>
          <p:cNvPicPr>
            <a:picLocks noChangeAspect="1"/>
          </p:cNvPicPr>
          <p:nvPr/>
        </p:nvPicPr>
        <p:blipFill>
          <a:blip r:embed="rId13"/>
          <a:stretch>
            <a:fillRect/>
          </a:stretch>
        </p:blipFill>
        <p:spPr>
          <a:xfrm>
            <a:off x="6916712" y="5072229"/>
            <a:ext cx="241298" cy="278420"/>
          </a:xfrm>
          <a:prstGeom prst="rect">
            <a:avLst/>
          </a:prstGeom>
        </p:spPr>
      </p:pic>
      <p:pic>
        <p:nvPicPr>
          <p:cNvPr id="15" name="Image 13" descr="preencoded.png"/>
          <p:cNvPicPr>
            <a:picLocks noChangeAspect="1"/>
          </p:cNvPicPr>
          <p:nvPr/>
        </p:nvPicPr>
        <p:blipFill>
          <a:blip r:embed="rId14"/>
          <a:stretch>
            <a:fillRect/>
          </a:stretch>
        </p:blipFill>
        <p:spPr>
          <a:xfrm>
            <a:off x="8107538" y="4756686"/>
            <a:ext cx="445472" cy="445472"/>
          </a:xfrm>
          <a:prstGeom prst="rect">
            <a:avLst/>
          </a:prstGeom>
        </p:spPr>
      </p:pic>
      <p:sp>
        <p:nvSpPr>
          <p:cNvPr id="20" name="Text 1"/>
          <p:cNvSpPr/>
          <p:nvPr/>
        </p:nvSpPr>
        <p:spPr>
          <a:xfrm>
            <a:off x="742453" y="1527011"/>
            <a:ext cx="2427129" cy="296982"/>
          </a:xfrm>
          <a:prstGeom prst="rect">
            <a:avLst/>
          </a:prstGeom>
          <a:noFill/>
          <a:ln/>
        </p:spPr>
        <p:txBody>
          <a:bodyPr vert="horz" wrap="square" lIns="0" tIns="0" rIns="0" bIns="0" rtlCol="0" anchor="t"/>
          <a:lstStyle/>
          <a:p>
            <a:pPr>
              <a:lnSpc>
                <a:spcPts val="2338"/>
              </a:lnSpc>
            </a:pPr>
            <a:r>
              <a:rPr lang="en-US" sz="1754" b="1" dirty="0">
                <a:solidFill>
                  <a:srgbClr val="16A34A"/>
                </a:solidFill>
                <a:latin typeface="ui-sans-serif" pitchFamily="34" charset="0"/>
                <a:ea typeface="ui-sans-serif" pitchFamily="34" charset="-122"/>
                <a:cs typeface="ui-sans-serif" pitchFamily="34" charset="-120"/>
              </a:rPr>
              <a:t>Correct Answer:</a:t>
            </a:r>
            <a:endParaRPr lang="en-US" sz="1754" dirty="0"/>
          </a:p>
        </p:txBody>
      </p:sp>
      <p:sp>
        <p:nvSpPr>
          <p:cNvPr id="21" name="Text 2"/>
          <p:cNvSpPr/>
          <p:nvPr/>
        </p:nvSpPr>
        <p:spPr>
          <a:xfrm>
            <a:off x="2876430" y="1527011"/>
            <a:ext cx="606938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D. To securely log in to the EC2 instance</a:t>
            </a:r>
            <a:endParaRPr lang="en-US" sz="1754" dirty="0"/>
          </a:p>
        </p:txBody>
      </p:sp>
      <p:sp>
        <p:nvSpPr>
          <p:cNvPr id="22" name="Text 3"/>
          <p:cNvSpPr/>
          <p:nvPr/>
        </p:nvSpPr>
        <p:spPr>
          <a:xfrm>
            <a:off x="593963" y="2195220"/>
            <a:ext cx="1069133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Explanation:</a:t>
            </a:r>
            <a:endParaRPr lang="en-US" sz="1754" dirty="0"/>
          </a:p>
        </p:txBody>
      </p:sp>
      <p:sp>
        <p:nvSpPr>
          <p:cNvPr id="23" name="Text 4"/>
          <p:cNvSpPr/>
          <p:nvPr/>
        </p:nvSpPr>
        <p:spPr>
          <a:xfrm>
            <a:off x="872383" y="2640692"/>
            <a:ext cx="10412916"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An EC2 Key Pair enables secure SSH connections to Linux instances or decryption of administrator passwords for Windows instances.</a:t>
            </a:r>
            <a:endParaRPr lang="en-US" sz="1315" dirty="0"/>
          </a:p>
        </p:txBody>
      </p:sp>
      <p:sp>
        <p:nvSpPr>
          <p:cNvPr id="24" name="Text 5"/>
          <p:cNvSpPr/>
          <p:nvPr/>
        </p:nvSpPr>
        <p:spPr>
          <a:xfrm>
            <a:off x="872384" y="3308901"/>
            <a:ext cx="9689371"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Key pairs consist of a public key and a private key, providing a secure method of authentication.</a:t>
            </a:r>
            <a:endParaRPr lang="en-US" sz="1315" dirty="0"/>
          </a:p>
        </p:txBody>
      </p:sp>
      <p:sp>
        <p:nvSpPr>
          <p:cNvPr id="25" name="Text 6"/>
          <p:cNvSpPr/>
          <p:nvPr/>
        </p:nvSpPr>
        <p:spPr>
          <a:xfrm>
            <a:off x="872383" y="3717250"/>
            <a:ext cx="10412916"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 public key is stored on the EC2 instance, while the private key is kept by the user and used to establish a secure connection.</a:t>
            </a:r>
            <a:endParaRPr lang="en-US" sz="1315" dirty="0"/>
          </a:p>
        </p:txBody>
      </p:sp>
      <p:sp>
        <p:nvSpPr>
          <p:cNvPr id="26" name="Text 7"/>
          <p:cNvSpPr/>
          <p:nvPr/>
        </p:nvSpPr>
        <p:spPr>
          <a:xfrm>
            <a:off x="2621877" y="5294965"/>
            <a:ext cx="1511126"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Private Key</a:t>
            </a:r>
            <a:endParaRPr lang="en-US" sz="1169" dirty="0"/>
          </a:p>
        </p:txBody>
      </p:sp>
      <p:sp>
        <p:nvSpPr>
          <p:cNvPr id="27" name="Text 8"/>
          <p:cNvSpPr/>
          <p:nvPr/>
        </p:nvSpPr>
        <p:spPr>
          <a:xfrm>
            <a:off x="2621877" y="5517702"/>
            <a:ext cx="1511126" cy="185613"/>
          </a:xfrm>
          <a:prstGeom prst="rect">
            <a:avLst/>
          </a:prstGeom>
          <a:noFill/>
          <a:ln/>
        </p:spPr>
        <p:txBody>
          <a:bodyPr vert="horz" wrap="square" lIns="0" tIns="0" rIns="0" bIns="0" rtlCol="0" anchor="t"/>
          <a:lstStyle/>
          <a:p>
            <a:pPr algn="ctr">
              <a:lnSpc>
                <a:spcPts val="1461"/>
              </a:lnSpc>
            </a:pPr>
            <a:r>
              <a:rPr lang="en-US" sz="1023" dirty="0">
                <a:solidFill>
                  <a:srgbClr val="6B7280"/>
                </a:solidFill>
                <a:latin typeface="ui-sans-serif" pitchFamily="34" charset="0"/>
                <a:ea typeface="ui-sans-serif" pitchFamily="34" charset="-122"/>
                <a:cs typeface="ui-sans-serif" pitchFamily="34" charset="-120"/>
              </a:rPr>
              <a:t>Kept secret by user</a:t>
            </a:r>
            <a:endParaRPr lang="en-US" sz="1023" dirty="0"/>
          </a:p>
        </p:txBody>
      </p:sp>
      <p:sp>
        <p:nvSpPr>
          <p:cNvPr id="28" name="Text 9"/>
          <p:cNvSpPr/>
          <p:nvPr/>
        </p:nvSpPr>
        <p:spPr>
          <a:xfrm>
            <a:off x="4876196" y="5294965"/>
            <a:ext cx="1821043"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Public Key</a:t>
            </a:r>
            <a:endParaRPr lang="en-US" sz="1169" dirty="0"/>
          </a:p>
        </p:txBody>
      </p:sp>
      <p:sp>
        <p:nvSpPr>
          <p:cNvPr id="29" name="Text 10"/>
          <p:cNvSpPr/>
          <p:nvPr/>
        </p:nvSpPr>
        <p:spPr>
          <a:xfrm>
            <a:off x="4876196" y="5517702"/>
            <a:ext cx="1821043" cy="185613"/>
          </a:xfrm>
          <a:prstGeom prst="rect">
            <a:avLst/>
          </a:prstGeom>
          <a:noFill/>
          <a:ln/>
        </p:spPr>
        <p:txBody>
          <a:bodyPr vert="horz" wrap="square" lIns="0" tIns="0" rIns="0" bIns="0" rtlCol="0" anchor="t"/>
          <a:lstStyle/>
          <a:p>
            <a:pPr algn="ctr">
              <a:lnSpc>
                <a:spcPts val="1461"/>
              </a:lnSpc>
            </a:pPr>
            <a:r>
              <a:rPr lang="en-US" sz="1023" dirty="0">
                <a:solidFill>
                  <a:srgbClr val="6B7280"/>
                </a:solidFill>
                <a:latin typeface="ui-sans-serif" pitchFamily="34" charset="0"/>
                <a:ea typeface="ui-sans-serif" pitchFamily="34" charset="-122"/>
                <a:cs typeface="ui-sans-serif" pitchFamily="34" charset="-120"/>
              </a:rPr>
              <a:t>Stored on EC2 instance</a:t>
            </a:r>
            <a:endParaRPr lang="en-US" sz="1023" dirty="0"/>
          </a:p>
        </p:txBody>
      </p:sp>
      <p:sp>
        <p:nvSpPr>
          <p:cNvPr id="30" name="Text 11"/>
          <p:cNvSpPr/>
          <p:nvPr/>
        </p:nvSpPr>
        <p:spPr>
          <a:xfrm>
            <a:off x="7369029" y="5294965"/>
            <a:ext cx="1922492"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Secure Login</a:t>
            </a:r>
            <a:endParaRPr lang="en-US" sz="1169" dirty="0"/>
          </a:p>
        </p:txBody>
      </p:sp>
      <p:sp>
        <p:nvSpPr>
          <p:cNvPr id="31" name="Text 12"/>
          <p:cNvSpPr/>
          <p:nvPr/>
        </p:nvSpPr>
        <p:spPr>
          <a:xfrm>
            <a:off x="7369029" y="5517702"/>
            <a:ext cx="1922492" cy="185613"/>
          </a:xfrm>
          <a:prstGeom prst="rect">
            <a:avLst/>
          </a:prstGeom>
          <a:noFill/>
          <a:ln/>
        </p:spPr>
        <p:txBody>
          <a:bodyPr vert="horz" wrap="square" lIns="0" tIns="0" rIns="0" bIns="0" rtlCol="0" anchor="t"/>
          <a:lstStyle/>
          <a:p>
            <a:pPr algn="ctr">
              <a:lnSpc>
                <a:spcPts val="1461"/>
              </a:lnSpc>
            </a:pPr>
            <a:r>
              <a:rPr lang="en-US" sz="1023" dirty="0">
                <a:solidFill>
                  <a:srgbClr val="6B7280"/>
                </a:solidFill>
                <a:latin typeface="ui-sans-serif" pitchFamily="34" charset="0"/>
                <a:ea typeface="ui-sans-serif" pitchFamily="34" charset="-122"/>
                <a:cs typeface="ui-sans-serif" pitchFamily="34" charset="-120"/>
              </a:rPr>
              <a:t>Authentication complete</a:t>
            </a:r>
            <a:endParaRPr lang="en-US" sz="1023" dirty="0"/>
          </a:p>
        </p:txBody>
      </p:sp>
    </p:spTree>
    <p:extLst>
      <p:ext uri="{BB962C8B-B14F-4D97-AF65-F5344CB8AC3E}">
        <p14:creationId xmlns:p14="http://schemas.microsoft.com/office/powerpoint/2010/main" val="11076680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77850"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1489889"/>
            <a:ext cx="371227" cy="371227"/>
          </a:xfrm>
          <a:prstGeom prst="rect">
            <a:avLst/>
          </a:prstGeom>
        </p:spPr>
      </p:pic>
      <p:pic>
        <p:nvPicPr>
          <p:cNvPr id="8" name="Image 6" descr="preencoded.png"/>
          <p:cNvPicPr>
            <a:picLocks noChangeAspect="1"/>
          </p:cNvPicPr>
          <p:nvPr/>
        </p:nvPicPr>
        <p:blipFill>
          <a:blip r:embed="rId9"/>
          <a:stretch>
            <a:fillRect/>
          </a:stretch>
        </p:blipFill>
        <p:spPr>
          <a:xfrm>
            <a:off x="445472" y="3643005"/>
            <a:ext cx="3563779" cy="1076558"/>
          </a:xfrm>
          <a:prstGeom prst="rect">
            <a:avLst/>
          </a:prstGeom>
        </p:spPr>
      </p:pic>
      <p:pic>
        <p:nvPicPr>
          <p:cNvPr id="9" name="Image 7" descr="preencoded.png"/>
          <p:cNvPicPr>
            <a:picLocks noChangeAspect="1"/>
          </p:cNvPicPr>
          <p:nvPr/>
        </p:nvPicPr>
        <p:blipFill>
          <a:blip r:embed="rId10"/>
          <a:stretch>
            <a:fillRect/>
          </a:stretch>
        </p:blipFill>
        <p:spPr>
          <a:xfrm>
            <a:off x="593963" y="3791496"/>
            <a:ext cx="185613" cy="259859"/>
          </a:xfrm>
          <a:prstGeom prst="rect">
            <a:avLst/>
          </a:prstGeom>
        </p:spPr>
      </p:pic>
      <p:pic>
        <p:nvPicPr>
          <p:cNvPr id="10" name="Image 8" descr="preencoded.png"/>
          <p:cNvPicPr>
            <a:picLocks noChangeAspect="1"/>
          </p:cNvPicPr>
          <p:nvPr/>
        </p:nvPicPr>
        <p:blipFill>
          <a:blip r:embed="rId11"/>
          <a:stretch>
            <a:fillRect/>
          </a:stretch>
        </p:blipFill>
        <p:spPr>
          <a:xfrm>
            <a:off x="4157742" y="3643005"/>
            <a:ext cx="3563779" cy="1076558"/>
          </a:xfrm>
          <a:prstGeom prst="rect">
            <a:avLst/>
          </a:prstGeom>
        </p:spPr>
      </p:pic>
      <p:pic>
        <p:nvPicPr>
          <p:cNvPr id="11" name="Image 9" descr="preencoded.png"/>
          <p:cNvPicPr>
            <a:picLocks noChangeAspect="1"/>
          </p:cNvPicPr>
          <p:nvPr/>
        </p:nvPicPr>
        <p:blipFill>
          <a:blip r:embed="rId12"/>
          <a:stretch>
            <a:fillRect/>
          </a:stretch>
        </p:blipFill>
        <p:spPr>
          <a:xfrm>
            <a:off x="4306233" y="3791496"/>
            <a:ext cx="185613" cy="259859"/>
          </a:xfrm>
          <a:prstGeom prst="rect">
            <a:avLst/>
          </a:prstGeom>
        </p:spPr>
      </p:pic>
      <p:pic>
        <p:nvPicPr>
          <p:cNvPr id="12" name="Image 10" descr="preencoded.png"/>
          <p:cNvPicPr>
            <a:picLocks noChangeAspect="1"/>
          </p:cNvPicPr>
          <p:nvPr/>
        </p:nvPicPr>
        <p:blipFill>
          <a:blip r:embed="rId11"/>
          <a:stretch>
            <a:fillRect/>
          </a:stretch>
        </p:blipFill>
        <p:spPr>
          <a:xfrm>
            <a:off x="7870011" y="3643005"/>
            <a:ext cx="3563779" cy="1076558"/>
          </a:xfrm>
          <a:prstGeom prst="rect">
            <a:avLst/>
          </a:prstGeom>
        </p:spPr>
      </p:pic>
      <p:pic>
        <p:nvPicPr>
          <p:cNvPr id="13" name="Image 11" descr="preencoded.png"/>
          <p:cNvPicPr>
            <a:picLocks noChangeAspect="1"/>
          </p:cNvPicPr>
          <p:nvPr/>
        </p:nvPicPr>
        <p:blipFill>
          <a:blip r:embed="rId13"/>
          <a:stretch>
            <a:fillRect/>
          </a:stretch>
        </p:blipFill>
        <p:spPr>
          <a:xfrm>
            <a:off x="8018502" y="3791496"/>
            <a:ext cx="139210" cy="259859"/>
          </a:xfrm>
          <a:prstGeom prst="rect">
            <a:avLst/>
          </a:prstGeom>
        </p:spPr>
      </p:pic>
      <p:sp>
        <p:nvSpPr>
          <p:cNvPr id="18" name="Text 2"/>
          <p:cNvSpPr/>
          <p:nvPr/>
        </p:nvSpPr>
        <p:spPr>
          <a:xfrm>
            <a:off x="574386" y="1564134"/>
            <a:ext cx="135904"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B</a:t>
            </a:r>
            <a:endParaRPr lang="en-US" sz="1169" dirty="0"/>
          </a:p>
        </p:txBody>
      </p:sp>
      <p:sp>
        <p:nvSpPr>
          <p:cNvPr id="19" name="Text 3"/>
          <p:cNvSpPr/>
          <p:nvPr/>
        </p:nvSpPr>
        <p:spPr>
          <a:xfrm>
            <a:off x="965190" y="1545573"/>
            <a:ext cx="327874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Application Load Balancer</a:t>
            </a:r>
            <a:endParaRPr lang="en-US" sz="1461" dirty="0"/>
          </a:p>
        </p:txBody>
      </p:sp>
      <p:sp>
        <p:nvSpPr>
          <p:cNvPr id="20" name="Text 4"/>
          <p:cNvSpPr/>
          <p:nvPr/>
        </p:nvSpPr>
        <p:spPr>
          <a:xfrm>
            <a:off x="445472" y="2083852"/>
            <a:ext cx="10988318"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Explanation:</a:t>
            </a:r>
            <a:endParaRPr lang="en-US" sz="1315" dirty="0"/>
          </a:p>
        </p:txBody>
      </p:sp>
      <p:sp>
        <p:nvSpPr>
          <p:cNvPr id="21" name="Text 5"/>
          <p:cNvSpPr/>
          <p:nvPr/>
        </p:nvSpPr>
        <p:spPr>
          <a:xfrm>
            <a:off x="445472" y="2417956"/>
            <a:ext cx="10988318" cy="779577"/>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Application Load Balancers (ALB) are specifically designed for HTTP/HTTPS traffic and offer advanced routing capabilities, including path-based routing, host-based routing, and content-based routing. These features are crucial for directing requests to different microservices based on the URL path or other request attributes.</a:t>
            </a:r>
            <a:endParaRPr lang="en-US" sz="1315" dirty="0"/>
          </a:p>
        </p:txBody>
      </p:sp>
      <p:sp>
        <p:nvSpPr>
          <p:cNvPr id="22" name="Text 6"/>
          <p:cNvSpPr/>
          <p:nvPr/>
        </p:nvSpPr>
        <p:spPr>
          <a:xfrm>
            <a:off x="853822" y="3810057"/>
            <a:ext cx="1991749"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Path-Based Routing</a:t>
            </a:r>
            <a:endParaRPr lang="en-US" sz="1169" dirty="0"/>
          </a:p>
        </p:txBody>
      </p:sp>
      <p:sp>
        <p:nvSpPr>
          <p:cNvPr id="23" name="Text 7"/>
          <p:cNvSpPr/>
          <p:nvPr/>
        </p:nvSpPr>
        <p:spPr>
          <a:xfrm>
            <a:off x="593963" y="4125600"/>
            <a:ext cx="326679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Route traffic based on URL paths to different microservices</a:t>
            </a:r>
            <a:endParaRPr lang="en-US" sz="1169" dirty="0"/>
          </a:p>
        </p:txBody>
      </p:sp>
      <p:sp>
        <p:nvSpPr>
          <p:cNvPr id="24" name="Text 8"/>
          <p:cNvSpPr/>
          <p:nvPr/>
        </p:nvSpPr>
        <p:spPr>
          <a:xfrm>
            <a:off x="4566091" y="3810057"/>
            <a:ext cx="1996447"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Host-Based Routing</a:t>
            </a:r>
            <a:endParaRPr lang="en-US" sz="1169" dirty="0"/>
          </a:p>
        </p:txBody>
      </p:sp>
      <p:sp>
        <p:nvSpPr>
          <p:cNvPr id="25" name="Text 9"/>
          <p:cNvSpPr/>
          <p:nvPr/>
        </p:nvSpPr>
        <p:spPr>
          <a:xfrm>
            <a:off x="4306233" y="4125600"/>
            <a:ext cx="326679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Direct traffic based on domain names to appropriate services</a:t>
            </a:r>
            <a:endParaRPr lang="en-US" sz="1169" dirty="0"/>
          </a:p>
        </p:txBody>
      </p:sp>
      <p:sp>
        <p:nvSpPr>
          <p:cNvPr id="26" name="Text 10"/>
          <p:cNvSpPr/>
          <p:nvPr/>
        </p:nvSpPr>
        <p:spPr>
          <a:xfrm>
            <a:off x="8231957" y="3810057"/>
            <a:ext cx="2331769"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Content-Based Routing</a:t>
            </a:r>
            <a:endParaRPr lang="en-US" sz="1169" dirty="0"/>
          </a:p>
        </p:txBody>
      </p:sp>
      <p:sp>
        <p:nvSpPr>
          <p:cNvPr id="27" name="Text 11"/>
          <p:cNvSpPr/>
          <p:nvPr/>
        </p:nvSpPr>
        <p:spPr>
          <a:xfrm>
            <a:off x="8018502" y="4125600"/>
            <a:ext cx="326679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Route based on request content, headers, or query parameters</a:t>
            </a:r>
            <a:endParaRPr lang="en-US" sz="1169"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3983874" y="2102413"/>
            <a:ext cx="593963" cy="593963"/>
          </a:xfrm>
          <a:prstGeom prst="rect">
            <a:avLst/>
          </a:prstGeom>
        </p:spPr>
      </p:pic>
      <p:pic>
        <p:nvPicPr>
          <p:cNvPr id="8" name="Image 6" descr="preencoded.png"/>
          <p:cNvPicPr>
            <a:picLocks noChangeAspect="1"/>
          </p:cNvPicPr>
          <p:nvPr/>
        </p:nvPicPr>
        <p:blipFill>
          <a:blip r:embed="rId9"/>
          <a:stretch>
            <a:fillRect/>
          </a:stretch>
        </p:blipFill>
        <p:spPr>
          <a:xfrm>
            <a:off x="4183409" y="2250904"/>
            <a:ext cx="194894" cy="296982"/>
          </a:xfrm>
          <a:prstGeom prst="rect">
            <a:avLst/>
          </a:prstGeom>
        </p:spPr>
      </p:pic>
      <p:pic>
        <p:nvPicPr>
          <p:cNvPr id="9" name="Image 7" descr="preencoded.png"/>
          <p:cNvPicPr>
            <a:picLocks noChangeAspect="1"/>
          </p:cNvPicPr>
          <p:nvPr/>
        </p:nvPicPr>
        <p:blipFill>
          <a:blip r:embed="rId10"/>
          <a:stretch>
            <a:fillRect/>
          </a:stretch>
        </p:blipFill>
        <p:spPr>
          <a:xfrm>
            <a:off x="5165421" y="2120974"/>
            <a:ext cx="194894" cy="296982"/>
          </a:xfrm>
          <a:prstGeom prst="rect">
            <a:avLst/>
          </a:prstGeom>
        </p:spPr>
      </p:pic>
      <p:pic>
        <p:nvPicPr>
          <p:cNvPr id="10" name="Image 8" descr="preencoded.png"/>
          <p:cNvPicPr>
            <a:picLocks noChangeAspect="1"/>
          </p:cNvPicPr>
          <p:nvPr/>
        </p:nvPicPr>
        <p:blipFill>
          <a:blip r:embed="rId11"/>
          <a:stretch>
            <a:fillRect/>
          </a:stretch>
        </p:blipFill>
        <p:spPr>
          <a:xfrm>
            <a:off x="6137860" y="1972484"/>
            <a:ext cx="593963" cy="593963"/>
          </a:xfrm>
          <a:prstGeom prst="rect">
            <a:avLst/>
          </a:prstGeom>
        </p:spPr>
      </p:pic>
      <p:pic>
        <p:nvPicPr>
          <p:cNvPr id="11" name="Image 9" descr="preencoded.png"/>
          <p:cNvPicPr>
            <a:picLocks noChangeAspect="1"/>
          </p:cNvPicPr>
          <p:nvPr/>
        </p:nvPicPr>
        <p:blipFill>
          <a:blip r:embed="rId12"/>
          <a:stretch>
            <a:fillRect/>
          </a:stretch>
        </p:blipFill>
        <p:spPr>
          <a:xfrm>
            <a:off x="6342035" y="2139536"/>
            <a:ext cx="185613" cy="259859"/>
          </a:xfrm>
          <a:prstGeom prst="rect">
            <a:avLst/>
          </a:prstGeom>
        </p:spPr>
      </p:pic>
      <p:pic>
        <p:nvPicPr>
          <p:cNvPr id="12" name="Image 10" descr="preencoded.png"/>
          <p:cNvPicPr>
            <a:picLocks noChangeAspect="1"/>
          </p:cNvPicPr>
          <p:nvPr/>
        </p:nvPicPr>
        <p:blipFill>
          <a:blip r:embed="rId13"/>
          <a:stretch>
            <a:fillRect/>
          </a:stretch>
        </p:blipFill>
        <p:spPr>
          <a:xfrm>
            <a:off x="7111461" y="1972484"/>
            <a:ext cx="593963" cy="593963"/>
          </a:xfrm>
          <a:prstGeom prst="rect">
            <a:avLst/>
          </a:prstGeom>
        </p:spPr>
      </p:pic>
      <p:pic>
        <p:nvPicPr>
          <p:cNvPr id="13" name="Image 11" descr="preencoded.png"/>
          <p:cNvPicPr>
            <a:picLocks noChangeAspect="1"/>
          </p:cNvPicPr>
          <p:nvPr/>
        </p:nvPicPr>
        <p:blipFill>
          <a:blip r:embed="rId12"/>
          <a:stretch>
            <a:fillRect/>
          </a:stretch>
        </p:blipFill>
        <p:spPr>
          <a:xfrm>
            <a:off x="7315636" y="2139536"/>
            <a:ext cx="185613" cy="259859"/>
          </a:xfrm>
          <a:prstGeom prst="rect">
            <a:avLst/>
          </a:prstGeom>
        </p:spPr>
      </p:pic>
      <p:pic>
        <p:nvPicPr>
          <p:cNvPr id="14" name="Image 12" descr="preencoded.png"/>
          <p:cNvPicPr>
            <a:picLocks noChangeAspect="1"/>
          </p:cNvPicPr>
          <p:nvPr/>
        </p:nvPicPr>
        <p:blipFill>
          <a:blip r:embed="rId14"/>
          <a:stretch>
            <a:fillRect/>
          </a:stretch>
        </p:blipFill>
        <p:spPr>
          <a:xfrm>
            <a:off x="445472" y="3123288"/>
            <a:ext cx="5382791" cy="593963"/>
          </a:xfrm>
          <a:prstGeom prst="rect">
            <a:avLst/>
          </a:prstGeom>
        </p:spPr>
      </p:pic>
      <p:pic>
        <p:nvPicPr>
          <p:cNvPr id="15" name="Image 13" descr="preencoded.png"/>
          <p:cNvPicPr>
            <a:picLocks noChangeAspect="1"/>
          </p:cNvPicPr>
          <p:nvPr/>
        </p:nvPicPr>
        <p:blipFill>
          <a:blip r:embed="rId15"/>
          <a:stretch>
            <a:fillRect/>
          </a:stretch>
        </p:blipFill>
        <p:spPr>
          <a:xfrm>
            <a:off x="593963" y="3271778"/>
            <a:ext cx="296982" cy="296982"/>
          </a:xfrm>
          <a:prstGeom prst="rect">
            <a:avLst/>
          </a:prstGeom>
        </p:spPr>
      </p:pic>
      <p:pic>
        <p:nvPicPr>
          <p:cNvPr id="16" name="Image 14" descr="preencoded.png"/>
          <p:cNvPicPr>
            <a:picLocks noChangeAspect="1"/>
          </p:cNvPicPr>
          <p:nvPr/>
        </p:nvPicPr>
        <p:blipFill>
          <a:blip r:embed="rId14"/>
          <a:stretch>
            <a:fillRect/>
          </a:stretch>
        </p:blipFill>
        <p:spPr>
          <a:xfrm>
            <a:off x="6050999" y="3123288"/>
            <a:ext cx="5382791" cy="593963"/>
          </a:xfrm>
          <a:prstGeom prst="rect">
            <a:avLst/>
          </a:prstGeom>
        </p:spPr>
      </p:pic>
      <p:pic>
        <p:nvPicPr>
          <p:cNvPr id="17" name="Image 15" descr="preencoded.png"/>
          <p:cNvPicPr>
            <a:picLocks noChangeAspect="1"/>
          </p:cNvPicPr>
          <p:nvPr/>
        </p:nvPicPr>
        <p:blipFill>
          <a:blip r:embed="rId16"/>
          <a:stretch>
            <a:fillRect/>
          </a:stretch>
        </p:blipFill>
        <p:spPr>
          <a:xfrm>
            <a:off x="6199490" y="3271778"/>
            <a:ext cx="296982" cy="296982"/>
          </a:xfrm>
          <a:prstGeom prst="rect">
            <a:avLst/>
          </a:prstGeom>
        </p:spPr>
      </p:pic>
      <p:pic>
        <p:nvPicPr>
          <p:cNvPr id="18" name="Image 16" descr="preencoded.png"/>
          <p:cNvPicPr>
            <a:picLocks noChangeAspect="1"/>
          </p:cNvPicPr>
          <p:nvPr/>
        </p:nvPicPr>
        <p:blipFill>
          <a:blip r:embed="rId17"/>
          <a:stretch>
            <a:fillRect/>
          </a:stretch>
        </p:blipFill>
        <p:spPr>
          <a:xfrm>
            <a:off x="445472" y="3939987"/>
            <a:ext cx="5382791" cy="593963"/>
          </a:xfrm>
          <a:prstGeom prst="rect">
            <a:avLst/>
          </a:prstGeom>
        </p:spPr>
      </p:pic>
      <p:pic>
        <p:nvPicPr>
          <p:cNvPr id="19" name="Image 17" descr="preencoded.png"/>
          <p:cNvPicPr>
            <a:picLocks noChangeAspect="1"/>
          </p:cNvPicPr>
          <p:nvPr/>
        </p:nvPicPr>
        <p:blipFill>
          <a:blip r:embed="rId15"/>
          <a:stretch>
            <a:fillRect/>
          </a:stretch>
        </p:blipFill>
        <p:spPr>
          <a:xfrm>
            <a:off x="593963" y="4088477"/>
            <a:ext cx="296982" cy="296982"/>
          </a:xfrm>
          <a:prstGeom prst="rect">
            <a:avLst/>
          </a:prstGeom>
        </p:spPr>
      </p:pic>
      <p:pic>
        <p:nvPicPr>
          <p:cNvPr id="20" name="Image 18" descr="preencoded.png"/>
          <p:cNvPicPr>
            <a:picLocks noChangeAspect="1"/>
          </p:cNvPicPr>
          <p:nvPr/>
        </p:nvPicPr>
        <p:blipFill>
          <a:blip r:embed="rId17"/>
          <a:stretch>
            <a:fillRect/>
          </a:stretch>
        </p:blipFill>
        <p:spPr>
          <a:xfrm>
            <a:off x="6050999" y="3939987"/>
            <a:ext cx="5382791" cy="593963"/>
          </a:xfrm>
          <a:prstGeom prst="rect">
            <a:avLst/>
          </a:prstGeom>
        </p:spPr>
      </p:pic>
      <p:pic>
        <p:nvPicPr>
          <p:cNvPr id="21" name="Image 19" descr="preencoded.png"/>
          <p:cNvPicPr>
            <a:picLocks noChangeAspect="1"/>
          </p:cNvPicPr>
          <p:nvPr/>
        </p:nvPicPr>
        <p:blipFill>
          <a:blip r:embed="rId16"/>
          <a:stretch>
            <a:fillRect/>
          </a:stretch>
        </p:blipFill>
        <p:spPr>
          <a:xfrm>
            <a:off x="6199490" y="4088477"/>
            <a:ext cx="296982" cy="296982"/>
          </a:xfrm>
          <a:prstGeom prst="rect">
            <a:avLst/>
          </a:prstGeom>
        </p:spPr>
      </p:pic>
      <p:sp>
        <p:nvSpPr>
          <p:cNvPr id="24" name="Text 0"/>
          <p:cNvSpPr/>
          <p:nvPr/>
        </p:nvSpPr>
        <p:spPr>
          <a:xfrm>
            <a:off x="445472" y="301963"/>
            <a:ext cx="10988318"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2</a:t>
            </a:r>
            <a:endParaRPr lang="en-US" sz="2192" dirty="0"/>
          </a:p>
        </p:txBody>
      </p:sp>
      <p:sp>
        <p:nvSpPr>
          <p:cNvPr id="25" name="Text 1"/>
          <p:cNvSpPr/>
          <p:nvPr/>
        </p:nvSpPr>
        <p:spPr>
          <a:xfrm>
            <a:off x="445472" y="1155785"/>
            <a:ext cx="10988318"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feature would you use to ensure a user's requests are consistently routed to the same EC2 instance?</a:t>
            </a:r>
            <a:endParaRPr lang="en-US" sz="1754" dirty="0"/>
          </a:p>
        </p:txBody>
      </p:sp>
      <p:sp>
        <p:nvSpPr>
          <p:cNvPr id="26" name="Text 2"/>
          <p:cNvSpPr/>
          <p:nvPr/>
        </p:nvSpPr>
        <p:spPr>
          <a:xfrm>
            <a:off x="4800573" y="2492202"/>
            <a:ext cx="1109678"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Load Balancer</a:t>
            </a:r>
            <a:endParaRPr lang="en-US" sz="1023" dirty="0"/>
          </a:p>
        </p:txBody>
      </p:sp>
      <p:sp>
        <p:nvSpPr>
          <p:cNvPr id="27" name="Text 3"/>
          <p:cNvSpPr/>
          <p:nvPr/>
        </p:nvSpPr>
        <p:spPr>
          <a:xfrm>
            <a:off x="6096532" y="2640693"/>
            <a:ext cx="811943"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Instance 1</a:t>
            </a:r>
            <a:endParaRPr lang="en-US" sz="1023" dirty="0"/>
          </a:p>
        </p:txBody>
      </p:sp>
      <p:sp>
        <p:nvSpPr>
          <p:cNvPr id="28" name="Text 4"/>
          <p:cNvSpPr/>
          <p:nvPr/>
        </p:nvSpPr>
        <p:spPr>
          <a:xfrm>
            <a:off x="7070133" y="2640693"/>
            <a:ext cx="811943"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Instance 2</a:t>
            </a:r>
            <a:endParaRPr lang="en-US" sz="1023" dirty="0"/>
          </a:p>
        </p:txBody>
      </p:sp>
      <p:sp>
        <p:nvSpPr>
          <p:cNvPr id="29" name="Text 5"/>
          <p:cNvSpPr/>
          <p:nvPr/>
        </p:nvSpPr>
        <p:spPr>
          <a:xfrm>
            <a:off x="684885" y="3308901"/>
            <a:ext cx="137992"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30" name="Text 6"/>
          <p:cNvSpPr/>
          <p:nvPr/>
        </p:nvSpPr>
        <p:spPr>
          <a:xfrm>
            <a:off x="1002313" y="3271778"/>
            <a:ext cx="157620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Target grouping</a:t>
            </a:r>
            <a:endParaRPr lang="en-US" sz="1315" dirty="0"/>
          </a:p>
        </p:txBody>
      </p:sp>
      <p:sp>
        <p:nvSpPr>
          <p:cNvPr id="31" name="Text 7"/>
          <p:cNvSpPr/>
          <p:nvPr/>
        </p:nvSpPr>
        <p:spPr>
          <a:xfrm>
            <a:off x="6291281" y="3308901"/>
            <a:ext cx="135904"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32" name="Text 8"/>
          <p:cNvSpPr/>
          <p:nvPr/>
        </p:nvSpPr>
        <p:spPr>
          <a:xfrm>
            <a:off x="6607839" y="3271778"/>
            <a:ext cx="2631941"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Cross-zone load balancing</a:t>
            </a:r>
            <a:endParaRPr lang="en-US" sz="1315" dirty="0"/>
          </a:p>
        </p:txBody>
      </p:sp>
      <p:sp>
        <p:nvSpPr>
          <p:cNvPr id="33" name="Text 9"/>
          <p:cNvSpPr/>
          <p:nvPr/>
        </p:nvSpPr>
        <p:spPr>
          <a:xfrm>
            <a:off x="687931" y="4125600"/>
            <a:ext cx="130858"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34" name="Text 10"/>
          <p:cNvSpPr/>
          <p:nvPr/>
        </p:nvSpPr>
        <p:spPr>
          <a:xfrm>
            <a:off x="1002313" y="4088477"/>
            <a:ext cx="150956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Sticky sessions</a:t>
            </a:r>
            <a:endParaRPr lang="en-US" sz="1315" dirty="0"/>
          </a:p>
        </p:txBody>
      </p:sp>
      <p:sp>
        <p:nvSpPr>
          <p:cNvPr id="35" name="Text 11"/>
          <p:cNvSpPr/>
          <p:nvPr/>
        </p:nvSpPr>
        <p:spPr>
          <a:xfrm>
            <a:off x="6286352" y="4125600"/>
            <a:ext cx="147911"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6" name="Text 12"/>
          <p:cNvSpPr/>
          <p:nvPr/>
        </p:nvSpPr>
        <p:spPr>
          <a:xfrm>
            <a:off x="6607840" y="4088477"/>
            <a:ext cx="159569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SSL termination</a:t>
            </a:r>
            <a:endParaRPr lang="en-US" sz="1315"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1582696"/>
            <a:ext cx="371227" cy="371227"/>
          </a:xfrm>
          <a:prstGeom prst="rect">
            <a:avLst/>
          </a:prstGeom>
        </p:spPr>
      </p:pic>
      <p:pic>
        <p:nvPicPr>
          <p:cNvPr id="8" name="Image 6" descr="preencoded.png"/>
          <p:cNvPicPr>
            <a:picLocks noChangeAspect="1"/>
          </p:cNvPicPr>
          <p:nvPr/>
        </p:nvPicPr>
        <p:blipFill>
          <a:blip r:embed="rId9"/>
          <a:stretch>
            <a:fillRect/>
          </a:stretch>
        </p:blipFill>
        <p:spPr>
          <a:xfrm>
            <a:off x="965190" y="1489889"/>
            <a:ext cx="1893257" cy="556840"/>
          </a:xfrm>
          <a:prstGeom prst="rect">
            <a:avLst/>
          </a:prstGeom>
        </p:spPr>
      </p:pic>
      <p:pic>
        <p:nvPicPr>
          <p:cNvPr id="9" name="Image 7" descr="preencoded.png"/>
          <p:cNvPicPr>
            <a:picLocks noChangeAspect="1"/>
          </p:cNvPicPr>
          <p:nvPr/>
        </p:nvPicPr>
        <p:blipFill>
          <a:blip r:embed="rId10"/>
          <a:stretch>
            <a:fillRect/>
          </a:stretch>
        </p:blipFill>
        <p:spPr>
          <a:xfrm>
            <a:off x="3006938" y="1601257"/>
            <a:ext cx="278420" cy="334104"/>
          </a:xfrm>
          <a:prstGeom prst="rect">
            <a:avLst/>
          </a:prstGeom>
        </p:spPr>
      </p:pic>
      <p:pic>
        <p:nvPicPr>
          <p:cNvPr id="10" name="Image 8" descr="preencoded.png"/>
          <p:cNvPicPr>
            <a:picLocks noChangeAspect="1"/>
          </p:cNvPicPr>
          <p:nvPr/>
        </p:nvPicPr>
        <p:blipFill>
          <a:blip r:embed="rId11"/>
          <a:stretch>
            <a:fillRect/>
          </a:stretch>
        </p:blipFill>
        <p:spPr>
          <a:xfrm>
            <a:off x="445472" y="2269465"/>
            <a:ext cx="10988318" cy="1707644"/>
          </a:xfrm>
          <a:prstGeom prst="rect">
            <a:avLst/>
          </a:prstGeom>
        </p:spPr>
      </p:pic>
      <p:pic>
        <p:nvPicPr>
          <p:cNvPr id="11" name="Image 9" descr="preencoded.png"/>
          <p:cNvPicPr>
            <a:picLocks noChangeAspect="1"/>
          </p:cNvPicPr>
          <p:nvPr/>
        </p:nvPicPr>
        <p:blipFill>
          <a:blip r:embed="rId12"/>
          <a:stretch>
            <a:fillRect/>
          </a:stretch>
        </p:blipFill>
        <p:spPr>
          <a:xfrm>
            <a:off x="668208" y="2520044"/>
            <a:ext cx="167052" cy="167052"/>
          </a:xfrm>
          <a:prstGeom prst="rect">
            <a:avLst/>
          </a:prstGeom>
        </p:spPr>
      </p:pic>
      <p:pic>
        <p:nvPicPr>
          <p:cNvPr id="12" name="Image 10" descr="preencoded.png"/>
          <p:cNvPicPr>
            <a:picLocks noChangeAspect="1"/>
          </p:cNvPicPr>
          <p:nvPr/>
        </p:nvPicPr>
        <p:blipFill>
          <a:blip r:embed="rId13"/>
          <a:stretch>
            <a:fillRect/>
          </a:stretch>
        </p:blipFill>
        <p:spPr>
          <a:xfrm>
            <a:off x="668208" y="2900551"/>
            <a:ext cx="148491" cy="148491"/>
          </a:xfrm>
          <a:prstGeom prst="rect">
            <a:avLst/>
          </a:prstGeom>
        </p:spPr>
      </p:pic>
      <p:pic>
        <p:nvPicPr>
          <p:cNvPr id="13" name="Image 11" descr="preencoded.png"/>
          <p:cNvPicPr>
            <a:picLocks noChangeAspect="1"/>
          </p:cNvPicPr>
          <p:nvPr/>
        </p:nvPicPr>
        <p:blipFill>
          <a:blip r:embed="rId13"/>
          <a:stretch>
            <a:fillRect/>
          </a:stretch>
        </p:blipFill>
        <p:spPr>
          <a:xfrm>
            <a:off x="668208" y="3234655"/>
            <a:ext cx="148491" cy="148491"/>
          </a:xfrm>
          <a:prstGeom prst="rect">
            <a:avLst/>
          </a:prstGeom>
        </p:spPr>
      </p:pic>
      <p:pic>
        <p:nvPicPr>
          <p:cNvPr id="14" name="Image 12" descr="preencoded.png"/>
          <p:cNvPicPr>
            <a:picLocks noChangeAspect="1"/>
          </p:cNvPicPr>
          <p:nvPr/>
        </p:nvPicPr>
        <p:blipFill>
          <a:blip r:embed="rId13"/>
          <a:stretch>
            <a:fillRect/>
          </a:stretch>
        </p:blipFill>
        <p:spPr>
          <a:xfrm>
            <a:off x="668208" y="3568760"/>
            <a:ext cx="148491" cy="148491"/>
          </a:xfrm>
          <a:prstGeom prst="rect">
            <a:avLst/>
          </a:prstGeom>
        </p:spPr>
      </p:pic>
      <p:pic>
        <p:nvPicPr>
          <p:cNvPr id="15" name="Image 13" descr="preencoded.png"/>
          <p:cNvPicPr>
            <a:picLocks noChangeAspect="1"/>
          </p:cNvPicPr>
          <p:nvPr/>
        </p:nvPicPr>
        <p:blipFill>
          <a:blip r:embed="rId14"/>
          <a:stretch>
            <a:fillRect/>
          </a:stretch>
        </p:blipFill>
        <p:spPr>
          <a:xfrm>
            <a:off x="445472" y="4199846"/>
            <a:ext cx="10988318" cy="742454"/>
          </a:xfrm>
          <a:prstGeom prst="rect">
            <a:avLst/>
          </a:prstGeom>
        </p:spPr>
      </p:pic>
      <p:pic>
        <p:nvPicPr>
          <p:cNvPr id="16" name="Image 14" descr="preencoded.png"/>
          <p:cNvPicPr>
            <a:picLocks noChangeAspect="1"/>
          </p:cNvPicPr>
          <p:nvPr/>
        </p:nvPicPr>
        <p:blipFill>
          <a:blip r:embed="rId15"/>
          <a:stretch>
            <a:fillRect/>
          </a:stretch>
        </p:blipFill>
        <p:spPr>
          <a:xfrm>
            <a:off x="593963" y="4441143"/>
            <a:ext cx="139210" cy="259859"/>
          </a:xfrm>
          <a:prstGeom prst="rect">
            <a:avLst/>
          </a:prstGeom>
        </p:spPr>
      </p:pic>
      <p:sp>
        <p:nvSpPr>
          <p:cNvPr id="21" name="Text 2"/>
          <p:cNvSpPr/>
          <p:nvPr/>
        </p:nvSpPr>
        <p:spPr>
          <a:xfrm>
            <a:off x="576562" y="1656941"/>
            <a:ext cx="130858"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C</a:t>
            </a:r>
            <a:endParaRPr lang="en-US" sz="1169" dirty="0"/>
          </a:p>
        </p:txBody>
      </p:sp>
      <p:sp>
        <p:nvSpPr>
          <p:cNvPr id="22" name="Text 3"/>
          <p:cNvSpPr/>
          <p:nvPr/>
        </p:nvSpPr>
        <p:spPr>
          <a:xfrm>
            <a:off x="1113681" y="1638380"/>
            <a:ext cx="1915531"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Sticky sessions</a:t>
            </a:r>
            <a:endParaRPr lang="en-US" sz="1461" dirty="0"/>
          </a:p>
        </p:txBody>
      </p:sp>
      <p:sp>
        <p:nvSpPr>
          <p:cNvPr id="23" name="Text 4"/>
          <p:cNvSpPr/>
          <p:nvPr/>
        </p:nvSpPr>
        <p:spPr>
          <a:xfrm>
            <a:off x="909506" y="2492202"/>
            <a:ext cx="10542845"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 Explanation</a:t>
            </a:r>
            <a:endParaRPr lang="en-US" sz="1315" dirty="0"/>
          </a:p>
        </p:txBody>
      </p:sp>
      <p:sp>
        <p:nvSpPr>
          <p:cNvPr id="24" name="Text 5"/>
          <p:cNvSpPr/>
          <p:nvPr/>
        </p:nvSpPr>
        <p:spPr>
          <a:xfrm>
            <a:off x="928067" y="2863429"/>
            <a:ext cx="1070560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Sticky sessions ensure that all requests from a particular client during a session are routed to the same target instance.</a:t>
            </a:r>
            <a:endParaRPr lang="en-US" sz="1169" dirty="0"/>
          </a:p>
        </p:txBody>
      </p:sp>
      <p:sp>
        <p:nvSpPr>
          <p:cNvPr id="25" name="Text 6"/>
          <p:cNvSpPr/>
          <p:nvPr/>
        </p:nvSpPr>
        <p:spPr>
          <a:xfrm>
            <a:off x="928067" y="3197533"/>
            <a:ext cx="12102231"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This is important for applications that store session state locally on the instance, preventing data loss or inconsistent user experiences.</a:t>
            </a:r>
            <a:endParaRPr lang="en-US" sz="1169" dirty="0"/>
          </a:p>
        </p:txBody>
      </p:sp>
      <p:sp>
        <p:nvSpPr>
          <p:cNvPr id="26" name="Text 7"/>
          <p:cNvSpPr/>
          <p:nvPr/>
        </p:nvSpPr>
        <p:spPr>
          <a:xfrm>
            <a:off x="928068" y="3531637"/>
            <a:ext cx="6490671"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Sticky sessions are also known as session affinity in AWS load balancers.</a:t>
            </a:r>
            <a:endParaRPr lang="en-US" sz="1169" dirty="0"/>
          </a:p>
        </p:txBody>
      </p:sp>
      <p:sp>
        <p:nvSpPr>
          <p:cNvPr id="27" name="Text 8"/>
          <p:cNvSpPr/>
          <p:nvPr/>
        </p:nvSpPr>
        <p:spPr>
          <a:xfrm>
            <a:off x="844542" y="4348337"/>
            <a:ext cx="10440758" cy="445472"/>
          </a:xfrm>
          <a:prstGeom prst="rect">
            <a:avLst/>
          </a:prstGeom>
          <a:noFill/>
          <a:ln/>
        </p:spPr>
        <p:txBody>
          <a:bodyPr vert="horz" wrap="square" lIns="0" tIns="0" rIns="0" bIns="0" rtlCol="0" anchor="t"/>
          <a:lstStyle/>
          <a:p>
            <a:pPr>
              <a:lnSpc>
                <a:spcPts val="1754"/>
              </a:lnSpc>
            </a:pPr>
            <a:r>
              <a:rPr lang="en-US" sz="1169" b="1" dirty="0">
                <a:solidFill>
                  <a:srgbClr val="1E40AF"/>
                </a:solidFill>
                <a:latin typeface="ui-sans-serif" pitchFamily="34" charset="0"/>
                <a:ea typeface="ui-sans-serif" pitchFamily="34" charset="-122"/>
                <a:cs typeface="ui-sans-serif" pitchFamily="34" charset="-120"/>
              </a:rPr>
              <a:t>Did you know?</a:t>
            </a:r>
            <a:r>
              <a:rPr lang="en-US" sz="1169" dirty="0">
                <a:solidFill>
                  <a:srgbClr val="1E40AF"/>
                </a:solidFill>
                <a:latin typeface="ui-sans-serif" pitchFamily="34" charset="0"/>
                <a:ea typeface="ui-sans-serif" pitchFamily="34" charset="-122"/>
                <a:cs typeface="ui-sans-serif" pitchFamily="34" charset="-120"/>
              </a:rPr>
              <a:t> Sticky sessions can be configured with a custom timeout period, allowing you to control how long the load balancer continues to route requests to the same instance.</a:t>
            </a:r>
            <a:endParaRPr lang="en-US" sz="1169"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85308-3725-5C63-FD86-E096F3C6BC6E}"/>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233F4D70-2308-A6F1-AD59-BFEE43F08788}"/>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18343568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543260"/>
            <a:ext cx="1856135" cy="2784202"/>
          </a:xfrm>
          <a:prstGeom prst="rect">
            <a:avLst/>
          </a:prstGeom>
        </p:spPr>
      </p:pic>
      <p:pic>
        <p:nvPicPr>
          <p:cNvPr id="4" name="Image 2" descr="preencoded.png"/>
          <p:cNvPicPr>
            <a:picLocks noChangeAspect="1"/>
          </p:cNvPicPr>
          <p:nvPr/>
        </p:nvPicPr>
        <p:blipFill>
          <a:blip r:embed="rId5"/>
          <a:stretch>
            <a:fillRect/>
          </a:stretch>
        </p:blipFill>
        <p:spPr>
          <a:xfrm>
            <a:off x="10487161" y="3977109"/>
            <a:ext cx="1392101" cy="1856135"/>
          </a:xfrm>
          <a:prstGeom prst="rect">
            <a:avLst/>
          </a:prstGeom>
        </p:spPr>
      </p:pic>
      <p:pic>
        <p:nvPicPr>
          <p:cNvPr id="5" name="Image 3" descr="preencoded.png"/>
          <p:cNvPicPr>
            <a:picLocks noChangeAspect="1"/>
          </p:cNvPicPr>
          <p:nvPr/>
        </p:nvPicPr>
        <p:blipFill>
          <a:blip r:embed="rId6"/>
          <a:stretch>
            <a:fillRect/>
          </a:stretch>
        </p:blipFill>
        <p:spPr>
          <a:xfrm>
            <a:off x="9559094" y="1935361"/>
            <a:ext cx="1392101" cy="1392101"/>
          </a:xfrm>
          <a:prstGeom prst="rect">
            <a:avLst/>
          </a:prstGeom>
        </p:spPr>
      </p:pic>
      <p:pic>
        <p:nvPicPr>
          <p:cNvPr id="6" name="Image 4" descr="preencoded.png"/>
          <p:cNvPicPr>
            <a:picLocks noChangeAspect="1"/>
          </p:cNvPicPr>
          <p:nvPr/>
        </p:nvPicPr>
        <p:blipFill>
          <a:blip r:embed="rId7"/>
          <a:stretch>
            <a:fillRect/>
          </a:stretch>
        </p:blipFill>
        <p:spPr>
          <a:xfrm>
            <a:off x="923427" y="2400638"/>
            <a:ext cx="1616740" cy="944142"/>
          </a:xfrm>
          <a:prstGeom prst="rect">
            <a:avLst/>
          </a:prstGeom>
        </p:spPr>
      </p:pic>
      <p:pic>
        <p:nvPicPr>
          <p:cNvPr id="7" name="Image 5" descr="preencoded.png"/>
          <p:cNvPicPr>
            <a:picLocks noChangeAspect="1"/>
          </p:cNvPicPr>
          <p:nvPr/>
        </p:nvPicPr>
        <p:blipFill>
          <a:blip r:embed="rId8"/>
          <a:stretch>
            <a:fillRect/>
          </a:stretch>
        </p:blipFill>
        <p:spPr>
          <a:xfrm>
            <a:off x="1388927" y="2756671"/>
            <a:ext cx="1576125" cy="588794"/>
          </a:xfrm>
          <a:prstGeom prst="rect">
            <a:avLst/>
          </a:prstGeom>
        </p:spPr>
      </p:pic>
      <p:pic>
        <p:nvPicPr>
          <p:cNvPr id="8" name="Image 6" descr="preencoded.png"/>
          <p:cNvPicPr>
            <a:picLocks noChangeAspect="1"/>
          </p:cNvPicPr>
          <p:nvPr/>
        </p:nvPicPr>
        <p:blipFill>
          <a:blip r:embed="rId9"/>
          <a:stretch>
            <a:fillRect/>
          </a:stretch>
        </p:blipFill>
        <p:spPr>
          <a:xfrm>
            <a:off x="1853733" y="4255846"/>
            <a:ext cx="1976981" cy="546372"/>
          </a:xfrm>
          <a:prstGeom prst="rect">
            <a:avLst/>
          </a:prstGeom>
        </p:spPr>
      </p:pic>
      <p:pic>
        <p:nvPicPr>
          <p:cNvPr id="9" name="Image 7" descr="preencoded.png"/>
          <p:cNvPicPr>
            <a:picLocks noChangeAspect="1"/>
          </p:cNvPicPr>
          <p:nvPr/>
        </p:nvPicPr>
        <p:blipFill>
          <a:blip r:embed="rId10"/>
          <a:stretch>
            <a:fillRect/>
          </a:stretch>
        </p:blipFill>
        <p:spPr>
          <a:xfrm>
            <a:off x="8719912" y="1191017"/>
            <a:ext cx="1605962" cy="762037"/>
          </a:xfrm>
          <a:prstGeom prst="rect">
            <a:avLst/>
          </a:prstGeom>
        </p:spPr>
      </p:pic>
      <p:pic>
        <p:nvPicPr>
          <p:cNvPr id="10" name="Image 8" descr="preencoded.png"/>
          <p:cNvPicPr>
            <a:picLocks noChangeAspect="1"/>
          </p:cNvPicPr>
          <p:nvPr/>
        </p:nvPicPr>
        <p:blipFill>
          <a:blip r:embed="rId11"/>
          <a:stretch>
            <a:fillRect/>
          </a:stretch>
        </p:blipFill>
        <p:spPr>
          <a:xfrm>
            <a:off x="9463113" y="3792055"/>
            <a:ext cx="1401706" cy="525310"/>
          </a:xfrm>
          <a:prstGeom prst="rect">
            <a:avLst/>
          </a:prstGeom>
        </p:spPr>
      </p:pic>
      <p:pic>
        <p:nvPicPr>
          <p:cNvPr id="11" name="Image 9" descr="preencoded.png"/>
          <p:cNvPicPr>
            <a:picLocks noChangeAspect="1"/>
          </p:cNvPicPr>
          <p:nvPr/>
        </p:nvPicPr>
        <p:blipFill>
          <a:blip r:embed="rId12"/>
          <a:stretch>
            <a:fillRect/>
          </a:stretch>
        </p:blipFill>
        <p:spPr>
          <a:xfrm>
            <a:off x="890944" y="2195220"/>
            <a:ext cx="890945" cy="37123"/>
          </a:xfrm>
          <a:prstGeom prst="rect">
            <a:avLst/>
          </a:prstGeom>
        </p:spPr>
      </p:pic>
      <p:pic>
        <p:nvPicPr>
          <p:cNvPr id="12" name="Image 10" descr="preencoded.png"/>
          <p:cNvPicPr>
            <a:picLocks noChangeAspect="1"/>
          </p:cNvPicPr>
          <p:nvPr/>
        </p:nvPicPr>
        <p:blipFill>
          <a:blip r:embed="rId13"/>
          <a:stretch>
            <a:fillRect/>
          </a:stretch>
        </p:blipFill>
        <p:spPr>
          <a:xfrm>
            <a:off x="876009" y="3401708"/>
            <a:ext cx="3177761" cy="1225049"/>
          </a:xfrm>
          <a:prstGeom prst="rect">
            <a:avLst/>
          </a:prstGeom>
        </p:spPr>
      </p:pic>
      <p:pic>
        <p:nvPicPr>
          <p:cNvPr id="13" name="Image 11" descr="preencoded.png"/>
          <p:cNvPicPr>
            <a:picLocks noChangeAspect="1"/>
          </p:cNvPicPr>
          <p:nvPr/>
        </p:nvPicPr>
        <p:blipFill>
          <a:blip r:embed="rId14"/>
          <a:stretch>
            <a:fillRect/>
          </a:stretch>
        </p:blipFill>
        <p:spPr>
          <a:xfrm>
            <a:off x="2297836" y="3624444"/>
            <a:ext cx="334104" cy="371227"/>
          </a:xfrm>
          <a:prstGeom prst="rect">
            <a:avLst/>
          </a:prstGeom>
        </p:spPr>
      </p:pic>
      <p:pic>
        <p:nvPicPr>
          <p:cNvPr id="14" name="Image 12" descr="preencoded.png"/>
          <p:cNvPicPr>
            <a:picLocks noChangeAspect="1"/>
          </p:cNvPicPr>
          <p:nvPr/>
        </p:nvPicPr>
        <p:blipFill>
          <a:blip r:embed="rId15"/>
          <a:stretch>
            <a:fillRect/>
          </a:stretch>
        </p:blipFill>
        <p:spPr>
          <a:xfrm>
            <a:off x="4350751" y="3401708"/>
            <a:ext cx="3177761" cy="1225049"/>
          </a:xfrm>
          <a:prstGeom prst="rect">
            <a:avLst/>
          </a:prstGeom>
        </p:spPr>
      </p:pic>
      <p:pic>
        <p:nvPicPr>
          <p:cNvPr id="15" name="Image 13" descr="preencoded.png"/>
          <p:cNvPicPr>
            <a:picLocks noChangeAspect="1"/>
          </p:cNvPicPr>
          <p:nvPr/>
        </p:nvPicPr>
        <p:blipFill>
          <a:blip r:embed="rId16"/>
          <a:stretch>
            <a:fillRect/>
          </a:stretch>
        </p:blipFill>
        <p:spPr>
          <a:xfrm>
            <a:off x="5730817" y="3624444"/>
            <a:ext cx="417630" cy="371227"/>
          </a:xfrm>
          <a:prstGeom prst="rect">
            <a:avLst/>
          </a:prstGeom>
        </p:spPr>
      </p:pic>
      <p:pic>
        <p:nvPicPr>
          <p:cNvPr id="16" name="Image 14" descr="preencoded.png"/>
          <p:cNvPicPr>
            <a:picLocks noChangeAspect="1"/>
          </p:cNvPicPr>
          <p:nvPr/>
        </p:nvPicPr>
        <p:blipFill>
          <a:blip r:embed="rId17"/>
          <a:stretch>
            <a:fillRect/>
          </a:stretch>
        </p:blipFill>
        <p:spPr>
          <a:xfrm>
            <a:off x="7825493" y="3401708"/>
            <a:ext cx="3177761" cy="1225049"/>
          </a:xfrm>
          <a:prstGeom prst="rect">
            <a:avLst/>
          </a:prstGeom>
        </p:spPr>
      </p:pic>
      <p:pic>
        <p:nvPicPr>
          <p:cNvPr id="17" name="Image 15" descr="preencoded.png"/>
          <p:cNvPicPr>
            <a:picLocks noChangeAspect="1"/>
          </p:cNvPicPr>
          <p:nvPr/>
        </p:nvPicPr>
        <p:blipFill>
          <a:blip r:embed="rId18"/>
          <a:stretch>
            <a:fillRect/>
          </a:stretch>
        </p:blipFill>
        <p:spPr>
          <a:xfrm>
            <a:off x="9247322" y="3624444"/>
            <a:ext cx="334104" cy="371227"/>
          </a:xfrm>
          <a:prstGeom prst="rect">
            <a:avLst/>
          </a:prstGeom>
        </p:spPr>
      </p:pic>
      <p:sp>
        <p:nvSpPr>
          <p:cNvPr id="18" name="Text 0"/>
          <p:cNvSpPr/>
          <p:nvPr/>
        </p:nvSpPr>
        <p:spPr>
          <a:xfrm>
            <a:off x="890944" y="970171"/>
            <a:ext cx="12116848" cy="556840"/>
          </a:xfrm>
          <a:prstGeom prst="rect">
            <a:avLst/>
          </a:prstGeom>
          <a:noFill/>
          <a:ln/>
        </p:spPr>
        <p:txBody>
          <a:bodyPr vert="horz" wrap="square" lIns="0" tIns="0" rIns="0" bIns="0" rtlCol="0" anchor="t"/>
          <a:lstStyle/>
          <a:p>
            <a:pPr>
              <a:lnSpc>
                <a:spcPts val="4384"/>
              </a:lnSpc>
            </a:pPr>
            <a:r>
              <a:rPr lang="en-US" sz="4384" b="1" dirty="0">
                <a:solidFill>
                  <a:srgbClr val="000000"/>
                </a:solidFill>
                <a:latin typeface="ui-sans-serif" pitchFamily="34" charset="0"/>
                <a:ea typeface="ui-sans-serif" pitchFamily="34" charset="-122"/>
                <a:cs typeface="ui-sans-serif" pitchFamily="34" charset="-120"/>
              </a:rPr>
              <a:t>Elastic Load Balancing in AWS</a:t>
            </a:r>
            <a:endParaRPr lang="en-US" sz="4384" dirty="0"/>
          </a:p>
        </p:txBody>
      </p:sp>
      <p:sp>
        <p:nvSpPr>
          <p:cNvPr id="19" name="Text 1"/>
          <p:cNvSpPr/>
          <p:nvPr/>
        </p:nvSpPr>
        <p:spPr>
          <a:xfrm>
            <a:off x="890944" y="1749747"/>
            <a:ext cx="12116848" cy="296982"/>
          </a:xfrm>
          <a:prstGeom prst="rect">
            <a:avLst/>
          </a:prstGeom>
          <a:noFill/>
          <a:ln/>
        </p:spPr>
        <p:txBody>
          <a:bodyPr vert="horz" wrap="square" lIns="0" tIns="0" rIns="0" bIns="0" rtlCol="0" anchor="t"/>
          <a:lstStyle/>
          <a:p>
            <a:pPr>
              <a:lnSpc>
                <a:spcPts val="2338"/>
              </a:lnSpc>
            </a:pPr>
            <a:r>
              <a:rPr lang="en-US" sz="1754" dirty="0">
                <a:solidFill>
                  <a:srgbClr val="4B5563"/>
                </a:solidFill>
                <a:latin typeface="ui-sans-serif" pitchFamily="34" charset="0"/>
                <a:ea typeface="ui-sans-serif" pitchFamily="34" charset="-122"/>
                <a:cs typeface="ui-sans-serif" pitchFamily="34" charset="-120"/>
              </a:rPr>
              <a:t>Distributing traffic efficiently across multiple targets</a:t>
            </a:r>
            <a:endParaRPr lang="en-US" sz="1754" dirty="0"/>
          </a:p>
        </p:txBody>
      </p:sp>
      <p:sp>
        <p:nvSpPr>
          <p:cNvPr id="20" name="Text 2"/>
          <p:cNvSpPr/>
          <p:nvPr/>
        </p:nvSpPr>
        <p:spPr>
          <a:xfrm>
            <a:off x="825516" y="4144161"/>
            <a:ext cx="3278746" cy="259859"/>
          </a:xfrm>
          <a:prstGeom prst="rect">
            <a:avLst/>
          </a:prstGeom>
          <a:noFill/>
          <a:ln/>
        </p:spPr>
        <p:txBody>
          <a:bodyPr vert="horz" wrap="square" lIns="0" tIns="0" rIns="0" bIns="0" rtlCol="0" anchor="t"/>
          <a:lstStyle/>
          <a:p>
            <a:pPr algn="ctr">
              <a:lnSpc>
                <a:spcPts val="2046"/>
              </a:lnSpc>
            </a:pPr>
            <a:r>
              <a:rPr lang="en-US" sz="1461" b="1" dirty="0">
                <a:solidFill>
                  <a:srgbClr val="1F2937"/>
                </a:solidFill>
                <a:latin typeface="ui-sans-serif" pitchFamily="34" charset="0"/>
                <a:ea typeface="ui-sans-serif" pitchFamily="34" charset="-122"/>
                <a:cs typeface="ui-sans-serif" pitchFamily="34" charset="-120"/>
              </a:rPr>
              <a:t>Application Load Balancer</a:t>
            </a:r>
            <a:endParaRPr lang="en-US" sz="1461" dirty="0"/>
          </a:p>
        </p:txBody>
      </p:sp>
      <p:sp>
        <p:nvSpPr>
          <p:cNvPr id="21" name="Text 3"/>
          <p:cNvSpPr/>
          <p:nvPr/>
        </p:nvSpPr>
        <p:spPr>
          <a:xfrm>
            <a:off x="4300258" y="4144161"/>
            <a:ext cx="3278746" cy="259859"/>
          </a:xfrm>
          <a:prstGeom prst="rect">
            <a:avLst/>
          </a:prstGeom>
          <a:noFill/>
          <a:ln/>
        </p:spPr>
        <p:txBody>
          <a:bodyPr vert="horz" wrap="square" lIns="0" tIns="0" rIns="0" bIns="0" rtlCol="0" anchor="t"/>
          <a:lstStyle/>
          <a:p>
            <a:pPr algn="ctr">
              <a:lnSpc>
                <a:spcPts val="2046"/>
              </a:lnSpc>
            </a:pPr>
            <a:r>
              <a:rPr lang="en-US" sz="1461" b="1" dirty="0">
                <a:solidFill>
                  <a:srgbClr val="1F2937"/>
                </a:solidFill>
                <a:latin typeface="ui-sans-serif" pitchFamily="34" charset="0"/>
                <a:ea typeface="ui-sans-serif" pitchFamily="34" charset="-122"/>
                <a:cs typeface="ui-sans-serif" pitchFamily="34" charset="-120"/>
              </a:rPr>
              <a:t>Network Load Balancer</a:t>
            </a:r>
            <a:endParaRPr lang="en-US" sz="1461" dirty="0"/>
          </a:p>
        </p:txBody>
      </p:sp>
      <p:sp>
        <p:nvSpPr>
          <p:cNvPr id="22" name="Text 4"/>
          <p:cNvSpPr/>
          <p:nvPr/>
        </p:nvSpPr>
        <p:spPr>
          <a:xfrm>
            <a:off x="7775001" y="4144161"/>
            <a:ext cx="3278746" cy="259859"/>
          </a:xfrm>
          <a:prstGeom prst="rect">
            <a:avLst/>
          </a:prstGeom>
          <a:noFill/>
          <a:ln/>
        </p:spPr>
        <p:txBody>
          <a:bodyPr vert="horz" wrap="square" lIns="0" tIns="0" rIns="0" bIns="0" rtlCol="0" anchor="t"/>
          <a:lstStyle/>
          <a:p>
            <a:pPr algn="ctr">
              <a:lnSpc>
                <a:spcPts val="2046"/>
              </a:lnSpc>
            </a:pPr>
            <a:r>
              <a:rPr lang="en-US" sz="1461" b="1" dirty="0">
                <a:solidFill>
                  <a:srgbClr val="1F2937"/>
                </a:solidFill>
                <a:latin typeface="ui-sans-serif" pitchFamily="34" charset="0"/>
                <a:ea typeface="ui-sans-serif" pitchFamily="34" charset="-122"/>
                <a:cs typeface="ui-sans-serif" pitchFamily="34" charset="-120"/>
              </a:rPr>
              <a:t>Gateway Load Balancer</a:t>
            </a:r>
            <a:endParaRPr lang="en-US" sz="1461" dirty="0"/>
          </a:p>
        </p:txBody>
      </p:sp>
      <p:sp>
        <p:nvSpPr>
          <p:cNvPr id="24" name="Text 6"/>
          <p:cNvSpPr/>
          <p:nvPr/>
        </p:nvSpPr>
        <p:spPr>
          <a:xfrm>
            <a:off x="8926036" y="6185910"/>
            <a:ext cx="2581999" cy="185613"/>
          </a:xfrm>
          <a:prstGeom prst="rect">
            <a:avLst/>
          </a:prstGeom>
          <a:noFill/>
          <a:ln/>
        </p:spPr>
        <p:txBody>
          <a:bodyPr vert="horz" wrap="square" lIns="0" tIns="0" rIns="0" bIns="0" rtlCol="0" anchor="t"/>
          <a:lstStyle/>
          <a:p>
            <a:pPr algn="r">
              <a:lnSpc>
                <a:spcPts val="1461"/>
              </a:lnSpc>
            </a:pPr>
            <a:r>
              <a:rPr lang="en-US" sz="1023" dirty="0">
                <a:solidFill>
                  <a:srgbClr val="6B7280"/>
                </a:solidFill>
                <a:latin typeface="ui-sans-serif" pitchFamily="34" charset="0"/>
                <a:ea typeface="ui-sans-serif" pitchFamily="34" charset="-122"/>
                <a:cs typeface="ui-sans-serif" pitchFamily="34" charset="-120"/>
              </a:rPr>
              <a:t>AWS Certified Solutions Architect</a:t>
            </a:r>
            <a:endParaRPr lang="en-US" sz="1023"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543260"/>
            <a:ext cx="1856135" cy="2784202"/>
          </a:xfrm>
          <a:prstGeom prst="rect">
            <a:avLst/>
          </a:prstGeom>
        </p:spPr>
      </p:pic>
      <p:pic>
        <p:nvPicPr>
          <p:cNvPr id="4" name="Image 2" descr="preencoded.png"/>
          <p:cNvPicPr>
            <a:picLocks noChangeAspect="1"/>
          </p:cNvPicPr>
          <p:nvPr/>
        </p:nvPicPr>
        <p:blipFill>
          <a:blip r:embed="rId5"/>
          <a:stretch>
            <a:fillRect/>
          </a:stretch>
        </p:blipFill>
        <p:spPr>
          <a:xfrm>
            <a:off x="10487161" y="3977109"/>
            <a:ext cx="1392101" cy="1856135"/>
          </a:xfrm>
          <a:prstGeom prst="rect">
            <a:avLst/>
          </a:prstGeom>
        </p:spPr>
      </p:pic>
      <p:pic>
        <p:nvPicPr>
          <p:cNvPr id="5" name="Image 3" descr="preencoded.png"/>
          <p:cNvPicPr>
            <a:picLocks noChangeAspect="1"/>
          </p:cNvPicPr>
          <p:nvPr/>
        </p:nvPicPr>
        <p:blipFill>
          <a:blip r:embed="rId6"/>
          <a:stretch>
            <a:fillRect/>
          </a:stretch>
        </p:blipFill>
        <p:spPr>
          <a:xfrm>
            <a:off x="890944" y="1044416"/>
            <a:ext cx="742454" cy="37123"/>
          </a:xfrm>
          <a:prstGeom prst="rect">
            <a:avLst/>
          </a:prstGeom>
        </p:spPr>
      </p:pic>
      <p:pic>
        <p:nvPicPr>
          <p:cNvPr id="6" name="Image 4" descr="preencoded.png"/>
          <p:cNvPicPr>
            <a:picLocks noChangeAspect="1"/>
          </p:cNvPicPr>
          <p:nvPr/>
        </p:nvPicPr>
        <p:blipFill>
          <a:blip r:embed="rId7"/>
          <a:stretch>
            <a:fillRect/>
          </a:stretch>
        </p:blipFill>
        <p:spPr>
          <a:xfrm>
            <a:off x="1895577" y="2464360"/>
            <a:ext cx="352666" cy="334104"/>
          </a:xfrm>
          <a:prstGeom prst="rect">
            <a:avLst/>
          </a:prstGeom>
        </p:spPr>
      </p:pic>
      <p:pic>
        <p:nvPicPr>
          <p:cNvPr id="7" name="Image 5" descr="preencoded.png"/>
          <p:cNvPicPr>
            <a:picLocks noChangeAspect="1"/>
          </p:cNvPicPr>
          <p:nvPr/>
        </p:nvPicPr>
        <p:blipFill>
          <a:blip r:embed="rId8"/>
          <a:stretch>
            <a:fillRect/>
          </a:stretch>
        </p:blipFill>
        <p:spPr>
          <a:xfrm>
            <a:off x="3252877" y="2622131"/>
            <a:ext cx="2361932" cy="55684"/>
          </a:xfrm>
          <a:prstGeom prst="rect">
            <a:avLst/>
          </a:prstGeom>
        </p:spPr>
      </p:pic>
      <p:pic>
        <p:nvPicPr>
          <p:cNvPr id="8" name="Image 6" descr="preencoded.png"/>
          <p:cNvPicPr>
            <a:picLocks noChangeAspect="1"/>
          </p:cNvPicPr>
          <p:nvPr/>
        </p:nvPicPr>
        <p:blipFill>
          <a:blip r:embed="rId9"/>
          <a:stretch>
            <a:fillRect/>
          </a:stretch>
        </p:blipFill>
        <p:spPr>
          <a:xfrm>
            <a:off x="3252877" y="2752061"/>
            <a:ext cx="2361932" cy="55684"/>
          </a:xfrm>
          <a:prstGeom prst="rect">
            <a:avLst/>
          </a:prstGeom>
        </p:spPr>
      </p:pic>
      <p:pic>
        <p:nvPicPr>
          <p:cNvPr id="9" name="Image 7" descr="preencoded.png"/>
          <p:cNvPicPr>
            <a:picLocks noChangeAspect="1"/>
          </p:cNvPicPr>
          <p:nvPr/>
        </p:nvPicPr>
        <p:blipFill>
          <a:blip r:embed="rId10"/>
          <a:stretch>
            <a:fillRect/>
          </a:stretch>
        </p:blipFill>
        <p:spPr>
          <a:xfrm>
            <a:off x="3252877" y="2881990"/>
            <a:ext cx="2361932" cy="55684"/>
          </a:xfrm>
          <a:prstGeom prst="rect">
            <a:avLst/>
          </a:prstGeom>
        </p:spPr>
      </p:pic>
      <p:pic>
        <p:nvPicPr>
          <p:cNvPr id="10" name="Image 8" descr="preencoded.png"/>
          <p:cNvPicPr>
            <a:picLocks noChangeAspect="1"/>
          </p:cNvPicPr>
          <p:nvPr/>
        </p:nvPicPr>
        <p:blipFill>
          <a:blip r:embed="rId11"/>
          <a:stretch>
            <a:fillRect/>
          </a:stretch>
        </p:blipFill>
        <p:spPr>
          <a:xfrm>
            <a:off x="5614808" y="2315869"/>
            <a:ext cx="649647" cy="631086"/>
          </a:xfrm>
          <a:prstGeom prst="rect">
            <a:avLst/>
          </a:prstGeom>
        </p:spPr>
      </p:pic>
      <p:pic>
        <p:nvPicPr>
          <p:cNvPr id="11" name="Image 9" descr="preencoded.png"/>
          <p:cNvPicPr>
            <a:picLocks noChangeAspect="1"/>
          </p:cNvPicPr>
          <p:nvPr/>
        </p:nvPicPr>
        <p:blipFill>
          <a:blip r:embed="rId12"/>
          <a:stretch>
            <a:fillRect/>
          </a:stretch>
        </p:blipFill>
        <p:spPr>
          <a:xfrm>
            <a:off x="5763298" y="2464360"/>
            <a:ext cx="352666" cy="334104"/>
          </a:xfrm>
          <a:prstGeom prst="rect">
            <a:avLst/>
          </a:prstGeom>
        </p:spPr>
      </p:pic>
      <p:pic>
        <p:nvPicPr>
          <p:cNvPr id="12" name="Image 10" descr="preencoded.png"/>
          <p:cNvPicPr>
            <a:picLocks noChangeAspect="1"/>
          </p:cNvPicPr>
          <p:nvPr/>
        </p:nvPicPr>
        <p:blipFill>
          <a:blip r:embed="rId13"/>
          <a:stretch>
            <a:fillRect/>
          </a:stretch>
        </p:blipFill>
        <p:spPr>
          <a:xfrm>
            <a:off x="6264455" y="2622131"/>
            <a:ext cx="2361932" cy="55684"/>
          </a:xfrm>
          <a:prstGeom prst="rect">
            <a:avLst/>
          </a:prstGeom>
        </p:spPr>
      </p:pic>
      <p:pic>
        <p:nvPicPr>
          <p:cNvPr id="13" name="Image 11" descr="preencoded.png"/>
          <p:cNvPicPr>
            <a:picLocks noChangeAspect="1"/>
          </p:cNvPicPr>
          <p:nvPr/>
        </p:nvPicPr>
        <p:blipFill>
          <a:blip r:embed="rId14"/>
          <a:stretch>
            <a:fillRect/>
          </a:stretch>
        </p:blipFill>
        <p:spPr>
          <a:xfrm>
            <a:off x="6264455" y="2752061"/>
            <a:ext cx="2361932" cy="55684"/>
          </a:xfrm>
          <a:prstGeom prst="rect">
            <a:avLst/>
          </a:prstGeom>
        </p:spPr>
      </p:pic>
      <p:pic>
        <p:nvPicPr>
          <p:cNvPr id="14" name="Image 12" descr="preencoded.png"/>
          <p:cNvPicPr>
            <a:picLocks noChangeAspect="1"/>
          </p:cNvPicPr>
          <p:nvPr/>
        </p:nvPicPr>
        <p:blipFill>
          <a:blip r:embed="rId15"/>
          <a:stretch>
            <a:fillRect/>
          </a:stretch>
        </p:blipFill>
        <p:spPr>
          <a:xfrm>
            <a:off x="6264455" y="2881990"/>
            <a:ext cx="2361932" cy="55684"/>
          </a:xfrm>
          <a:prstGeom prst="rect">
            <a:avLst/>
          </a:prstGeom>
        </p:spPr>
      </p:pic>
      <p:pic>
        <p:nvPicPr>
          <p:cNvPr id="15" name="Image 13" descr="preencoded.png"/>
          <p:cNvPicPr>
            <a:picLocks noChangeAspect="1"/>
          </p:cNvPicPr>
          <p:nvPr/>
        </p:nvPicPr>
        <p:blipFill>
          <a:blip r:embed="rId16"/>
          <a:stretch>
            <a:fillRect/>
          </a:stretch>
        </p:blipFill>
        <p:spPr>
          <a:xfrm>
            <a:off x="9454686" y="2278746"/>
            <a:ext cx="296982" cy="296982"/>
          </a:xfrm>
          <a:prstGeom prst="rect">
            <a:avLst/>
          </a:prstGeom>
        </p:spPr>
      </p:pic>
      <p:pic>
        <p:nvPicPr>
          <p:cNvPr id="16" name="Image 14" descr="preencoded.png"/>
          <p:cNvPicPr>
            <a:picLocks noChangeAspect="1"/>
          </p:cNvPicPr>
          <p:nvPr/>
        </p:nvPicPr>
        <p:blipFill>
          <a:blip r:embed="rId17"/>
          <a:stretch>
            <a:fillRect/>
          </a:stretch>
        </p:blipFill>
        <p:spPr>
          <a:xfrm>
            <a:off x="9528932" y="2352991"/>
            <a:ext cx="148491" cy="148491"/>
          </a:xfrm>
          <a:prstGeom prst="rect">
            <a:avLst/>
          </a:prstGeom>
        </p:spPr>
      </p:pic>
      <p:pic>
        <p:nvPicPr>
          <p:cNvPr id="17" name="Image 15" descr="preencoded.png"/>
          <p:cNvPicPr>
            <a:picLocks noChangeAspect="1"/>
          </p:cNvPicPr>
          <p:nvPr/>
        </p:nvPicPr>
        <p:blipFill>
          <a:blip r:embed="rId16"/>
          <a:stretch>
            <a:fillRect/>
          </a:stretch>
        </p:blipFill>
        <p:spPr>
          <a:xfrm>
            <a:off x="9863036" y="2278746"/>
            <a:ext cx="296982" cy="296982"/>
          </a:xfrm>
          <a:prstGeom prst="rect">
            <a:avLst/>
          </a:prstGeom>
        </p:spPr>
      </p:pic>
      <p:pic>
        <p:nvPicPr>
          <p:cNvPr id="18" name="Image 16" descr="preencoded.png"/>
          <p:cNvPicPr>
            <a:picLocks noChangeAspect="1"/>
          </p:cNvPicPr>
          <p:nvPr/>
        </p:nvPicPr>
        <p:blipFill>
          <a:blip r:embed="rId17"/>
          <a:stretch>
            <a:fillRect/>
          </a:stretch>
        </p:blipFill>
        <p:spPr>
          <a:xfrm>
            <a:off x="9937281" y="2352991"/>
            <a:ext cx="148491" cy="148491"/>
          </a:xfrm>
          <a:prstGeom prst="rect">
            <a:avLst/>
          </a:prstGeom>
        </p:spPr>
      </p:pic>
      <p:pic>
        <p:nvPicPr>
          <p:cNvPr id="19" name="Image 17" descr="preencoded.png"/>
          <p:cNvPicPr>
            <a:picLocks noChangeAspect="1"/>
          </p:cNvPicPr>
          <p:nvPr/>
        </p:nvPicPr>
        <p:blipFill>
          <a:blip r:embed="rId16"/>
          <a:stretch>
            <a:fillRect/>
          </a:stretch>
        </p:blipFill>
        <p:spPr>
          <a:xfrm>
            <a:off x="9454686" y="2687096"/>
            <a:ext cx="296982" cy="296982"/>
          </a:xfrm>
          <a:prstGeom prst="rect">
            <a:avLst/>
          </a:prstGeom>
        </p:spPr>
      </p:pic>
      <p:pic>
        <p:nvPicPr>
          <p:cNvPr id="20" name="Image 18" descr="preencoded.png"/>
          <p:cNvPicPr>
            <a:picLocks noChangeAspect="1"/>
          </p:cNvPicPr>
          <p:nvPr/>
        </p:nvPicPr>
        <p:blipFill>
          <a:blip r:embed="rId17"/>
          <a:stretch>
            <a:fillRect/>
          </a:stretch>
        </p:blipFill>
        <p:spPr>
          <a:xfrm>
            <a:off x="9528932" y="2761341"/>
            <a:ext cx="148491" cy="148491"/>
          </a:xfrm>
          <a:prstGeom prst="rect">
            <a:avLst/>
          </a:prstGeom>
        </p:spPr>
      </p:pic>
      <p:pic>
        <p:nvPicPr>
          <p:cNvPr id="21" name="Image 19" descr="preencoded.png"/>
          <p:cNvPicPr>
            <a:picLocks noChangeAspect="1"/>
          </p:cNvPicPr>
          <p:nvPr/>
        </p:nvPicPr>
        <p:blipFill>
          <a:blip r:embed="rId16"/>
          <a:stretch>
            <a:fillRect/>
          </a:stretch>
        </p:blipFill>
        <p:spPr>
          <a:xfrm>
            <a:off x="9863036" y="2687096"/>
            <a:ext cx="296982" cy="296982"/>
          </a:xfrm>
          <a:prstGeom prst="rect">
            <a:avLst/>
          </a:prstGeom>
        </p:spPr>
      </p:pic>
      <p:pic>
        <p:nvPicPr>
          <p:cNvPr id="22" name="Image 20" descr="preencoded.png"/>
          <p:cNvPicPr>
            <a:picLocks noChangeAspect="1"/>
          </p:cNvPicPr>
          <p:nvPr/>
        </p:nvPicPr>
        <p:blipFill>
          <a:blip r:embed="rId17"/>
          <a:stretch>
            <a:fillRect/>
          </a:stretch>
        </p:blipFill>
        <p:spPr>
          <a:xfrm>
            <a:off x="9937281" y="2761341"/>
            <a:ext cx="148491" cy="148491"/>
          </a:xfrm>
          <a:prstGeom prst="rect">
            <a:avLst/>
          </a:prstGeom>
        </p:spPr>
      </p:pic>
      <p:pic>
        <p:nvPicPr>
          <p:cNvPr id="23" name="Image 21" descr="preencoded.png"/>
          <p:cNvPicPr>
            <a:picLocks noChangeAspect="1"/>
          </p:cNvPicPr>
          <p:nvPr/>
        </p:nvPicPr>
        <p:blipFill>
          <a:blip r:embed="rId18"/>
          <a:stretch>
            <a:fillRect/>
          </a:stretch>
        </p:blipFill>
        <p:spPr>
          <a:xfrm>
            <a:off x="890945" y="3652286"/>
            <a:ext cx="3217204" cy="1744767"/>
          </a:xfrm>
          <a:prstGeom prst="rect">
            <a:avLst/>
          </a:prstGeom>
        </p:spPr>
      </p:pic>
      <p:pic>
        <p:nvPicPr>
          <p:cNvPr id="24" name="Image 22" descr="preencoded.png"/>
          <p:cNvPicPr>
            <a:picLocks noChangeAspect="1"/>
          </p:cNvPicPr>
          <p:nvPr/>
        </p:nvPicPr>
        <p:blipFill>
          <a:blip r:embed="rId19"/>
          <a:stretch>
            <a:fillRect/>
          </a:stretch>
        </p:blipFill>
        <p:spPr>
          <a:xfrm>
            <a:off x="1113681" y="3875022"/>
            <a:ext cx="222736" cy="296982"/>
          </a:xfrm>
          <a:prstGeom prst="rect">
            <a:avLst/>
          </a:prstGeom>
        </p:spPr>
      </p:pic>
      <p:pic>
        <p:nvPicPr>
          <p:cNvPr id="25" name="Image 23" descr="preencoded.png"/>
          <p:cNvPicPr>
            <a:picLocks noChangeAspect="1"/>
          </p:cNvPicPr>
          <p:nvPr/>
        </p:nvPicPr>
        <p:blipFill>
          <a:blip r:embed="rId20"/>
          <a:stretch>
            <a:fillRect/>
          </a:stretch>
        </p:blipFill>
        <p:spPr>
          <a:xfrm>
            <a:off x="4330884" y="3652286"/>
            <a:ext cx="3217349" cy="1744767"/>
          </a:xfrm>
          <a:prstGeom prst="rect">
            <a:avLst/>
          </a:prstGeom>
        </p:spPr>
      </p:pic>
      <p:pic>
        <p:nvPicPr>
          <p:cNvPr id="26" name="Image 24" descr="preencoded.png"/>
          <p:cNvPicPr>
            <a:picLocks noChangeAspect="1"/>
          </p:cNvPicPr>
          <p:nvPr/>
        </p:nvPicPr>
        <p:blipFill>
          <a:blip r:embed="rId21"/>
          <a:stretch>
            <a:fillRect/>
          </a:stretch>
        </p:blipFill>
        <p:spPr>
          <a:xfrm>
            <a:off x="4553621" y="3875022"/>
            <a:ext cx="194894" cy="296982"/>
          </a:xfrm>
          <a:prstGeom prst="rect">
            <a:avLst/>
          </a:prstGeom>
        </p:spPr>
      </p:pic>
      <p:pic>
        <p:nvPicPr>
          <p:cNvPr id="27" name="Image 25" descr="preencoded.png"/>
          <p:cNvPicPr>
            <a:picLocks noChangeAspect="1"/>
          </p:cNvPicPr>
          <p:nvPr/>
        </p:nvPicPr>
        <p:blipFill>
          <a:blip r:embed="rId22"/>
          <a:stretch>
            <a:fillRect/>
          </a:stretch>
        </p:blipFill>
        <p:spPr>
          <a:xfrm>
            <a:off x="7770969" y="3652286"/>
            <a:ext cx="3217204" cy="1744767"/>
          </a:xfrm>
          <a:prstGeom prst="rect">
            <a:avLst/>
          </a:prstGeom>
        </p:spPr>
      </p:pic>
      <p:pic>
        <p:nvPicPr>
          <p:cNvPr id="28" name="Image 26" descr="preencoded.png"/>
          <p:cNvPicPr>
            <a:picLocks noChangeAspect="1"/>
          </p:cNvPicPr>
          <p:nvPr/>
        </p:nvPicPr>
        <p:blipFill>
          <a:blip r:embed="rId23"/>
          <a:stretch>
            <a:fillRect/>
          </a:stretch>
        </p:blipFill>
        <p:spPr>
          <a:xfrm>
            <a:off x="7993705" y="3875022"/>
            <a:ext cx="222736" cy="296982"/>
          </a:xfrm>
          <a:prstGeom prst="rect">
            <a:avLst/>
          </a:prstGeom>
        </p:spPr>
      </p:pic>
      <p:sp>
        <p:nvSpPr>
          <p:cNvPr id="29" name="Text 0"/>
          <p:cNvSpPr/>
          <p:nvPr/>
        </p:nvSpPr>
        <p:spPr>
          <a:xfrm>
            <a:off x="890944" y="524699"/>
            <a:ext cx="12116848" cy="371227"/>
          </a:xfrm>
          <a:prstGeom prst="rect">
            <a:avLst/>
          </a:prstGeom>
          <a:noFill/>
          <a:ln/>
        </p:spPr>
        <p:txBody>
          <a:bodyPr vert="horz" wrap="square" lIns="0" tIns="0" rIns="0" bIns="0" rtlCol="0" anchor="t"/>
          <a:lstStyle/>
          <a:p>
            <a:pPr>
              <a:lnSpc>
                <a:spcPts val="2923"/>
              </a:lnSpc>
            </a:pPr>
            <a:r>
              <a:rPr lang="en-US" sz="2631" b="1" dirty="0">
                <a:solidFill>
                  <a:srgbClr val="000000"/>
                </a:solidFill>
                <a:latin typeface="ui-sans-serif" pitchFamily="34" charset="0"/>
                <a:ea typeface="ui-sans-serif" pitchFamily="34" charset="-122"/>
                <a:cs typeface="ui-sans-serif" pitchFamily="34" charset="-120"/>
              </a:rPr>
              <a:t>What is Elastic Load Balancing?</a:t>
            </a:r>
            <a:endParaRPr lang="en-US" sz="2631" dirty="0"/>
          </a:p>
        </p:txBody>
      </p:sp>
      <p:sp>
        <p:nvSpPr>
          <p:cNvPr id="30" name="Text 1"/>
          <p:cNvSpPr/>
          <p:nvPr/>
        </p:nvSpPr>
        <p:spPr>
          <a:xfrm>
            <a:off x="890945" y="1378521"/>
            <a:ext cx="10097373" cy="603244"/>
          </a:xfrm>
          <a:prstGeom prst="rect">
            <a:avLst/>
          </a:prstGeom>
          <a:noFill/>
          <a:ln/>
        </p:spPr>
        <p:txBody>
          <a:bodyPr vert="horz" wrap="square" lIns="0" tIns="0" rIns="0" bIns="0" rtlCol="0" anchor="t"/>
          <a:lstStyle/>
          <a:p>
            <a:pPr>
              <a:lnSpc>
                <a:spcPts val="2375"/>
              </a:lnSpc>
            </a:pPr>
            <a:r>
              <a:rPr lang="en-US" sz="1461" dirty="0">
                <a:solidFill>
                  <a:srgbClr val="374151"/>
                </a:solidFill>
                <a:latin typeface="ui-sans-serif" pitchFamily="34" charset="0"/>
                <a:ea typeface="ui-sans-serif" pitchFamily="34" charset="-122"/>
                <a:cs typeface="ui-sans-serif" pitchFamily="34" charset="-120"/>
              </a:rPr>
              <a:t>AWS Elastic Load Balancing automatically distributes incoming application traffic across multiple targets, such as Amazon EC2 instances, containers, and IP addresses, in one or more Availability Zones.</a:t>
            </a:r>
            <a:endParaRPr lang="en-US" sz="1461" dirty="0"/>
          </a:p>
        </p:txBody>
      </p:sp>
      <p:sp>
        <p:nvSpPr>
          <p:cNvPr id="31" name="Text 2"/>
          <p:cNvSpPr/>
          <p:nvPr/>
        </p:nvSpPr>
        <p:spPr>
          <a:xfrm>
            <a:off x="1278065" y="2872709"/>
            <a:ext cx="1587691"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Application Traffic</a:t>
            </a:r>
            <a:endParaRPr lang="en-US" sz="1169" dirty="0"/>
          </a:p>
        </p:txBody>
      </p:sp>
      <p:sp>
        <p:nvSpPr>
          <p:cNvPr id="32" name="Text 3"/>
          <p:cNvSpPr/>
          <p:nvPr/>
        </p:nvSpPr>
        <p:spPr>
          <a:xfrm>
            <a:off x="5772579" y="3021200"/>
            <a:ext cx="334104"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ELB</a:t>
            </a:r>
            <a:endParaRPr lang="en-US" sz="1169" dirty="0"/>
          </a:p>
        </p:txBody>
      </p:sp>
      <p:sp>
        <p:nvSpPr>
          <p:cNvPr id="33" name="Text 4"/>
          <p:cNvSpPr/>
          <p:nvPr/>
        </p:nvSpPr>
        <p:spPr>
          <a:xfrm>
            <a:off x="9485255" y="3058323"/>
            <a:ext cx="644195"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Targets</a:t>
            </a:r>
            <a:endParaRPr lang="en-US" sz="1169" dirty="0"/>
          </a:p>
        </p:txBody>
      </p:sp>
      <p:sp>
        <p:nvSpPr>
          <p:cNvPr id="34" name="Text 5"/>
          <p:cNvSpPr/>
          <p:nvPr/>
        </p:nvSpPr>
        <p:spPr>
          <a:xfrm>
            <a:off x="1447785" y="3893583"/>
            <a:ext cx="2701372"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Enhanced Availability</a:t>
            </a:r>
            <a:endParaRPr lang="en-US" sz="1461" dirty="0"/>
          </a:p>
        </p:txBody>
      </p:sp>
      <p:sp>
        <p:nvSpPr>
          <p:cNvPr id="35" name="Text 6"/>
          <p:cNvSpPr/>
          <p:nvPr/>
        </p:nvSpPr>
        <p:spPr>
          <a:xfrm>
            <a:off x="1113681" y="4283372"/>
            <a:ext cx="2771731"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Prevents any single server from becoming a bottleneck and ensures traffic is routed only to healthy targets.</a:t>
            </a:r>
            <a:endParaRPr lang="en-US" sz="1169" dirty="0"/>
          </a:p>
        </p:txBody>
      </p:sp>
      <p:sp>
        <p:nvSpPr>
          <p:cNvPr id="36" name="Text 7"/>
          <p:cNvSpPr/>
          <p:nvPr/>
        </p:nvSpPr>
        <p:spPr>
          <a:xfrm>
            <a:off x="4859883" y="3893583"/>
            <a:ext cx="1309620"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Scalability</a:t>
            </a:r>
            <a:endParaRPr lang="en-US" sz="1461" dirty="0"/>
          </a:p>
        </p:txBody>
      </p:sp>
      <p:sp>
        <p:nvSpPr>
          <p:cNvPr id="37" name="Text 8"/>
          <p:cNvSpPr/>
          <p:nvPr/>
        </p:nvSpPr>
        <p:spPr>
          <a:xfrm>
            <a:off x="4553620" y="4283371"/>
            <a:ext cx="2771877"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Automatically scales its capacity in response to changes in incoming traffic patterns.</a:t>
            </a:r>
            <a:endParaRPr lang="en-US" sz="1169" dirty="0"/>
          </a:p>
        </p:txBody>
      </p:sp>
      <p:sp>
        <p:nvSpPr>
          <p:cNvPr id="38" name="Text 9"/>
          <p:cNvSpPr/>
          <p:nvPr/>
        </p:nvSpPr>
        <p:spPr>
          <a:xfrm>
            <a:off x="8327809" y="3893583"/>
            <a:ext cx="1913095"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Fault Tolerance</a:t>
            </a:r>
            <a:endParaRPr lang="en-US" sz="1461" dirty="0"/>
          </a:p>
        </p:txBody>
      </p:sp>
      <p:sp>
        <p:nvSpPr>
          <p:cNvPr id="39" name="Text 10"/>
          <p:cNvSpPr/>
          <p:nvPr/>
        </p:nvSpPr>
        <p:spPr>
          <a:xfrm>
            <a:off x="7993705" y="4283371"/>
            <a:ext cx="277173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Ensures high availability of applications by distributing traffic across multiple Availability Zones.</a:t>
            </a:r>
            <a:endParaRPr lang="en-US" sz="1169"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543260"/>
            <a:ext cx="1856135" cy="2784202"/>
          </a:xfrm>
          <a:prstGeom prst="rect">
            <a:avLst/>
          </a:prstGeom>
        </p:spPr>
      </p:pic>
      <p:pic>
        <p:nvPicPr>
          <p:cNvPr id="4" name="Image 2" descr="preencoded.png"/>
          <p:cNvPicPr>
            <a:picLocks noChangeAspect="1"/>
          </p:cNvPicPr>
          <p:nvPr/>
        </p:nvPicPr>
        <p:blipFill>
          <a:blip r:embed="rId5"/>
          <a:stretch>
            <a:fillRect/>
          </a:stretch>
        </p:blipFill>
        <p:spPr>
          <a:xfrm>
            <a:off x="10487161" y="3977109"/>
            <a:ext cx="1392101" cy="1856135"/>
          </a:xfrm>
          <a:prstGeom prst="rect">
            <a:avLst/>
          </a:prstGeom>
        </p:spPr>
      </p:pic>
      <p:pic>
        <p:nvPicPr>
          <p:cNvPr id="5" name="Image 3" descr="preencoded.png"/>
          <p:cNvPicPr>
            <a:picLocks noChangeAspect="1"/>
          </p:cNvPicPr>
          <p:nvPr/>
        </p:nvPicPr>
        <p:blipFill>
          <a:blip r:embed="rId6"/>
          <a:stretch>
            <a:fillRect/>
          </a:stretch>
        </p:blipFill>
        <p:spPr>
          <a:xfrm>
            <a:off x="890944" y="1044416"/>
            <a:ext cx="742454" cy="37123"/>
          </a:xfrm>
          <a:prstGeom prst="rect">
            <a:avLst/>
          </a:prstGeom>
        </p:spPr>
      </p:pic>
      <p:pic>
        <p:nvPicPr>
          <p:cNvPr id="6" name="Image 4" descr="preencoded.png"/>
          <p:cNvPicPr>
            <a:picLocks noChangeAspect="1"/>
          </p:cNvPicPr>
          <p:nvPr/>
        </p:nvPicPr>
        <p:blipFill>
          <a:blip r:embed="rId7"/>
          <a:stretch>
            <a:fillRect/>
          </a:stretch>
        </p:blipFill>
        <p:spPr>
          <a:xfrm>
            <a:off x="890945" y="1786871"/>
            <a:ext cx="2412975" cy="1559153"/>
          </a:xfrm>
          <a:prstGeom prst="rect">
            <a:avLst/>
          </a:prstGeom>
        </p:spPr>
      </p:pic>
      <p:pic>
        <p:nvPicPr>
          <p:cNvPr id="7" name="Image 5" descr="preencoded.png"/>
          <p:cNvPicPr>
            <a:picLocks noChangeAspect="1"/>
          </p:cNvPicPr>
          <p:nvPr/>
        </p:nvPicPr>
        <p:blipFill>
          <a:blip r:embed="rId8"/>
          <a:stretch>
            <a:fillRect/>
          </a:stretch>
        </p:blipFill>
        <p:spPr>
          <a:xfrm>
            <a:off x="1076558" y="2065291"/>
            <a:ext cx="278420" cy="334104"/>
          </a:xfrm>
          <a:prstGeom prst="rect">
            <a:avLst/>
          </a:prstGeom>
        </p:spPr>
      </p:pic>
      <p:pic>
        <p:nvPicPr>
          <p:cNvPr id="8" name="Image 6" descr="preencoded.png"/>
          <p:cNvPicPr>
            <a:picLocks noChangeAspect="1"/>
          </p:cNvPicPr>
          <p:nvPr/>
        </p:nvPicPr>
        <p:blipFill>
          <a:blip r:embed="rId9"/>
          <a:stretch>
            <a:fillRect/>
          </a:stretch>
        </p:blipFill>
        <p:spPr>
          <a:xfrm>
            <a:off x="3452411" y="1786871"/>
            <a:ext cx="2412975" cy="1559153"/>
          </a:xfrm>
          <a:prstGeom prst="rect">
            <a:avLst/>
          </a:prstGeom>
        </p:spPr>
      </p:pic>
      <p:pic>
        <p:nvPicPr>
          <p:cNvPr id="9" name="Image 7" descr="preencoded.png"/>
          <p:cNvPicPr>
            <a:picLocks noChangeAspect="1"/>
          </p:cNvPicPr>
          <p:nvPr/>
        </p:nvPicPr>
        <p:blipFill>
          <a:blip r:embed="rId10"/>
          <a:stretch>
            <a:fillRect/>
          </a:stretch>
        </p:blipFill>
        <p:spPr>
          <a:xfrm>
            <a:off x="3638024" y="2065291"/>
            <a:ext cx="352666" cy="334104"/>
          </a:xfrm>
          <a:prstGeom prst="rect">
            <a:avLst/>
          </a:prstGeom>
        </p:spPr>
      </p:pic>
      <p:pic>
        <p:nvPicPr>
          <p:cNvPr id="10" name="Image 8" descr="preencoded.png"/>
          <p:cNvPicPr>
            <a:picLocks noChangeAspect="1"/>
          </p:cNvPicPr>
          <p:nvPr/>
        </p:nvPicPr>
        <p:blipFill>
          <a:blip r:embed="rId11"/>
          <a:stretch>
            <a:fillRect/>
          </a:stretch>
        </p:blipFill>
        <p:spPr>
          <a:xfrm>
            <a:off x="6013876" y="1786871"/>
            <a:ext cx="2412975" cy="1559153"/>
          </a:xfrm>
          <a:prstGeom prst="rect">
            <a:avLst/>
          </a:prstGeom>
        </p:spPr>
      </p:pic>
      <p:pic>
        <p:nvPicPr>
          <p:cNvPr id="11" name="Image 9" descr="preencoded.png"/>
          <p:cNvPicPr>
            <a:picLocks noChangeAspect="1"/>
          </p:cNvPicPr>
          <p:nvPr/>
        </p:nvPicPr>
        <p:blipFill>
          <a:blip r:embed="rId12"/>
          <a:stretch>
            <a:fillRect/>
          </a:stretch>
        </p:blipFill>
        <p:spPr>
          <a:xfrm>
            <a:off x="6199490" y="2065291"/>
            <a:ext cx="278420" cy="334104"/>
          </a:xfrm>
          <a:prstGeom prst="rect">
            <a:avLst/>
          </a:prstGeom>
        </p:spPr>
      </p:pic>
      <p:pic>
        <p:nvPicPr>
          <p:cNvPr id="12" name="Image 10" descr="preencoded.png"/>
          <p:cNvPicPr>
            <a:picLocks noChangeAspect="1"/>
          </p:cNvPicPr>
          <p:nvPr/>
        </p:nvPicPr>
        <p:blipFill>
          <a:blip r:embed="rId13"/>
          <a:stretch>
            <a:fillRect/>
          </a:stretch>
        </p:blipFill>
        <p:spPr>
          <a:xfrm>
            <a:off x="8575342" y="1786871"/>
            <a:ext cx="2412975" cy="1559153"/>
          </a:xfrm>
          <a:prstGeom prst="rect">
            <a:avLst/>
          </a:prstGeom>
        </p:spPr>
      </p:pic>
      <p:pic>
        <p:nvPicPr>
          <p:cNvPr id="13" name="Image 11" descr="preencoded.png"/>
          <p:cNvPicPr>
            <a:picLocks noChangeAspect="1"/>
          </p:cNvPicPr>
          <p:nvPr/>
        </p:nvPicPr>
        <p:blipFill>
          <a:blip r:embed="rId14"/>
          <a:stretch>
            <a:fillRect/>
          </a:stretch>
        </p:blipFill>
        <p:spPr>
          <a:xfrm>
            <a:off x="8760956" y="2065291"/>
            <a:ext cx="352666" cy="334104"/>
          </a:xfrm>
          <a:prstGeom prst="rect">
            <a:avLst/>
          </a:prstGeom>
        </p:spPr>
      </p:pic>
      <p:pic>
        <p:nvPicPr>
          <p:cNvPr id="14" name="Image 12" descr="preencoded.png"/>
          <p:cNvPicPr>
            <a:picLocks noChangeAspect="1"/>
          </p:cNvPicPr>
          <p:nvPr/>
        </p:nvPicPr>
        <p:blipFill>
          <a:blip r:embed="rId15"/>
          <a:stretch>
            <a:fillRect/>
          </a:stretch>
        </p:blipFill>
        <p:spPr>
          <a:xfrm>
            <a:off x="890945" y="3643005"/>
            <a:ext cx="10097373" cy="2264484"/>
          </a:xfrm>
          <a:prstGeom prst="rect">
            <a:avLst/>
          </a:prstGeom>
        </p:spPr>
      </p:pic>
      <p:pic>
        <p:nvPicPr>
          <p:cNvPr id="15" name="Image 13" descr="preencoded.png"/>
          <p:cNvPicPr>
            <a:picLocks noChangeAspect="1"/>
          </p:cNvPicPr>
          <p:nvPr/>
        </p:nvPicPr>
        <p:blipFill>
          <a:blip r:embed="rId16"/>
          <a:stretch>
            <a:fillRect/>
          </a:stretch>
        </p:blipFill>
        <p:spPr>
          <a:xfrm>
            <a:off x="890945" y="3643005"/>
            <a:ext cx="10097373" cy="408350"/>
          </a:xfrm>
          <a:prstGeom prst="rect">
            <a:avLst/>
          </a:prstGeom>
        </p:spPr>
      </p:pic>
      <p:pic>
        <p:nvPicPr>
          <p:cNvPr id="16" name="Image 14" descr="preencoded.png"/>
          <p:cNvPicPr>
            <a:picLocks noChangeAspect="1"/>
          </p:cNvPicPr>
          <p:nvPr/>
        </p:nvPicPr>
        <p:blipFill>
          <a:blip r:embed="rId17"/>
          <a:stretch>
            <a:fillRect/>
          </a:stretch>
        </p:blipFill>
        <p:spPr>
          <a:xfrm>
            <a:off x="890945" y="4051355"/>
            <a:ext cx="2524343" cy="408350"/>
          </a:xfrm>
          <a:prstGeom prst="rect">
            <a:avLst/>
          </a:prstGeom>
        </p:spPr>
      </p:pic>
      <p:pic>
        <p:nvPicPr>
          <p:cNvPr id="17" name="Image 15" descr="preencoded.png"/>
          <p:cNvPicPr>
            <a:picLocks noChangeAspect="1"/>
          </p:cNvPicPr>
          <p:nvPr/>
        </p:nvPicPr>
        <p:blipFill>
          <a:blip r:embed="rId17"/>
          <a:stretch>
            <a:fillRect/>
          </a:stretch>
        </p:blipFill>
        <p:spPr>
          <a:xfrm>
            <a:off x="3415288" y="4051355"/>
            <a:ext cx="2524343" cy="408350"/>
          </a:xfrm>
          <a:prstGeom prst="rect">
            <a:avLst/>
          </a:prstGeom>
        </p:spPr>
      </p:pic>
      <p:pic>
        <p:nvPicPr>
          <p:cNvPr id="18" name="Image 16" descr="preencoded.png"/>
          <p:cNvPicPr>
            <a:picLocks noChangeAspect="1"/>
          </p:cNvPicPr>
          <p:nvPr/>
        </p:nvPicPr>
        <p:blipFill>
          <a:blip r:embed="rId17"/>
          <a:stretch>
            <a:fillRect/>
          </a:stretch>
        </p:blipFill>
        <p:spPr>
          <a:xfrm>
            <a:off x="5939631" y="4051355"/>
            <a:ext cx="2524343" cy="408350"/>
          </a:xfrm>
          <a:prstGeom prst="rect">
            <a:avLst/>
          </a:prstGeom>
        </p:spPr>
      </p:pic>
      <p:pic>
        <p:nvPicPr>
          <p:cNvPr id="19" name="Image 17" descr="preencoded.png"/>
          <p:cNvPicPr>
            <a:picLocks noChangeAspect="1"/>
          </p:cNvPicPr>
          <p:nvPr/>
        </p:nvPicPr>
        <p:blipFill>
          <a:blip r:embed="rId17"/>
          <a:stretch>
            <a:fillRect/>
          </a:stretch>
        </p:blipFill>
        <p:spPr>
          <a:xfrm>
            <a:off x="8463974" y="4051355"/>
            <a:ext cx="2524343" cy="408350"/>
          </a:xfrm>
          <a:prstGeom prst="rect">
            <a:avLst/>
          </a:prstGeom>
        </p:spPr>
      </p:pic>
      <p:pic>
        <p:nvPicPr>
          <p:cNvPr id="20" name="Image 18" descr="preencoded.png"/>
          <p:cNvPicPr>
            <a:picLocks noChangeAspect="1"/>
          </p:cNvPicPr>
          <p:nvPr/>
        </p:nvPicPr>
        <p:blipFill>
          <a:blip r:embed="rId17"/>
          <a:stretch>
            <a:fillRect/>
          </a:stretch>
        </p:blipFill>
        <p:spPr>
          <a:xfrm>
            <a:off x="890945" y="4459704"/>
            <a:ext cx="2524343" cy="408350"/>
          </a:xfrm>
          <a:prstGeom prst="rect">
            <a:avLst/>
          </a:prstGeom>
        </p:spPr>
      </p:pic>
      <p:pic>
        <p:nvPicPr>
          <p:cNvPr id="21" name="Image 19" descr="preencoded.png"/>
          <p:cNvPicPr>
            <a:picLocks noChangeAspect="1"/>
          </p:cNvPicPr>
          <p:nvPr/>
        </p:nvPicPr>
        <p:blipFill>
          <a:blip r:embed="rId17"/>
          <a:stretch>
            <a:fillRect/>
          </a:stretch>
        </p:blipFill>
        <p:spPr>
          <a:xfrm>
            <a:off x="3415288" y="4459704"/>
            <a:ext cx="2524343" cy="408350"/>
          </a:xfrm>
          <a:prstGeom prst="rect">
            <a:avLst/>
          </a:prstGeom>
        </p:spPr>
      </p:pic>
      <p:pic>
        <p:nvPicPr>
          <p:cNvPr id="22" name="Image 20" descr="preencoded.png"/>
          <p:cNvPicPr>
            <a:picLocks noChangeAspect="1"/>
          </p:cNvPicPr>
          <p:nvPr/>
        </p:nvPicPr>
        <p:blipFill>
          <a:blip r:embed="rId17"/>
          <a:stretch>
            <a:fillRect/>
          </a:stretch>
        </p:blipFill>
        <p:spPr>
          <a:xfrm>
            <a:off x="5939631" y="4459704"/>
            <a:ext cx="2524343" cy="408350"/>
          </a:xfrm>
          <a:prstGeom prst="rect">
            <a:avLst/>
          </a:prstGeom>
        </p:spPr>
      </p:pic>
      <p:pic>
        <p:nvPicPr>
          <p:cNvPr id="23" name="Image 21" descr="preencoded.png"/>
          <p:cNvPicPr>
            <a:picLocks noChangeAspect="1"/>
          </p:cNvPicPr>
          <p:nvPr/>
        </p:nvPicPr>
        <p:blipFill>
          <a:blip r:embed="rId17"/>
          <a:stretch>
            <a:fillRect/>
          </a:stretch>
        </p:blipFill>
        <p:spPr>
          <a:xfrm>
            <a:off x="8463974" y="4459704"/>
            <a:ext cx="2524343" cy="408350"/>
          </a:xfrm>
          <a:prstGeom prst="rect">
            <a:avLst/>
          </a:prstGeom>
        </p:spPr>
      </p:pic>
      <p:pic>
        <p:nvPicPr>
          <p:cNvPr id="24" name="Image 22" descr="preencoded.png"/>
          <p:cNvPicPr>
            <a:picLocks noChangeAspect="1"/>
          </p:cNvPicPr>
          <p:nvPr/>
        </p:nvPicPr>
        <p:blipFill>
          <a:blip r:embed="rId17"/>
          <a:stretch>
            <a:fillRect/>
          </a:stretch>
        </p:blipFill>
        <p:spPr>
          <a:xfrm>
            <a:off x="890945" y="4868054"/>
            <a:ext cx="2524343" cy="408350"/>
          </a:xfrm>
          <a:prstGeom prst="rect">
            <a:avLst/>
          </a:prstGeom>
        </p:spPr>
      </p:pic>
      <p:pic>
        <p:nvPicPr>
          <p:cNvPr id="25" name="Image 23" descr="preencoded.png"/>
          <p:cNvPicPr>
            <a:picLocks noChangeAspect="1"/>
          </p:cNvPicPr>
          <p:nvPr/>
        </p:nvPicPr>
        <p:blipFill>
          <a:blip r:embed="rId17"/>
          <a:stretch>
            <a:fillRect/>
          </a:stretch>
        </p:blipFill>
        <p:spPr>
          <a:xfrm>
            <a:off x="3415288" y="4868054"/>
            <a:ext cx="2524343" cy="408350"/>
          </a:xfrm>
          <a:prstGeom prst="rect">
            <a:avLst/>
          </a:prstGeom>
        </p:spPr>
      </p:pic>
      <p:pic>
        <p:nvPicPr>
          <p:cNvPr id="26" name="Image 24" descr="preencoded.png"/>
          <p:cNvPicPr>
            <a:picLocks noChangeAspect="1"/>
          </p:cNvPicPr>
          <p:nvPr/>
        </p:nvPicPr>
        <p:blipFill>
          <a:blip r:embed="rId17"/>
          <a:stretch>
            <a:fillRect/>
          </a:stretch>
        </p:blipFill>
        <p:spPr>
          <a:xfrm>
            <a:off x="5939631" y="4868054"/>
            <a:ext cx="2524343" cy="408350"/>
          </a:xfrm>
          <a:prstGeom prst="rect">
            <a:avLst/>
          </a:prstGeom>
        </p:spPr>
      </p:pic>
      <p:pic>
        <p:nvPicPr>
          <p:cNvPr id="27" name="Image 25" descr="preencoded.png"/>
          <p:cNvPicPr>
            <a:picLocks noChangeAspect="1"/>
          </p:cNvPicPr>
          <p:nvPr/>
        </p:nvPicPr>
        <p:blipFill>
          <a:blip r:embed="rId17"/>
          <a:stretch>
            <a:fillRect/>
          </a:stretch>
        </p:blipFill>
        <p:spPr>
          <a:xfrm>
            <a:off x="8463974" y="4868054"/>
            <a:ext cx="2524343" cy="408350"/>
          </a:xfrm>
          <a:prstGeom prst="rect">
            <a:avLst/>
          </a:prstGeom>
        </p:spPr>
      </p:pic>
      <p:sp>
        <p:nvSpPr>
          <p:cNvPr id="28" name="Text 0"/>
          <p:cNvSpPr/>
          <p:nvPr/>
        </p:nvSpPr>
        <p:spPr>
          <a:xfrm>
            <a:off x="890944" y="524699"/>
            <a:ext cx="12116848" cy="371227"/>
          </a:xfrm>
          <a:prstGeom prst="rect">
            <a:avLst/>
          </a:prstGeom>
          <a:noFill/>
          <a:ln/>
        </p:spPr>
        <p:txBody>
          <a:bodyPr vert="horz" wrap="square" lIns="0" tIns="0" rIns="0" bIns="0" rtlCol="0" anchor="t"/>
          <a:lstStyle/>
          <a:p>
            <a:pPr>
              <a:lnSpc>
                <a:spcPts val="2923"/>
              </a:lnSpc>
            </a:pPr>
            <a:r>
              <a:rPr lang="en-US" sz="2631" b="1" dirty="0">
                <a:solidFill>
                  <a:srgbClr val="000000"/>
                </a:solidFill>
                <a:latin typeface="ui-sans-serif" pitchFamily="34" charset="0"/>
                <a:ea typeface="ui-sans-serif" pitchFamily="34" charset="-122"/>
                <a:cs typeface="ui-sans-serif" pitchFamily="34" charset="-120"/>
              </a:rPr>
              <a:t>Types of AWS Load Balancers</a:t>
            </a:r>
            <a:endParaRPr lang="en-US" sz="2631" dirty="0"/>
          </a:p>
        </p:txBody>
      </p:sp>
      <p:sp>
        <p:nvSpPr>
          <p:cNvPr id="29" name="Text 1"/>
          <p:cNvSpPr/>
          <p:nvPr/>
        </p:nvSpPr>
        <p:spPr>
          <a:xfrm>
            <a:off x="890944" y="1304275"/>
            <a:ext cx="12116848"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AWS offers four types of load balancers designed for different use cases and traffic patterns:</a:t>
            </a:r>
            <a:endParaRPr lang="en-US" sz="1461" dirty="0"/>
          </a:p>
        </p:txBody>
      </p:sp>
      <p:sp>
        <p:nvSpPr>
          <p:cNvPr id="30" name="Text 2"/>
          <p:cNvSpPr/>
          <p:nvPr/>
        </p:nvSpPr>
        <p:spPr>
          <a:xfrm>
            <a:off x="1466346" y="1972484"/>
            <a:ext cx="1651960" cy="519718"/>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Application Load Balancer</a:t>
            </a:r>
            <a:endParaRPr lang="en-US" sz="1461" dirty="0"/>
          </a:p>
        </p:txBody>
      </p:sp>
      <p:sp>
        <p:nvSpPr>
          <p:cNvPr id="31" name="Text 3"/>
          <p:cNvSpPr/>
          <p:nvPr/>
        </p:nvSpPr>
        <p:spPr>
          <a:xfrm>
            <a:off x="1076558" y="2603570"/>
            <a:ext cx="2041748"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Layer 7 load balancing with advanced routing capabilities</a:t>
            </a:r>
            <a:endParaRPr lang="en-US" sz="1023" dirty="0"/>
          </a:p>
        </p:txBody>
      </p:sp>
      <p:sp>
        <p:nvSpPr>
          <p:cNvPr id="32" name="Text 4"/>
          <p:cNvSpPr/>
          <p:nvPr/>
        </p:nvSpPr>
        <p:spPr>
          <a:xfrm>
            <a:off x="4102057" y="1972484"/>
            <a:ext cx="1577715" cy="519718"/>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Network Load Balancer</a:t>
            </a:r>
            <a:endParaRPr lang="en-US" sz="1461" dirty="0"/>
          </a:p>
        </p:txBody>
      </p:sp>
      <p:sp>
        <p:nvSpPr>
          <p:cNvPr id="33" name="Text 5"/>
          <p:cNvSpPr/>
          <p:nvPr/>
        </p:nvSpPr>
        <p:spPr>
          <a:xfrm>
            <a:off x="3638024" y="2603570"/>
            <a:ext cx="2041748"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Layer 4 load balancing with extreme performance</a:t>
            </a:r>
            <a:endParaRPr lang="en-US" sz="1023" dirty="0"/>
          </a:p>
        </p:txBody>
      </p:sp>
      <p:sp>
        <p:nvSpPr>
          <p:cNvPr id="34" name="Text 6"/>
          <p:cNvSpPr/>
          <p:nvPr/>
        </p:nvSpPr>
        <p:spPr>
          <a:xfrm>
            <a:off x="6589278" y="1972484"/>
            <a:ext cx="1651960" cy="519718"/>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Gateway Load Balancer</a:t>
            </a:r>
            <a:endParaRPr lang="en-US" sz="1461" dirty="0"/>
          </a:p>
        </p:txBody>
      </p:sp>
      <p:sp>
        <p:nvSpPr>
          <p:cNvPr id="35" name="Text 7"/>
          <p:cNvSpPr/>
          <p:nvPr/>
        </p:nvSpPr>
        <p:spPr>
          <a:xfrm>
            <a:off x="6199490" y="2603570"/>
            <a:ext cx="2041748"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Layer 3 gateway with transparent appliance integration</a:t>
            </a:r>
            <a:endParaRPr lang="en-US" sz="1023" dirty="0"/>
          </a:p>
        </p:txBody>
      </p:sp>
      <p:sp>
        <p:nvSpPr>
          <p:cNvPr id="36" name="Text 8"/>
          <p:cNvSpPr/>
          <p:nvPr/>
        </p:nvSpPr>
        <p:spPr>
          <a:xfrm>
            <a:off x="9224989" y="1972484"/>
            <a:ext cx="1577715" cy="519718"/>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Classic Load Balancer</a:t>
            </a:r>
            <a:endParaRPr lang="en-US" sz="1461" dirty="0"/>
          </a:p>
        </p:txBody>
      </p:sp>
      <p:sp>
        <p:nvSpPr>
          <p:cNvPr id="37" name="Text 9"/>
          <p:cNvSpPr/>
          <p:nvPr/>
        </p:nvSpPr>
        <p:spPr>
          <a:xfrm>
            <a:off x="8760956" y="2603570"/>
            <a:ext cx="2041748"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Previous generation with basic load balancing</a:t>
            </a:r>
            <a:endParaRPr lang="en-US" sz="1023" dirty="0"/>
          </a:p>
        </p:txBody>
      </p:sp>
      <p:sp>
        <p:nvSpPr>
          <p:cNvPr id="38" name="Text 10"/>
          <p:cNvSpPr/>
          <p:nvPr/>
        </p:nvSpPr>
        <p:spPr>
          <a:xfrm>
            <a:off x="983751" y="3643005"/>
            <a:ext cx="2524343" cy="408350"/>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Feature</a:t>
            </a:r>
            <a:endParaRPr lang="en-US" sz="1169" dirty="0"/>
          </a:p>
        </p:txBody>
      </p:sp>
      <p:sp>
        <p:nvSpPr>
          <p:cNvPr id="39" name="Text 11"/>
          <p:cNvSpPr/>
          <p:nvPr/>
        </p:nvSpPr>
        <p:spPr>
          <a:xfrm>
            <a:off x="3508094" y="3643005"/>
            <a:ext cx="3029212" cy="408350"/>
          </a:xfrm>
          <a:prstGeom prst="rect">
            <a:avLst/>
          </a:prstGeom>
          <a:noFill/>
          <a:ln/>
        </p:spPr>
        <p:txBody>
          <a:bodyPr vert="horz" wrap="square" lIns="0" tIns="0" rIns="0" bIns="0" rtlCol="0" anchor="t"/>
          <a:lstStyle/>
          <a:p>
            <a:pPr>
              <a:lnSpc>
                <a:spcPts val="1754"/>
              </a:lnSpc>
            </a:pPr>
            <a:r>
              <a:rPr lang="en-US" sz="1169" b="1" dirty="0">
                <a:solidFill>
                  <a:srgbClr val="F97316"/>
                </a:solidFill>
                <a:latin typeface="ui-sans-serif" pitchFamily="34" charset="0"/>
                <a:ea typeface="ui-sans-serif" pitchFamily="34" charset="-122"/>
                <a:cs typeface="ui-sans-serif" pitchFamily="34" charset="-120"/>
              </a:rPr>
              <a:t>Application Load Balancer</a:t>
            </a:r>
            <a:endParaRPr lang="en-US" sz="1169" dirty="0"/>
          </a:p>
        </p:txBody>
      </p:sp>
      <p:sp>
        <p:nvSpPr>
          <p:cNvPr id="40" name="Text 12"/>
          <p:cNvSpPr/>
          <p:nvPr/>
        </p:nvSpPr>
        <p:spPr>
          <a:xfrm>
            <a:off x="6032438" y="3643005"/>
            <a:ext cx="3029212" cy="408350"/>
          </a:xfrm>
          <a:prstGeom prst="rect">
            <a:avLst/>
          </a:prstGeom>
          <a:noFill/>
          <a:ln/>
        </p:spPr>
        <p:txBody>
          <a:bodyPr vert="horz" wrap="square" lIns="0" tIns="0" rIns="0" bIns="0" rtlCol="0" anchor="t"/>
          <a:lstStyle/>
          <a:p>
            <a:pPr>
              <a:lnSpc>
                <a:spcPts val="1754"/>
              </a:lnSpc>
            </a:pPr>
            <a:r>
              <a:rPr lang="en-US" sz="1169" b="1" dirty="0">
                <a:solidFill>
                  <a:srgbClr val="22C55E"/>
                </a:solidFill>
                <a:latin typeface="ui-sans-serif" pitchFamily="34" charset="0"/>
                <a:ea typeface="ui-sans-serif" pitchFamily="34" charset="-122"/>
                <a:cs typeface="ui-sans-serif" pitchFamily="34" charset="-120"/>
              </a:rPr>
              <a:t>Network Load Balancer</a:t>
            </a:r>
            <a:endParaRPr lang="en-US" sz="1169" dirty="0"/>
          </a:p>
        </p:txBody>
      </p:sp>
      <p:sp>
        <p:nvSpPr>
          <p:cNvPr id="41" name="Text 13"/>
          <p:cNvSpPr/>
          <p:nvPr/>
        </p:nvSpPr>
        <p:spPr>
          <a:xfrm>
            <a:off x="8556781" y="3643005"/>
            <a:ext cx="3029212" cy="408350"/>
          </a:xfrm>
          <a:prstGeom prst="rect">
            <a:avLst/>
          </a:prstGeom>
          <a:noFill/>
          <a:ln/>
        </p:spPr>
        <p:txBody>
          <a:bodyPr vert="horz" wrap="square" lIns="0" tIns="0" rIns="0" bIns="0" rtlCol="0" anchor="t"/>
          <a:lstStyle/>
          <a:p>
            <a:pPr>
              <a:lnSpc>
                <a:spcPts val="1754"/>
              </a:lnSpc>
            </a:pPr>
            <a:r>
              <a:rPr lang="en-US" sz="1169" b="1" dirty="0">
                <a:solidFill>
                  <a:srgbClr val="A855F7"/>
                </a:solidFill>
                <a:latin typeface="ui-sans-serif" pitchFamily="34" charset="0"/>
                <a:ea typeface="ui-sans-serif" pitchFamily="34" charset="-122"/>
                <a:cs typeface="ui-sans-serif" pitchFamily="34" charset="-120"/>
              </a:rPr>
              <a:t>Gateway Load Balancer</a:t>
            </a:r>
            <a:endParaRPr lang="en-US" sz="1169" dirty="0"/>
          </a:p>
        </p:txBody>
      </p:sp>
      <p:sp>
        <p:nvSpPr>
          <p:cNvPr id="42" name="Text 14"/>
          <p:cNvSpPr/>
          <p:nvPr/>
        </p:nvSpPr>
        <p:spPr>
          <a:xfrm>
            <a:off x="983751" y="4051355"/>
            <a:ext cx="2524343"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OSI Layer</a:t>
            </a:r>
            <a:endParaRPr lang="en-US" sz="1169" dirty="0"/>
          </a:p>
        </p:txBody>
      </p:sp>
      <p:sp>
        <p:nvSpPr>
          <p:cNvPr id="43" name="Text 15"/>
          <p:cNvSpPr/>
          <p:nvPr/>
        </p:nvSpPr>
        <p:spPr>
          <a:xfrm>
            <a:off x="3508095" y="4051355"/>
            <a:ext cx="2524343"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Layer 7</a:t>
            </a:r>
            <a:endParaRPr lang="en-US" sz="1169" dirty="0"/>
          </a:p>
        </p:txBody>
      </p:sp>
      <p:sp>
        <p:nvSpPr>
          <p:cNvPr id="44" name="Text 16"/>
          <p:cNvSpPr/>
          <p:nvPr/>
        </p:nvSpPr>
        <p:spPr>
          <a:xfrm>
            <a:off x="6032438" y="4051355"/>
            <a:ext cx="2524343"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Layer 4</a:t>
            </a:r>
            <a:endParaRPr lang="en-US" sz="1169" dirty="0"/>
          </a:p>
        </p:txBody>
      </p:sp>
      <p:sp>
        <p:nvSpPr>
          <p:cNvPr id="45" name="Text 17"/>
          <p:cNvSpPr/>
          <p:nvPr/>
        </p:nvSpPr>
        <p:spPr>
          <a:xfrm>
            <a:off x="8556781" y="4051355"/>
            <a:ext cx="3029212"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Layer 3 Gateway + Layer 4</a:t>
            </a:r>
            <a:endParaRPr lang="en-US" sz="1169" dirty="0"/>
          </a:p>
        </p:txBody>
      </p:sp>
      <p:sp>
        <p:nvSpPr>
          <p:cNvPr id="46" name="Text 18"/>
          <p:cNvSpPr/>
          <p:nvPr/>
        </p:nvSpPr>
        <p:spPr>
          <a:xfrm>
            <a:off x="983751" y="4459704"/>
            <a:ext cx="2524343"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Protocols</a:t>
            </a:r>
            <a:endParaRPr lang="en-US" sz="1169" dirty="0"/>
          </a:p>
        </p:txBody>
      </p:sp>
      <p:sp>
        <p:nvSpPr>
          <p:cNvPr id="47" name="Text 19"/>
          <p:cNvSpPr/>
          <p:nvPr/>
        </p:nvSpPr>
        <p:spPr>
          <a:xfrm>
            <a:off x="3508094" y="4459704"/>
            <a:ext cx="3029212"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HTTP, HTTPS, gRPC</a:t>
            </a:r>
            <a:endParaRPr lang="en-US" sz="1169" dirty="0"/>
          </a:p>
        </p:txBody>
      </p:sp>
      <p:sp>
        <p:nvSpPr>
          <p:cNvPr id="48" name="Text 20"/>
          <p:cNvSpPr/>
          <p:nvPr/>
        </p:nvSpPr>
        <p:spPr>
          <a:xfrm>
            <a:off x="6032438" y="4459704"/>
            <a:ext cx="2524343"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TCP, UDP, TLS</a:t>
            </a:r>
            <a:endParaRPr lang="en-US" sz="1169" dirty="0"/>
          </a:p>
        </p:txBody>
      </p:sp>
      <p:sp>
        <p:nvSpPr>
          <p:cNvPr id="49" name="Text 21"/>
          <p:cNvSpPr/>
          <p:nvPr/>
        </p:nvSpPr>
        <p:spPr>
          <a:xfrm>
            <a:off x="8556781" y="4459704"/>
            <a:ext cx="2524343"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IP (all ports)</a:t>
            </a:r>
            <a:endParaRPr lang="en-US" sz="1169" dirty="0"/>
          </a:p>
        </p:txBody>
      </p:sp>
      <p:sp>
        <p:nvSpPr>
          <p:cNvPr id="50" name="Text 22"/>
          <p:cNvSpPr/>
          <p:nvPr/>
        </p:nvSpPr>
        <p:spPr>
          <a:xfrm>
            <a:off x="983751" y="4868054"/>
            <a:ext cx="2524343"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Routing Logic</a:t>
            </a:r>
            <a:endParaRPr lang="en-US" sz="1169" dirty="0"/>
          </a:p>
        </p:txBody>
      </p:sp>
      <p:sp>
        <p:nvSpPr>
          <p:cNvPr id="51" name="Text 23"/>
          <p:cNvSpPr/>
          <p:nvPr/>
        </p:nvSpPr>
        <p:spPr>
          <a:xfrm>
            <a:off x="3508095" y="4868054"/>
            <a:ext cx="2524343"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Content-based</a:t>
            </a:r>
            <a:endParaRPr lang="en-US" sz="1169" dirty="0"/>
          </a:p>
        </p:txBody>
      </p:sp>
      <p:sp>
        <p:nvSpPr>
          <p:cNvPr id="52" name="Text 24"/>
          <p:cNvSpPr/>
          <p:nvPr/>
        </p:nvSpPr>
        <p:spPr>
          <a:xfrm>
            <a:off x="6032438" y="4868054"/>
            <a:ext cx="2524343"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Flow hash</a:t>
            </a:r>
            <a:endParaRPr lang="en-US" sz="1169" dirty="0"/>
          </a:p>
        </p:txBody>
      </p:sp>
      <p:sp>
        <p:nvSpPr>
          <p:cNvPr id="53" name="Text 25"/>
          <p:cNvSpPr/>
          <p:nvPr/>
        </p:nvSpPr>
        <p:spPr>
          <a:xfrm>
            <a:off x="8556781" y="4868054"/>
            <a:ext cx="3029212"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Flow hash for appliances</a:t>
            </a:r>
            <a:endParaRPr lang="en-US" sz="1169" dirty="0"/>
          </a:p>
        </p:txBody>
      </p:sp>
      <p:sp>
        <p:nvSpPr>
          <p:cNvPr id="54" name="Text 26"/>
          <p:cNvSpPr/>
          <p:nvPr/>
        </p:nvSpPr>
        <p:spPr>
          <a:xfrm>
            <a:off x="983751" y="5276404"/>
            <a:ext cx="2524343" cy="63108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Performance</a:t>
            </a:r>
            <a:endParaRPr lang="en-US" sz="1169" dirty="0"/>
          </a:p>
        </p:txBody>
      </p:sp>
      <p:sp>
        <p:nvSpPr>
          <p:cNvPr id="55" name="Text 27"/>
          <p:cNvSpPr/>
          <p:nvPr/>
        </p:nvSpPr>
        <p:spPr>
          <a:xfrm>
            <a:off x="3508094" y="5276404"/>
            <a:ext cx="3029212" cy="63108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Optimized for applications</a:t>
            </a:r>
            <a:endParaRPr lang="en-US" sz="1169" dirty="0"/>
          </a:p>
        </p:txBody>
      </p:sp>
      <p:sp>
        <p:nvSpPr>
          <p:cNvPr id="56" name="Text 28"/>
          <p:cNvSpPr/>
          <p:nvPr/>
        </p:nvSpPr>
        <p:spPr>
          <a:xfrm>
            <a:off x="6032438" y="5276404"/>
            <a:ext cx="2524343" cy="63108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Extreme performance, low latency</a:t>
            </a:r>
            <a:endParaRPr lang="en-US" sz="1169" dirty="0"/>
          </a:p>
        </p:txBody>
      </p:sp>
      <p:sp>
        <p:nvSpPr>
          <p:cNvPr id="57" name="Text 29"/>
          <p:cNvSpPr/>
          <p:nvPr/>
        </p:nvSpPr>
        <p:spPr>
          <a:xfrm>
            <a:off x="8556781" y="5276404"/>
            <a:ext cx="3029212" cy="63108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High throughput for appliances</a:t>
            </a:r>
            <a:endParaRPr lang="en-US" sz="1169"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543260"/>
            <a:ext cx="1856135" cy="2784202"/>
          </a:xfrm>
          <a:prstGeom prst="rect">
            <a:avLst/>
          </a:prstGeom>
        </p:spPr>
      </p:pic>
      <p:pic>
        <p:nvPicPr>
          <p:cNvPr id="4" name="Image 2" descr="preencoded.png"/>
          <p:cNvPicPr>
            <a:picLocks noChangeAspect="1"/>
          </p:cNvPicPr>
          <p:nvPr/>
        </p:nvPicPr>
        <p:blipFill>
          <a:blip r:embed="rId5"/>
          <a:stretch>
            <a:fillRect/>
          </a:stretch>
        </p:blipFill>
        <p:spPr>
          <a:xfrm>
            <a:off x="10487161" y="3977109"/>
            <a:ext cx="1392101" cy="1856135"/>
          </a:xfrm>
          <a:prstGeom prst="rect">
            <a:avLst/>
          </a:prstGeom>
        </p:spPr>
      </p:pic>
      <p:pic>
        <p:nvPicPr>
          <p:cNvPr id="5" name="Image 3" descr="preencoded.png"/>
          <p:cNvPicPr>
            <a:picLocks noChangeAspect="1"/>
          </p:cNvPicPr>
          <p:nvPr/>
        </p:nvPicPr>
        <p:blipFill>
          <a:blip r:embed="rId6"/>
          <a:stretch>
            <a:fillRect/>
          </a:stretch>
        </p:blipFill>
        <p:spPr>
          <a:xfrm>
            <a:off x="890944" y="1044416"/>
            <a:ext cx="742454" cy="37123"/>
          </a:xfrm>
          <a:prstGeom prst="rect">
            <a:avLst/>
          </a:prstGeom>
        </p:spPr>
      </p:pic>
      <p:pic>
        <p:nvPicPr>
          <p:cNvPr id="6" name="Image 4" descr="preencoded.png"/>
          <p:cNvPicPr>
            <a:picLocks noChangeAspect="1"/>
          </p:cNvPicPr>
          <p:nvPr/>
        </p:nvPicPr>
        <p:blipFill>
          <a:blip r:embed="rId7"/>
          <a:stretch>
            <a:fillRect/>
          </a:stretch>
        </p:blipFill>
        <p:spPr>
          <a:xfrm>
            <a:off x="1726785" y="2464360"/>
            <a:ext cx="352666" cy="334104"/>
          </a:xfrm>
          <a:prstGeom prst="rect">
            <a:avLst/>
          </a:prstGeom>
        </p:spPr>
      </p:pic>
      <p:pic>
        <p:nvPicPr>
          <p:cNvPr id="7" name="Image 5" descr="preencoded.png"/>
          <p:cNvPicPr>
            <a:picLocks noChangeAspect="1"/>
          </p:cNvPicPr>
          <p:nvPr/>
        </p:nvPicPr>
        <p:blipFill>
          <a:blip r:embed="rId8"/>
          <a:stretch>
            <a:fillRect/>
          </a:stretch>
        </p:blipFill>
        <p:spPr>
          <a:xfrm>
            <a:off x="2915436" y="2779902"/>
            <a:ext cx="2699371" cy="37123"/>
          </a:xfrm>
          <a:prstGeom prst="rect">
            <a:avLst/>
          </a:prstGeom>
        </p:spPr>
      </p:pic>
      <p:pic>
        <p:nvPicPr>
          <p:cNvPr id="8" name="Image 6" descr="preencoded.png"/>
          <p:cNvPicPr>
            <a:picLocks noChangeAspect="1"/>
          </p:cNvPicPr>
          <p:nvPr/>
        </p:nvPicPr>
        <p:blipFill>
          <a:blip r:embed="rId9"/>
          <a:stretch>
            <a:fillRect/>
          </a:stretch>
        </p:blipFill>
        <p:spPr>
          <a:xfrm>
            <a:off x="2915436" y="2631412"/>
            <a:ext cx="111368" cy="111368"/>
          </a:xfrm>
          <a:prstGeom prst="rect">
            <a:avLst/>
          </a:prstGeom>
        </p:spPr>
      </p:pic>
      <p:pic>
        <p:nvPicPr>
          <p:cNvPr id="9" name="Image 7" descr="preencoded.png"/>
          <p:cNvPicPr>
            <a:picLocks noChangeAspect="1"/>
          </p:cNvPicPr>
          <p:nvPr/>
        </p:nvPicPr>
        <p:blipFill>
          <a:blip r:embed="rId10"/>
          <a:stretch>
            <a:fillRect/>
          </a:stretch>
        </p:blipFill>
        <p:spPr>
          <a:xfrm>
            <a:off x="3725176" y="2779903"/>
            <a:ext cx="111368" cy="111368"/>
          </a:xfrm>
          <a:prstGeom prst="rect">
            <a:avLst/>
          </a:prstGeom>
        </p:spPr>
      </p:pic>
      <p:pic>
        <p:nvPicPr>
          <p:cNvPr id="10" name="Image 8" descr="preencoded.png"/>
          <p:cNvPicPr>
            <a:picLocks noChangeAspect="1"/>
          </p:cNvPicPr>
          <p:nvPr/>
        </p:nvPicPr>
        <p:blipFill>
          <a:blip r:embed="rId11"/>
          <a:stretch>
            <a:fillRect/>
          </a:stretch>
        </p:blipFill>
        <p:spPr>
          <a:xfrm>
            <a:off x="4535059" y="2928393"/>
            <a:ext cx="111368" cy="111368"/>
          </a:xfrm>
          <a:prstGeom prst="rect">
            <a:avLst/>
          </a:prstGeom>
        </p:spPr>
      </p:pic>
      <p:pic>
        <p:nvPicPr>
          <p:cNvPr id="11" name="Image 9" descr="preencoded.png"/>
          <p:cNvPicPr>
            <a:picLocks noChangeAspect="1"/>
          </p:cNvPicPr>
          <p:nvPr/>
        </p:nvPicPr>
        <p:blipFill>
          <a:blip r:embed="rId10"/>
          <a:stretch>
            <a:fillRect/>
          </a:stretch>
        </p:blipFill>
        <p:spPr>
          <a:xfrm>
            <a:off x="3346047" y="2697252"/>
            <a:ext cx="111368" cy="111368"/>
          </a:xfrm>
          <a:prstGeom prst="rect">
            <a:avLst/>
          </a:prstGeom>
        </p:spPr>
      </p:pic>
      <p:pic>
        <p:nvPicPr>
          <p:cNvPr id="12" name="Image 10" descr="preencoded.png"/>
          <p:cNvPicPr>
            <a:picLocks noChangeAspect="1"/>
          </p:cNvPicPr>
          <p:nvPr/>
        </p:nvPicPr>
        <p:blipFill>
          <a:blip r:embed="rId11"/>
          <a:stretch>
            <a:fillRect/>
          </a:stretch>
        </p:blipFill>
        <p:spPr>
          <a:xfrm>
            <a:off x="4265050" y="2854148"/>
            <a:ext cx="111368" cy="111368"/>
          </a:xfrm>
          <a:prstGeom prst="rect">
            <a:avLst/>
          </a:prstGeom>
        </p:spPr>
      </p:pic>
      <p:pic>
        <p:nvPicPr>
          <p:cNvPr id="13" name="Image 11" descr="preencoded.png"/>
          <p:cNvPicPr>
            <a:picLocks noChangeAspect="1"/>
          </p:cNvPicPr>
          <p:nvPr/>
        </p:nvPicPr>
        <p:blipFill>
          <a:blip r:embed="rId12"/>
          <a:stretch>
            <a:fillRect/>
          </a:stretch>
        </p:blipFill>
        <p:spPr>
          <a:xfrm>
            <a:off x="5614808" y="2315869"/>
            <a:ext cx="649647" cy="631086"/>
          </a:xfrm>
          <a:prstGeom prst="rect">
            <a:avLst/>
          </a:prstGeom>
        </p:spPr>
      </p:pic>
      <p:pic>
        <p:nvPicPr>
          <p:cNvPr id="14" name="Image 12" descr="preencoded.png"/>
          <p:cNvPicPr>
            <a:picLocks noChangeAspect="1"/>
          </p:cNvPicPr>
          <p:nvPr/>
        </p:nvPicPr>
        <p:blipFill>
          <a:blip r:embed="rId13"/>
          <a:stretch>
            <a:fillRect/>
          </a:stretch>
        </p:blipFill>
        <p:spPr>
          <a:xfrm>
            <a:off x="5763298" y="2464360"/>
            <a:ext cx="352666" cy="334104"/>
          </a:xfrm>
          <a:prstGeom prst="rect">
            <a:avLst/>
          </a:prstGeom>
        </p:spPr>
      </p:pic>
      <p:pic>
        <p:nvPicPr>
          <p:cNvPr id="15" name="Image 13" descr="preencoded.png"/>
          <p:cNvPicPr>
            <a:picLocks noChangeAspect="1"/>
          </p:cNvPicPr>
          <p:nvPr/>
        </p:nvPicPr>
        <p:blipFill>
          <a:blip r:embed="rId8"/>
          <a:stretch>
            <a:fillRect/>
          </a:stretch>
        </p:blipFill>
        <p:spPr>
          <a:xfrm>
            <a:off x="6264455" y="2779902"/>
            <a:ext cx="2699371" cy="37123"/>
          </a:xfrm>
          <a:prstGeom prst="rect">
            <a:avLst/>
          </a:prstGeom>
        </p:spPr>
      </p:pic>
      <p:pic>
        <p:nvPicPr>
          <p:cNvPr id="16" name="Image 14" descr="preencoded.png"/>
          <p:cNvPicPr>
            <a:picLocks noChangeAspect="1"/>
          </p:cNvPicPr>
          <p:nvPr/>
        </p:nvPicPr>
        <p:blipFill>
          <a:blip r:embed="rId14"/>
          <a:stretch>
            <a:fillRect/>
          </a:stretch>
        </p:blipFill>
        <p:spPr>
          <a:xfrm>
            <a:off x="6264455" y="2631412"/>
            <a:ext cx="111368" cy="111368"/>
          </a:xfrm>
          <a:prstGeom prst="rect">
            <a:avLst/>
          </a:prstGeom>
        </p:spPr>
      </p:pic>
      <p:pic>
        <p:nvPicPr>
          <p:cNvPr id="17" name="Image 15" descr="preencoded.png"/>
          <p:cNvPicPr>
            <a:picLocks noChangeAspect="1"/>
          </p:cNvPicPr>
          <p:nvPr/>
        </p:nvPicPr>
        <p:blipFill>
          <a:blip r:embed="rId10"/>
          <a:stretch>
            <a:fillRect/>
          </a:stretch>
        </p:blipFill>
        <p:spPr>
          <a:xfrm>
            <a:off x="7074193" y="2779903"/>
            <a:ext cx="111368" cy="111368"/>
          </a:xfrm>
          <a:prstGeom prst="rect">
            <a:avLst/>
          </a:prstGeom>
        </p:spPr>
      </p:pic>
      <p:pic>
        <p:nvPicPr>
          <p:cNvPr id="18" name="Image 16" descr="preencoded.png"/>
          <p:cNvPicPr>
            <a:picLocks noChangeAspect="1"/>
          </p:cNvPicPr>
          <p:nvPr/>
        </p:nvPicPr>
        <p:blipFill>
          <a:blip r:embed="rId11"/>
          <a:stretch>
            <a:fillRect/>
          </a:stretch>
        </p:blipFill>
        <p:spPr>
          <a:xfrm>
            <a:off x="7884077" y="2928393"/>
            <a:ext cx="111368" cy="111368"/>
          </a:xfrm>
          <a:prstGeom prst="rect">
            <a:avLst/>
          </a:prstGeom>
        </p:spPr>
      </p:pic>
      <p:pic>
        <p:nvPicPr>
          <p:cNvPr id="19" name="Image 17" descr="preencoded.png"/>
          <p:cNvPicPr>
            <a:picLocks noChangeAspect="1"/>
          </p:cNvPicPr>
          <p:nvPr/>
        </p:nvPicPr>
        <p:blipFill>
          <a:blip r:embed="rId10"/>
          <a:stretch>
            <a:fillRect/>
          </a:stretch>
        </p:blipFill>
        <p:spPr>
          <a:xfrm>
            <a:off x="6804329" y="2705657"/>
            <a:ext cx="111368" cy="111368"/>
          </a:xfrm>
          <a:prstGeom prst="rect">
            <a:avLst/>
          </a:prstGeom>
        </p:spPr>
      </p:pic>
      <p:pic>
        <p:nvPicPr>
          <p:cNvPr id="20" name="Image 18" descr="preencoded.png"/>
          <p:cNvPicPr>
            <a:picLocks noChangeAspect="1"/>
          </p:cNvPicPr>
          <p:nvPr/>
        </p:nvPicPr>
        <p:blipFill>
          <a:blip r:embed="rId10"/>
          <a:stretch>
            <a:fillRect/>
          </a:stretch>
        </p:blipFill>
        <p:spPr>
          <a:xfrm>
            <a:off x="7614067" y="2854148"/>
            <a:ext cx="111368" cy="111368"/>
          </a:xfrm>
          <a:prstGeom prst="rect">
            <a:avLst/>
          </a:prstGeom>
        </p:spPr>
      </p:pic>
      <p:pic>
        <p:nvPicPr>
          <p:cNvPr id="21" name="Image 19" descr="preencoded.png"/>
          <p:cNvPicPr>
            <a:picLocks noChangeAspect="1"/>
          </p:cNvPicPr>
          <p:nvPr/>
        </p:nvPicPr>
        <p:blipFill>
          <a:blip r:embed="rId15"/>
          <a:stretch>
            <a:fillRect/>
          </a:stretch>
        </p:blipFill>
        <p:spPr>
          <a:xfrm>
            <a:off x="9623333" y="2278746"/>
            <a:ext cx="296982" cy="296982"/>
          </a:xfrm>
          <a:prstGeom prst="rect">
            <a:avLst/>
          </a:prstGeom>
        </p:spPr>
      </p:pic>
      <p:pic>
        <p:nvPicPr>
          <p:cNvPr id="22" name="Image 20" descr="preencoded.png"/>
          <p:cNvPicPr>
            <a:picLocks noChangeAspect="1"/>
          </p:cNvPicPr>
          <p:nvPr/>
        </p:nvPicPr>
        <p:blipFill>
          <a:blip r:embed="rId16"/>
          <a:stretch>
            <a:fillRect/>
          </a:stretch>
        </p:blipFill>
        <p:spPr>
          <a:xfrm>
            <a:off x="9697579" y="2352991"/>
            <a:ext cx="148491" cy="148491"/>
          </a:xfrm>
          <a:prstGeom prst="rect">
            <a:avLst/>
          </a:prstGeom>
        </p:spPr>
      </p:pic>
      <p:pic>
        <p:nvPicPr>
          <p:cNvPr id="23" name="Image 21" descr="preencoded.png"/>
          <p:cNvPicPr>
            <a:picLocks noChangeAspect="1"/>
          </p:cNvPicPr>
          <p:nvPr/>
        </p:nvPicPr>
        <p:blipFill>
          <a:blip r:embed="rId17"/>
          <a:stretch>
            <a:fillRect/>
          </a:stretch>
        </p:blipFill>
        <p:spPr>
          <a:xfrm>
            <a:off x="10031683" y="2278746"/>
            <a:ext cx="296982" cy="296982"/>
          </a:xfrm>
          <a:prstGeom prst="rect">
            <a:avLst/>
          </a:prstGeom>
        </p:spPr>
      </p:pic>
      <p:pic>
        <p:nvPicPr>
          <p:cNvPr id="24" name="Image 22" descr="preencoded.png"/>
          <p:cNvPicPr>
            <a:picLocks noChangeAspect="1"/>
          </p:cNvPicPr>
          <p:nvPr/>
        </p:nvPicPr>
        <p:blipFill>
          <a:blip r:embed="rId16"/>
          <a:stretch>
            <a:fillRect/>
          </a:stretch>
        </p:blipFill>
        <p:spPr>
          <a:xfrm>
            <a:off x="10105929" y="2352991"/>
            <a:ext cx="148491" cy="148491"/>
          </a:xfrm>
          <a:prstGeom prst="rect">
            <a:avLst/>
          </a:prstGeom>
        </p:spPr>
      </p:pic>
      <p:pic>
        <p:nvPicPr>
          <p:cNvPr id="25" name="Image 23" descr="preencoded.png"/>
          <p:cNvPicPr>
            <a:picLocks noChangeAspect="1"/>
          </p:cNvPicPr>
          <p:nvPr/>
        </p:nvPicPr>
        <p:blipFill>
          <a:blip r:embed="rId15"/>
          <a:stretch>
            <a:fillRect/>
          </a:stretch>
        </p:blipFill>
        <p:spPr>
          <a:xfrm>
            <a:off x="9623333" y="2687096"/>
            <a:ext cx="296982" cy="296982"/>
          </a:xfrm>
          <a:prstGeom prst="rect">
            <a:avLst/>
          </a:prstGeom>
        </p:spPr>
      </p:pic>
      <p:pic>
        <p:nvPicPr>
          <p:cNvPr id="26" name="Image 24" descr="preencoded.png"/>
          <p:cNvPicPr>
            <a:picLocks noChangeAspect="1"/>
          </p:cNvPicPr>
          <p:nvPr/>
        </p:nvPicPr>
        <p:blipFill>
          <a:blip r:embed="rId16"/>
          <a:stretch>
            <a:fillRect/>
          </a:stretch>
        </p:blipFill>
        <p:spPr>
          <a:xfrm>
            <a:off x="9697579" y="2761341"/>
            <a:ext cx="148491" cy="148491"/>
          </a:xfrm>
          <a:prstGeom prst="rect">
            <a:avLst/>
          </a:prstGeom>
        </p:spPr>
      </p:pic>
      <p:pic>
        <p:nvPicPr>
          <p:cNvPr id="27" name="Image 25" descr="preencoded.png"/>
          <p:cNvPicPr>
            <a:picLocks noChangeAspect="1"/>
          </p:cNvPicPr>
          <p:nvPr/>
        </p:nvPicPr>
        <p:blipFill>
          <a:blip r:embed="rId17"/>
          <a:stretch>
            <a:fillRect/>
          </a:stretch>
        </p:blipFill>
        <p:spPr>
          <a:xfrm>
            <a:off x="10031683" y="2687096"/>
            <a:ext cx="296982" cy="296982"/>
          </a:xfrm>
          <a:prstGeom prst="rect">
            <a:avLst/>
          </a:prstGeom>
        </p:spPr>
      </p:pic>
      <p:pic>
        <p:nvPicPr>
          <p:cNvPr id="28" name="Image 26" descr="preencoded.png"/>
          <p:cNvPicPr>
            <a:picLocks noChangeAspect="1"/>
          </p:cNvPicPr>
          <p:nvPr/>
        </p:nvPicPr>
        <p:blipFill>
          <a:blip r:embed="rId16"/>
          <a:stretch>
            <a:fillRect/>
          </a:stretch>
        </p:blipFill>
        <p:spPr>
          <a:xfrm>
            <a:off x="10105929" y="2761341"/>
            <a:ext cx="148491" cy="148491"/>
          </a:xfrm>
          <a:prstGeom prst="rect">
            <a:avLst/>
          </a:prstGeom>
        </p:spPr>
      </p:pic>
      <p:pic>
        <p:nvPicPr>
          <p:cNvPr id="29" name="Image 27" descr="preencoded.png"/>
          <p:cNvPicPr>
            <a:picLocks noChangeAspect="1"/>
          </p:cNvPicPr>
          <p:nvPr/>
        </p:nvPicPr>
        <p:blipFill>
          <a:blip r:embed="rId18"/>
          <a:stretch>
            <a:fillRect/>
          </a:stretch>
        </p:blipFill>
        <p:spPr>
          <a:xfrm>
            <a:off x="890945" y="3652286"/>
            <a:ext cx="3217204" cy="1522031"/>
          </a:xfrm>
          <a:prstGeom prst="rect">
            <a:avLst/>
          </a:prstGeom>
        </p:spPr>
      </p:pic>
      <p:pic>
        <p:nvPicPr>
          <p:cNvPr id="30" name="Image 28" descr="preencoded.png"/>
          <p:cNvPicPr>
            <a:picLocks noChangeAspect="1"/>
          </p:cNvPicPr>
          <p:nvPr/>
        </p:nvPicPr>
        <p:blipFill>
          <a:blip r:embed="rId19"/>
          <a:stretch>
            <a:fillRect/>
          </a:stretch>
        </p:blipFill>
        <p:spPr>
          <a:xfrm>
            <a:off x="1113681" y="3875022"/>
            <a:ext cx="222736" cy="296982"/>
          </a:xfrm>
          <a:prstGeom prst="rect">
            <a:avLst/>
          </a:prstGeom>
        </p:spPr>
      </p:pic>
      <p:pic>
        <p:nvPicPr>
          <p:cNvPr id="31" name="Image 29" descr="preencoded.png"/>
          <p:cNvPicPr>
            <a:picLocks noChangeAspect="1"/>
          </p:cNvPicPr>
          <p:nvPr/>
        </p:nvPicPr>
        <p:blipFill>
          <a:blip r:embed="rId20"/>
          <a:stretch>
            <a:fillRect/>
          </a:stretch>
        </p:blipFill>
        <p:spPr>
          <a:xfrm>
            <a:off x="4330884" y="3652286"/>
            <a:ext cx="3217349" cy="1522031"/>
          </a:xfrm>
          <a:prstGeom prst="rect">
            <a:avLst/>
          </a:prstGeom>
        </p:spPr>
      </p:pic>
      <p:pic>
        <p:nvPicPr>
          <p:cNvPr id="32" name="Image 30" descr="preencoded.png"/>
          <p:cNvPicPr>
            <a:picLocks noChangeAspect="1"/>
          </p:cNvPicPr>
          <p:nvPr/>
        </p:nvPicPr>
        <p:blipFill>
          <a:blip r:embed="rId21"/>
          <a:stretch>
            <a:fillRect/>
          </a:stretch>
        </p:blipFill>
        <p:spPr>
          <a:xfrm>
            <a:off x="4553621" y="3875022"/>
            <a:ext cx="167052" cy="296982"/>
          </a:xfrm>
          <a:prstGeom prst="rect">
            <a:avLst/>
          </a:prstGeom>
        </p:spPr>
      </p:pic>
      <p:pic>
        <p:nvPicPr>
          <p:cNvPr id="33" name="Image 31" descr="preencoded.png"/>
          <p:cNvPicPr>
            <a:picLocks noChangeAspect="1"/>
          </p:cNvPicPr>
          <p:nvPr/>
        </p:nvPicPr>
        <p:blipFill>
          <a:blip r:embed="rId22"/>
          <a:stretch>
            <a:fillRect/>
          </a:stretch>
        </p:blipFill>
        <p:spPr>
          <a:xfrm>
            <a:off x="7770969" y="3652286"/>
            <a:ext cx="3217204" cy="1522031"/>
          </a:xfrm>
          <a:prstGeom prst="rect">
            <a:avLst/>
          </a:prstGeom>
        </p:spPr>
      </p:pic>
      <p:pic>
        <p:nvPicPr>
          <p:cNvPr id="34" name="Image 32" descr="preencoded.png"/>
          <p:cNvPicPr>
            <a:picLocks noChangeAspect="1"/>
          </p:cNvPicPr>
          <p:nvPr/>
        </p:nvPicPr>
        <p:blipFill>
          <a:blip r:embed="rId23"/>
          <a:stretch>
            <a:fillRect/>
          </a:stretch>
        </p:blipFill>
        <p:spPr>
          <a:xfrm>
            <a:off x="7993705" y="3875022"/>
            <a:ext cx="222736" cy="296982"/>
          </a:xfrm>
          <a:prstGeom prst="rect">
            <a:avLst/>
          </a:prstGeom>
        </p:spPr>
      </p:pic>
      <p:sp>
        <p:nvSpPr>
          <p:cNvPr id="35" name="Text 0"/>
          <p:cNvSpPr/>
          <p:nvPr/>
        </p:nvSpPr>
        <p:spPr>
          <a:xfrm>
            <a:off x="890944" y="524699"/>
            <a:ext cx="12116848" cy="371227"/>
          </a:xfrm>
          <a:prstGeom prst="rect">
            <a:avLst/>
          </a:prstGeom>
          <a:noFill/>
          <a:ln/>
        </p:spPr>
        <p:txBody>
          <a:bodyPr vert="horz" wrap="square" lIns="0" tIns="0" rIns="0" bIns="0" rtlCol="0" anchor="t"/>
          <a:lstStyle/>
          <a:p>
            <a:pPr>
              <a:lnSpc>
                <a:spcPts val="2923"/>
              </a:lnSpc>
            </a:pPr>
            <a:r>
              <a:rPr lang="en-US" sz="2631" b="1" dirty="0">
                <a:solidFill>
                  <a:srgbClr val="000000"/>
                </a:solidFill>
                <a:latin typeface="ui-sans-serif" pitchFamily="34" charset="0"/>
                <a:ea typeface="ui-sans-serif" pitchFamily="34" charset="-122"/>
                <a:cs typeface="ui-sans-serif" pitchFamily="34" charset="-120"/>
              </a:rPr>
              <a:t>What is Network Load Balancer?</a:t>
            </a:r>
            <a:endParaRPr lang="en-US" sz="2631" dirty="0"/>
          </a:p>
        </p:txBody>
      </p:sp>
      <p:sp>
        <p:nvSpPr>
          <p:cNvPr id="36" name="Text 1"/>
          <p:cNvSpPr/>
          <p:nvPr/>
        </p:nvSpPr>
        <p:spPr>
          <a:xfrm>
            <a:off x="890945" y="1378521"/>
            <a:ext cx="10097373" cy="603244"/>
          </a:xfrm>
          <a:prstGeom prst="rect">
            <a:avLst/>
          </a:prstGeom>
          <a:noFill/>
          <a:ln/>
        </p:spPr>
        <p:txBody>
          <a:bodyPr vert="horz" wrap="square" lIns="0" tIns="0" rIns="0" bIns="0" rtlCol="0" anchor="t"/>
          <a:lstStyle/>
          <a:p>
            <a:pPr>
              <a:lnSpc>
                <a:spcPts val="2375"/>
              </a:lnSpc>
            </a:pPr>
            <a:r>
              <a:rPr lang="en-US" sz="1461" dirty="0">
                <a:solidFill>
                  <a:srgbClr val="374151"/>
                </a:solidFill>
                <a:latin typeface="ui-sans-serif" pitchFamily="34" charset="0"/>
                <a:ea typeface="ui-sans-serif" pitchFamily="34" charset="-122"/>
                <a:cs typeface="ui-sans-serif" pitchFamily="34" charset="-120"/>
              </a:rPr>
              <a:t>The Network Load Balancer (NLB) operates at the transport layer (Layer 4) of the OSI model, engineered for extreme performance and ultra-low latency, making it suitable for handling volatile traffic patterns.</a:t>
            </a:r>
            <a:endParaRPr lang="en-US" sz="1461" dirty="0"/>
          </a:p>
        </p:txBody>
      </p:sp>
      <p:sp>
        <p:nvSpPr>
          <p:cNvPr id="37" name="Text 2"/>
          <p:cNvSpPr/>
          <p:nvPr/>
        </p:nvSpPr>
        <p:spPr>
          <a:xfrm>
            <a:off x="1598771" y="2872709"/>
            <a:ext cx="608696"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Clients</a:t>
            </a:r>
            <a:endParaRPr lang="en-US" sz="1169" dirty="0"/>
          </a:p>
        </p:txBody>
      </p:sp>
      <p:sp>
        <p:nvSpPr>
          <p:cNvPr id="38" name="Text 3"/>
          <p:cNvSpPr/>
          <p:nvPr/>
        </p:nvSpPr>
        <p:spPr>
          <a:xfrm>
            <a:off x="5762153" y="3021200"/>
            <a:ext cx="354812"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NLB</a:t>
            </a:r>
            <a:endParaRPr lang="en-US" sz="1169" dirty="0"/>
          </a:p>
        </p:txBody>
      </p:sp>
      <p:sp>
        <p:nvSpPr>
          <p:cNvPr id="39" name="Text 4"/>
          <p:cNvSpPr/>
          <p:nvPr/>
        </p:nvSpPr>
        <p:spPr>
          <a:xfrm>
            <a:off x="9653902" y="3058323"/>
            <a:ext cx="644195"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Targets</a:t>
            </a:r>
            <a:endParaRPr lang="en-US" sz="1169" dirty="0"/>
          </a:p>
        </p:txBody>
      </p:sp>
      <p:sp>
        <p:nvSpPr>
          <p:cNvPr id="40" name="Text 5"/>
          <p:cNvSpPr/>
          <p:nvPr/>
        </p:nvSpPr>
        <p:spPr>
          <a:xfrm>
            <a:off x="1447785" y="3893583"/>
            <a:ext cx="2256074"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Layer 4 Operation</a:t>
            </a:r>
            <a:endParaRPr lang="en-US" sz="1461" dirty="0"/>
          </a:p>
        </p:txBody>
      </p:sp>
      <p:sp>
        <p:nvSpPr>
          <p:cNvPr id="41" name="Text 6"/>
          <p:cNvSpPr/>
          <p:nvPr/>
        </p:nvSpPr>
        <p:spPr>
          <a:xfrm>
            <a:off x="1113681" y="4283371"/>
            <a:ext cx="277173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Operates at the transport layer (Layer 4) of the OSI model, focusing on TCP, UDP, and TLS traffic.</a:t>
            </a:r>
            <a:endParaRPr lang="en-US" sz="1169" dirty="0"/>
          </a:p>
        </p:txBody>
      </p:sp>
      <p:sp>
        <p:nvSpPr>
          <p:cNvPr id="42" name="Text 7"/>
          <p:cNvSpPr/>
          <p:nvPr/>
        </p:nvSpPr>
        <p:spPr>
          <a:xfrm>
            <a:off x="4832041" y="3893583"/>
            <a:ext cx="2731998"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Extreme Performance</a:t>
            </a:r>
            <a:endParaRPr lang="en-US" sz="1461" dirty="0"/>
          </a:p>
        </p:txBody>
      </p:sp>
      <p:sp>
        <p:nvSpPr>
          <p:cNvPr id="44" name="Text 9"/>
          <p:cNvSpPr/>
          <p:nvPr/>
        </p:nvSpPr>
        <p:spPr>
          <a:xfrm>
            <a:off x="8327810" y="3893583"/>
            <a:ext cx="274104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Client IP Preservation</a:t>
            </a:r>
            <a:endParaRPr lang="en-US" sz="1461" dirty="0"/>
          </a:p>
        </p:txBody>
      </p:sp>
      <p:sp>
        <p:nvSpPr>
          <p:cNvPr id="45" name="Text 10"/>
          <p:cNvSpPr/>
          <p:nvPr/>
        </p:nvSpPr>
        <p:spPr>
          <a:xfrm>
            <a:off x="7993705" y="4283371"/>
            <a:ext cx="277173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Preserves the client's source IP address, which is critical for applications that require it.</a:t>
            </a:r>
            <a:endParaRPr lang="en-US" sz="1169"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085321"/>
          </a:xfrm>
          <a:prstGeom prst="rect">
            <a:avLst/>
          </a:prstGeom>
        </p:spPr>
      </p:pic>
      <p:pic>
        <p:nvPicPr>
          <p:cNvPr id="3" name="Image 1" descr="preencoded.png"/>
          <p:cNvPicPr>
            <a:picLocks noChangeAspect="1"/>
          </p:cNvPicPr>
          <p:nvPr/>
        </p:nvPicPr>
        <p:blipFill>
          <a:blip r:embed="rId4"/>
          <a:stretch>
            <a:fillRect/>
          </a:stretch>
        </p:blipFill>
        <p:spPr>
          <a:xfrm>
            <a:off x="0" y="543260"/>
            <a:ext cx="1856135" cy="2784202"/>
          </a:xfrm>
          <a:prstGeom prst="rect">
            <a:avLst/>
          </a:prstGeom>
        </p:spPr>
      </p:pic>
      <p:pic>
        <p:nvPicPr>
          <p:cNvPr id="4" name="Image 2" descr="preencoded.png"/>
          <p:cNvPicPr>
            <a:picLocks noChangeAspect="1"/>
          </p:cNvPicPr>
          <p:nvPr/>
        </p:nvPicPr>
        <p:blipFill>
          <a:blip r:embed="rId5"/>
          <a:stretch>
            <a:fillRect/>
          </a:stretch>
        </p:blipFill>
        <p:spPr>
          <a:xfrm>
            <a:off x="10487161" y="4014232"/>
            <a:ext cx="1392101" cy="1856135"/>
          </a:xfrm>
          <a:prstGeom prst="rect">
            <a:avLst/>
          </a:prstGeom>
        </p:spPr>
      </p:pic>
      <p:pic>
        <p:nvPicPr>
          <p:cNvPr id="5" name="Image 3" descr="preencoded.png"/>
          <p:cNvPicPr>
            <a:picLocks noChangeAspect="1"/>
          </p:cNvPicPr>
          <p:nvPr/>
        </p:nvPicPr>
        <p:blipFill>
          <a:blip r:embed="rId6"/>
          <a:stretch>
            <a:fillRect/>
          </a:stretch>
        </p:blipFill>
        <p:spPr>
          <a:xfrm>
            <a:off x="890944" y="1044416"/>
            <a:ext cx="742454" cy="37123"/>
          </a:xfrm>
          <a:prstGeom prst="rect">
            <a:avLst/>
          </a:prstGeom>
        </p:spPr>
      </p:pic>
      <p:pic>
        <p:nvPicPr>
          <p:cNvPr id="6" name="Image 4" descr="preencoded.png"/>
          <p:cNvPicPr>
            <a:picLocks noChangeAspect="1"/>
          </p:cNvPicPr>
          <p:nvPr/>
        </p:nvPicPr>
        <p:blipFill>
          <a:blip r:embed="rId7"/>
          <a:stretch>
            <a:fillRect/>
          </a:stretch>
        </p:blipFill>
        <p:spPr>
          <a:xfrm>
            <a:off x="890944" y="1786870"/>
            <a:ext cx="4900196" cy="1150804"/>
          </a:xfrm>
          <a:prstGeom prst="rect">
            <a:avLst/>
          </a:prstGeom>
        </p:spPr>
      </p:pic>
      <p:pic>
        <p:nvPicPr>
          <p:cNvPr id="7" name="Image 5" descr="preencoded.png"/>
          <p:cNvPicPr>
            <a:picLocks noChangeAspect="1"/>
          </p:cNvPicPr>
          <p:nvPr/>
        </p:nvPicPr>
        <p:blipFill>
          <a:blip r:embed="rId8"/>
          <a:stretch>
            <a:fillRect/>
          </a:stretch>
        </p:blipFill>
        <p:spPr>
          <a:xfrm>
            <a:off x="1076558" y="2009607"/>
            <a:ext cx="445472" cy="445472"/>
          </a:xfrm>
          <a:prstGeom prst="rect">
            <a:avLst/>
          </a:prstGeom>
        </p:spPr>
      </p:pic>
      <p:pic>
        <p:nvPicPr>
          <p:cNvPr id="8" name="Image 6" descr="preencoded.png"/>
          <p:cNvPicPr>
            <a:picLocks noChangeAspect="1"/>
          </p:cNvPicPr>
          <p:nvPr/>
        </p:nvPicPr>
        <p:blipFill>
          <a:blip r:embed="rId9"/>
          <a:stretch>
            <a:fillRect/>
          </a:stretch>
        </p:blipFill>
        <p:spPr>
          <a:xfrm>
            <a:off x="1215768" y="2083852"/>
            <a:ext cx="167052" cy="296982"/>
          </a:xfrm>
          <a:prstGeom prst="rect">
            <a:avLst/>
          </a:prstGeom>
        </p:spPr>
      </p:pic>
      <p:pic>
        <p:nvPicPr>
          <p:cNvPr id="9" name="Image 7" descr="preencoded.png"/>
          <p:cNvPicPr>
            <a:picLocks noChangeAspect="1"/>
          </p:cNvPicPr>
          <p:nvPr/>
        </p:nvPicPr>
        <p:blipFill>
          <a:blip r:embed="rId10"/>
          <a:stretch>
            <a:fillRect/>
          </a:stretch>
        </p:blipFill>
        <p:spPr>
          <a:xfrm>
            <a:off x="890944" y="3160410"/>
            <a:ext cx="4900196" cy="1373540"/>
          </a:xfrm>
          <a:prstGeom prst="rect">
            <a:avLst/>
          </a:prstGeom>
        </p:spPr>
      </p:pic>
      <p:pic>
        <p:nvPicPr>
          <p:cNvPr id="10" name="Image 8" descr="preencoded.png"/>
          <p:cNvPicPr>
            <a:picLocks noChangeAspect="1"/>
          </p:cNvPicPr>
          <p:nvPr/>
        </p:nvPicPr>
        <p:blipFill>
          <a:blip r:embed="rId11"/>
          <a:stretch>
            <a:fillRect/>
          </a:stretch>
        </p:blipFill>
        <p:spPr>
          <a:xfrm>
            <a:off x="1076558" y="3383146"/>
            <a:ext cx="445472" cy="445472"/>
          </a:xfrm>
          <a:prstGeom prst="rect">
            <a:avLst/>
          </a:prstGeom>
        </p:spPr>
      </p:pic>
      <p:pic>
        <p:nvPicPr>
          <p:cNvPr id="11" name="Image 9" descr="preencoded.png"/>
          <p:cNvPicPr>
            <a:picLocks noChangeAspect="1"/>
          </p:cNvPicPr>
          <p:nvPr/>
        </p:nvPicPr>
        <p:blipFill>
          <a:blip r:embed="rId12"/>
          <a:stretch>
            <a:fillRect/>
          </a:stretch>
        </p:blipFill>
        <p:spPr>
          <a:xfrm>
            <a:off x="1187926" y="3457391"/>
            <a:ext cx="222736" cy="296982"/>
          </a:xfrm>
          <a:prstGeom prst="rect">
            <a:avLst/>
          </a:prstGeom>
        </p:spPr>
      </p:pic>
      <p:pic>
        <p:nvPicPr>
          <p:cNvPr id="12" name="Image 10" descr="preencoded.png"/>
          <p:cNvPicPr>
            <a:picLocks noChangeAspect="1"/>
          </p:cNvPicPr>
          <p:nvPr/>
        </p:nvPicPr>
        <p:blipFill>
          <a:blip r:embed="rId13"/>
          <a:stretch>
            <a:fillRect/>
          </a:stretch>
        </p:blipFill>
        <p:spPr>
          <a:xfrm>
            <a:off x="890944" y="4756686"/>
            <a:ext cx="4900196" cy="1150804"/>
          </a:xfrm>
          <a:prstGeom prst="rect">
            <a:avLst/>
          </a:prstGeom>
        </p:spPr>
      </p:pic>
      <p:pic>
        <p:nvPicPr>
          <p:cNvPr id="13" name="Image 11" descr="preencoded.png"/>
          <p:cNvPicPr>
            <a:picLocks noChangeAspect="1"/>
          </p:cNvPicPr>
          <p:nvPr/>
        </p:nvPicPr>
        <p:blipFill>
          <a:blip r:embed="rId14"/>
          <a:stretch>
            <a:fillRect/>
          </a:stretch>
        </p:blipFill>
        <p:spPr>
          <a:xfrm>
            <a:off x="1076558" y="4979422"/>
            <a:ext cx="445472" cy="445472"/>
          </a:xfrm>
          <a:prstGeom prst="rect">
            <a:avLst/>
          </a:prstGeom>
        </p:spPr>
      </p:pic>
      <p:pic>
        <p:nvPicPr>
          <p:cNvPr id="14" name="Image 12" descr="preencoded.png"/>
          <p:cNvPicPr>
            <a:picLocks noChangeAspect="1"/>
          </p:cNvPicPr>
          <p:nvPr/>
        </p:nvPicPr>
        <p:blipFill>
          <a:blip r:embed="rId15"/>
          <a:stretch>
            <a:fillRect/>
          </a:stretch>
        </p:blipFill>
        <p:spPr>
          <a:xfrm>
            <a:off x="1160084" y="5053667"/>
            <a:ext cx="278420" cy="296982"/>
          </a:xfrm>
          <a:prstGeom prst="rect">
            <a:avLst/>
          </a:prstGeom>
        </p:spPr>
      </p:pic>
      <p:pic>
        <p:nvPicPr>
          <p:cNvPr id="15" name="Image 13" descr="preencoded.png"/>
          <p:cNvPicPr>
            <a:picLocks noChangeAspect="1"/>
          </p:cNvPicPr>
          <p:nvPr/>
        </p:nvPicPr>
        <p:blipFill>
          <a:blip r:embed="rId16"/>
          <a:stretch>
            <a:fillRect/>
          </a:stretch>
        </p:blipFill>
        <p:spPr>
          <a:xfrm>
            <a:off x="6088122" y="1786870"/>
            <a:ext cx="4900196" cy="1150804"/>
          </a:xfrm>
          <a:prstGeom prst="rect">
            <a:avLst/>
          </a:prstGeom>
        </p:spPr>
      </p:pic>
      <p:pic>
        <p:nvPicPr>
          <p:cNvPr id="16" name="Image 14" descr="preencoded.png"/>
          <p:cNvPicPr>
            <a:picLocks noChangeAspect="1"/>
          </p:cNvPicPr>
          <p:nvPr/>
        </p:nvPicPr>
        <p:blipFill>
          <a:blip r:embed="rId17"/>
          <a:stretch>
            <a:fillRect/>
          </a:stretch>
        </p:blipFill>
        <p:spPr>
          <a:xfrm>
            <a:off x="6273735" y="2009607"/>
            <a:ext cx="445472" cy="445472"/>
          </a:xfrm>
          <a:prstGeom prst="rect">
            <a:avLst/>
          </a:prstGeom>
        </p:spPr>
      </p:pic>
      <p:pic>
        <p:nvPicPr>
          <p:cNvPr id="17" name="Image 15" descr="preencoded.png"/>
          <p:cNvPicPr>
            <a:picLocks noChangeAspect="1"/>
          </p:cNvPicPr>
          <p:nvPr/>
        </p:nvPicPr>
        <p:blipFill>
          <a:blip r:embed="rId18"/>
          <a:stretch>
            <a:fillRect/>
          </a:stretch>
        </p:blipFill>
        <p:spPr>
          <a:xfrm>
            <a:off x="6412945" y="2083852"/>
            <a:ext cx="167052" cy="296982"/>
          </a:xfrm>
          <a:prstGeom prst="rect">
            <a:avLst/>
          </a:prstGeom>
        </p:spPr>
      </p:pic>
      <p:pic>
        <p:nvPicPr>
          <p:cNvPr id="18" name="Image 16" descr="preencoded.png"/>
          <p:cNvPicPr>
            <a:picLocks noChangeAspect="1"/>
          </p:cNvPicPr>
          <p:nvPr/>
        </p:nvPicPr>
        <p:blipFill>
          <a:blip r:embed="rId19"/>
          <a:stretch>
            <a:fillRect/>
          </a:stretch>
        </p:blipFill>
        <p:spPr>
          <a:xfrm>
            <a:off x="6088122" y="3160410"/>
            <a:ext cx="4900196" cy="1150804"/>
          </a:xfrm>
          <a:prstGeom prst="rect">
            <a:avLst/>
          </a:prstGeom>
        </p:spPr>
      </p:pic>
      <p:pic>
        <p:nvPicPr>
          <p:cNvPr id="19" name="Image 17" descr="preencoded.png"/>
          <p:cNvPicPr>
            <a:picLocks noChangeAspect="1"/>
          </p:cNvPicPr>
          <p:nvPr/>
        </p:nvPicPr>
        <p:blipFill>
          <a:blip r:embed="rId20"/>
          <a:stretch>
            <a:fillRect/>
          </a:stretch>
        </p:blipFill>
        <p:spPr>
          <a:xfrm>
            <a:off x="6273735" y="3383146"/>
            <a:ext cx="445472" cy="445472"/>
          </a:xfrm>
          <a:prstGeom prst="rect">
            <a:avLst/>
          </a:prstGeom>
        </p:spPr>
      </p:pic>
      <p:pic>
        <p:nvPicPr>
          <p:cNvPr id="20" name="Image 18" descr="preencoded.png"/>
          <p:cNvPicPr>
            <a:picLocks noChangeAspect="1"/>
          </p:cNvPicPr>
          <p:nvPr/>
        </p:nvPicPr>
        <p:blipFill>
          <a:blip r:embed="rId21"/>
          <a:stretch>
            <a:fillRect/>
          </a:stretch>
        </p:blipFill>
        <p:spPr>
          <a:xfrm>
            <a:off x="6357261" y="3457391"/>
            <a:ext cx="278420" cy="296982"/>
          </a:xfrm>
          <a:prstGeom prst="rect">
            <a:avLst/>
          </a:prstGeom>
        </p:spPr>
      </p:pic>
      <p:pic>
        <p:nvPicPr>
          <p:cNvPr id="21" name="Image 19" descr="preencoded.png"/>
          <p:cNvPicPr>
            <a:picLocks noChangeAspect="1"/>
          </p:cNvPicPr>
          <p:nvPr/>
        </p:nvPicPr>
        <p:blipFill>
          <a:blip r:embed="rId22"/>
          <a:stretch>
            <a:fillRect/>
          </a:stretch>
        </p:blipFill>
        <p:spPr>
          <a:xfrm>
            <a:off x="6088122" y="4533950"/>
            <a:ext cx="4900196" cy="1150804"/>
          </a:xfrm>
          <a:prstGeom prst="rect">
            <a:avLst/>
          </a:prstGeom>
        </p:spPr>
      </p:pic>
      <p:pic>
        <p:nvPicPr>
          <p:cNvPr id="22" name="Image 20" descr="preencoded.png"/>
          <p:cNvPicPr>
            <a:picLocks noChangeAspect="1"/>
          </p:cNvPicPr>
          <p:nvPr/>
        </p:nvPicPr>
        <p:blipFill>
          <a:blip r:embed="rId23"/>
          <a:stretch>
            <a:fillRect/>
          </a:stretch>
        </p:blipFill>
        <p:spPr>
          <a:xfrm>
            <a:off x="6273735" y="4756686"/>
            <a:ext cx="445472" cy="445472"/>
          </a:xfrm>
          <a:prstGeom prst="rect">
            <a:avLst/>
          </a:prstGeom>
        </p:spPr>
      </p:pic>
      <p:pic>
        <p:nvPicPr>
          <p:cNvPr id="23" name="Image 21" descr="preencoded.png"/>
          <p:cNvPicPr>
            <a:picLocks noChangeAspect="1"/>
          </p:cNvPicPr>
          <p:nvPr/>
        </p:nvPicPr>
        <p:blipFill>
          <a:blip r:embed="rId24"/>
          <a:stretch>
            <a:fillRect/>
          </a:stretch>
        </p:blipFill>
        <p:spPr>
          <a:xfrm>
            <a:off x="6385103" y="4830931"/>
            <a:ext cx="222736" cy="296982"/>
          </a:xfrm>
          <a:prstGeom prst="rect">
            <a:avLst/>
          </a:prstGeom>
        </p:spPr>
      </p:pic>
      <p:sp>
        <p:nvSpPr>
          <p:cNvPr id="24" name="Text 0"/>
          <p:cNvSpPr/>
          <p:nvPr/>
        </p:nvSpPr>
        <p:spPr>
          <a:xfrm>
            <a:off x="890945" y="524699"/>
            <a:ext cx="10097373" cy="371227"/>
          </a:xfrm>
          <a:prstGeom prst="rect">
            <a:avLst/>
          </a:prstGeom>
          <a:noFill/>
          <a:ln/>
        </p:spPr>
        <p:txBody>
          <a:bodyPr vert="horz" wrap="square" lIns="0" tIns="0" rIns="0" bIns="0" rtlCol="0" anchor="t"/>
          <a:lstStyle/>
          <a:p>
            <a:pPr>
              <a:lnSpc>
                <a:spcPts val="2923"/>
              </a:lnSpc>
            </a:pPr>
            <a:r>
              <a:rPr lang="en-US" sz="2631" b="1" dirty="0">
                <a:solidFill>
                  <a:srgbClr val="000000"/>
                </a:solidFill>
                <a:latin typeface="ui-sans-serif" pitchFamily="34" charset="0"/>
                <a:ea typeface="ui-sans-serif" pitchFamily="34" charset="-122"/>
                <a:cs typeface="ui-sans-serif" pitchFamily="34" charset="-120"/>
              </a:rPr>
              <a:t>Key Features of NLB</a:t>
            </a:r>
            <a:endParaRPr lang="en-US" sz="2631" dirty="0"/>
          </a:p>
        </p:txBody>
      </p:sp>
      <p:sp>
        <p:nvSpPr>
          <p:cNvPr id="25" name="Text 1"/>
          <p:cNvSpPr/>
          <p:nvPr/>
        </p:nvSpPr>
        <p:spPr>
          <a:xfrm>
            <a:off x="890944" y="1304275"/>
            <a:ext cx="12116848"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Network Load Balancer provides high-performance load balancing with these key features:</a:t>
            </a:r>
            <a:endParaRPr lang="en-US" sz="1461" dirty="0"/>
          </a:p>
        </p:txBody>
      </p:sp>
      <p:sp>
        <p:nvSpPr>
          <p:cNvPr id="26" name="Text 2"/>
          <p:cNvSpPr/>
          <p:nvPr/>
        </p:nvSpPr>
        <p:spPr>
          <a:xfrm>
            <a:off x="1670521" y="1972484"/>
            <a:ext cx="393500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Ultra-Low Latency</a:t>
            </a:r>
            <a:endParaRPr lang="en-US" sz="1461" dirty="0"/>
          </a:p>
        </p:txBody>
      </p:sp>
      <p:sp>
        <p:nvSpPr>
          <p:cNvPr id="28" name="Text 4"/>
          <p:cNvSpPr/>
          <p:nvPr/>
        </p:nvSpPr>
        <p:spPr>
          <a:xfrm>
            <a:off x="1670521" y="3346024"/>
            <a:ext cx="472200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Static IP Addresses</a:t>
            </a:r>
            <a:endParaRPr lang="en-US" sz="1461" dirty="0"/>
          </a:p>
        </p:txBody>
      </p:sp>
      <p:sp>
        <p:nvSpPr>
          <p:cNvPr id="29" name="Text 5"/>
          <p:cNvSpPr/>
          <p:nvPr/>
        </p:nvSpPr>
        <p:spPr>
          <a:xfrm>
            <a:off x="1670521" y="3680128"/>
            <a:ext cx="3935006"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Provides static IP addresses for the load balancer in each Availability Zone, with support for Elastic IP addresses.</a:t>
            </a:r>
            <a:endParaRPr lang="en-US" sz="1169" dirty="0"/>
          </a:p>
        </p:txBody>
      </p:sp>
      <p:sp>
        <p:nvSpPr>
          <p:cNvPr id="30" name="Text 6"/>
          <p:cNvSpPr/>
          <p:nvPr/>
        </p:nvSpPr>
        <p:spPr>
          <a:xfrm>
            <a:off x="1670521" y="4942299"/>
            <a:ext cx="472200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Client IP Preservation</a:t>
            </a:r>
            <a:endParaRPr lang="en-US" sz="1461" dirty="0"/>
          </a:p>
        </p:txBody>
      </p:sp>
      <p:sp>
        <p:nvSpPr>
          <p:cNvPr id="31" name="Text 7"/>
          <p:cNvSpPr/>
          <p:nvPr/>
        </p:nvSpPr>
        <p:spPr>
          <a:xfrm>
            <a:off x="1670521" y="5276404"/>
            <a:ext cx="393500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Maintains the client's source IP address, critical for applications that require it.</a:t>
            </a:r>
            <a:endParaRPr lang="en-US" sz="1169" dirty="0"/>
          </a:p>
        </p:txBody>
      </p:sp>
      <p:sp>
        <p:nvSpPr>
          <p:cNvPr id="32" name="Text 8"/>
          <p:cNvSpPr/>
          <p:nvPr/>
        </p:nvSpPr>
        <p:spPr>
          <a:xfrm>
            <a:off x="6867698" y="1972484"/>
            <a:ext cx="472200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PrivateLink Support</a:t>
            </a:r>
            <a:endParaRPr lang="en-US" sz="1461" dirty="0"/>
          </a:p>
        </p:txBody>
      </p:sp>
      <p:sp>
        <p:nvSpPr>
          <p:cNvPr id="33" name="Text 9"/>
          <p:cNvSpPr/>
          <p:nvPr/>
        </p:nvSpPr>
        <p:spPr>
          <a:xfrm>
            <a:off x="6867698" y="2306588"/>
            <a:ext cx="393500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Essential for AWS PrivateLink services, enabling private connectivity to services in other VPCs.</a:t>
            </a:r>
            <a:endParaRPr lang="en-US" sz="1169" dirty="0"/>
          </a:p>
        </p:txBody>
      </p:sp>
      <p:sp>
        <p:nvSpPr>
          <p:cNvPr id="34" name="Text 10"/>
          <p:cNvSpPr/>
          <p:nvPr/>
        </p:nvSpPr>
        <p:spPr>
          <a:xfrm>
            <a:off x="6867698" y="3346024"/>
            <a:ext cx="472200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Connection-Based Targeting</a:t>
            </a:r>
            <a:endParaRPr lang="en-US" sz="1461" dirty="0"/>
          </a:p>
        </p:txBody>
      </p:sp>
      <p:sp>
        <p:nvSpPr>
          <p:cNvPr id="35" name="Text 11"/>
          <p:cNvSpPr/>
          <p:nvPr/>
        </p:nvSpPr>
        <p:spPr>
          <a:xfrm>
            <a:off x="6867698" y="3680128"/>
            <a:ext cx="393500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Distributes traffic based on established connections using flow hash algorithms for TCP and UDP.</a:t>
            </a:r>
            <a:endParaRPr lang="en-US" sz="1169" dirty="0"/>
          </a:p>
        </p:txBody>
      </p:sp>
      <p:sp>
        <p:nvSpPr>
          <p:cNvPr id="36" name="Text 12"/>
          <p:cNvSpPr/>
          <p:nvPr/>
        </p:nvSpPr>
        <p:spPr>
          <a:xfrm>
            <a:off x="6867698" y="4719563"/>
            <a:ext cx="393500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Security &amp; Health</a:t>
            </a:r>
            <a:endParaRPr lang="en-US" sz="1461" dirty="0"/>
          </a:p>
        </p:txBody>
      </p:sp>
      <p:sp>
        <p:nvSpPr>
          <p:cNvPr id="37" name="Text 13"/>
          <p:cNvSpPr/>
          <p:nvPr/>
        </p:nvSpPr>
        <p:spPr>
          <a:xfrm>
            <a:off x="6867698" y="5053668"/>
            <a:ext cx="393500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Supports security groups and health checks (TCP, HTTP, HTTPS) for enhanced security and reliability.</a:t>
            </a:r>
            <a:endParaRPr lang="en-US" sz="1169"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0" y="225060"/>
            <a:ext cx="1856135" cy="2784202"/>
          </a:xfrm>
          <a:prstGeom prst="rect">
            <a:avLst/>
          </a:prstGeom>
        </p:spPr>
      </p:pic>
      <p:pic>
        <p:nvPicPr>
          <p:cNvPr id="4" name="Image 2" descr="preencoded.png"/>
          <p:cNvPicPr>
            <a:picLocks noChangeAspect="1"/>
          </p:cNvPicPr>
          <p:nvPr/>
        </p:nvPicPr>
        <p:blipFill>
          <a:blip r:embed="rId4"/>
          <a:stretch>
            <a:fillRect/>
          </a:stretch>
        </p:blipFill>
        <p:spPr>
          <a:xfrm>
            <a:off x="10487161" y="4586977"/>
            <a:ext cx="1392101" cy="1856135"/>
          </a:xfrm>
          <a:prstGeom prst="rect">
            <a:avLst/>
          </a:prstGeom>
        </p:spPr>
      </p:pic>
      <p:pic>
        <p:nvPicPr>
          <p:cNvPr id="5" name="Image 3" descr="preencoded.png"/>
          <p:cNvPicPr>
            <a:picLocks noChangeAspect="1"/>
          </p:cNvPicPr>
          <p:nvPr/>
        </p:nvPicPr>
        <p:blipFill>
          <a:blip r:embed="rId5"/>
          <a:stretch>
            <a:fillRect/>
          </a:stretch>
        </p:blipFill>
        <p:spPr>
          <a:xfrm>
            <a:off x="890944" y="726216"/>
            <a:ext cx="742454" cy="37123"/>
          </a:xfrm>
          <a:prstGeom prst="rect">
            <a:avLst/>
          </a:prstGeom>
        </p:spPr>
      </p:pic>
      <p:pic>
        <p:nvPicPr>
          <p:cNvPr id="6" name="Image 4" descr="preencoded.png"/>
          <p:cNvPicPr>
            <a:picLocks noChangeAspect="1"/>
          </p:cNvPicPr>
          <p:nvPr/>
        </p:nvPicPr>
        <p:blipFill>
          <a:blip r:embed="rId6"/>
          <a:stretch>
            <a:fillRect/>
          </a:stretch>
        </p:blipFill>
        <p:spPr>
          <a:xfrm>
            <a:off x="890945" y="1802775"/>
            <a:ext cx="3217204" cy="1559153"/>
          </a:xfrm>
          <a:prstGeom prst="rect">
            <a:avLst/>
          </a:prstGeom>
        </p:spPr>
      </p:pic>
      <p:pic>
        <p:nvPicPr>
          <p:cNvPr id="7" name="Image 5" descr="preencoded.png"/>
          <p:cNvPicPr>
            <a:picLocks noChangeAspect="1"/>
          </p:cNvPicPr>
          <p:nvPr/>
        </p:nvPicPr>
        <p:blipFill>
          <a:blip r:embed="rId7"/>
          <a:stretch>
            <a:fillRect/>
          </a:stretch>
        </p:blipFill>
        <p:spPr>
          <a:xfrm>
            <a:off x="1113681" y="2025511"/>
            <a:ext cx="213455" cy="334104"/>
          </a:xfrm>
          <a:prstGeom prst="rect">
            <a:avLst/>
          </a:prstGeom>
        </p:spPr>
      </p:pic>
      <p:pic>
        <p:nvPicPr>
          <p:cNvPr id="8" name="Image 6" descr="preencoded.png"/>
          <p:cNvPicPr>
            <a:picLocks noChangeAspect="1"/>
          </p:cNvPicPr>
          <p:nvPr/>
        </p:nvPicPr>
        <p:blipFill>
          <a:blip r:embed="rId8"/>
          <a:stretch>
            <a:fillRect/>
          </a:stretch>
        </p:blipFill>
        <p:spPr>
          <a:xfrm>
            <a:off x="4330884" y="1802775"/>
            <a:ext cx="3217349" cy="1559153"/>
          </a:xfrm>
          <a:prstGeom prst="rect">
            <a:avLst/>
          </a:prstGeom>
        </p:spPr>
      </p:pic>
      <p:pic>
        <p:nvPicPr>
          <p:cNvPr id="9" name="Image 7" descr="preencoded.png"/>
          <p:cNvPicPr>
            <a:picLocks noChangeAspect="1"/>
          </p:cNvPicPr>
          <p:nvPr/>
        </p:nvPicPr>
        <p:blipFill>
          <a:blip r:embed="rId9"/>
          <a:stretch>
            <a:fillRect/>
          </a:stretch>
        </p:blipFill>
        <p:spPr>
          <a:xfrm>
            <a:off x="4553621" y="2025511"/>
            <a:ext cx="213455" cy="334104"/>
          </a:xfrm>
          <a:prstGeom prst="rect">
            <a:avLst/>
          </a:prstGeom>
        </p:spPr>
      </p:pic>
      <p:pic>
        <p:nvPicPr>
          <p:cNvPr id="10" name="Image 8" descr="preencoded.png"/>
          <p:cNvPicPr>
            <a:picLocks noChangeAspect="1"/>
          </p:cNvPicPr>
          <p:nvPr/>
        </p:nvPicPr>
        <p:blipFill>
          <a:blip r:embed="rId10"/>
          <a:stretch>
            <a:fillRect/>
          </a:stretch>
        </p:blipFill>
        <p:spPr>
          <a:xfrm>
            <a:off x="7770969" y="1802775"/>
            <a:ext cx="3217204" cy="1559153"/>
          </a:xfrm>
          <a:prstGeom prst="rect">
            <a:avLst/>
          </a:prstGeom>
        </p:spPr>
      </p:pic>
      <p:pic>
        <p:nvPicPr>
          <p:cNvPr id="11" name="Image 9" descr="preencoded.png"/>
          <p:cNvPicPr>
            <a:picLocks noChangeAspect="1"/>
          </p:cNvPicPr>
          <p:nvPr/>
        </p:nvPicPr>
        <p:blipFill>
          <a:blip r:embed="rId11"/>
          <a:stretch>
            <a:fillRect/>
          </a:stretch>
        </p:blipFill>
        <p:spPr>
          <a:xfrm>
            <a:off x="7993705" y="2025511"/>
            <a:ext cx="278420" cy="334104"/>
          </a:xfrm>
          <a:prstGeom prst="rect">
            <a:avLst/>
          </a:prstGeom>
        </p:spPr>
      </p:pic>
      <p:pic>
        <p:nvPicPr>
          <p:cNvPr id="12" name="Image 10" descr="preencoded.png"/>
          <p:cNvPicPr>
            <a:picLocks noChangeAspect="1"/>
          </p:cNvPicPr>
          <p:nvPr/>
        </p:nvPicPr>
        <p:blipFill>
          <a:blip r:embed="rId12"/>
          <a:stretch>
            <a:fillRect/>
          </a:stretch>
        </p:blipFill>
        <p:spPr>
          <a:xfrm>
            <a:off x="890945" y="3658910"/>
            <a:ext cx="10097373" cy="2041748"/>
          </a:xfrm>
          <a:prstGeom prst="rect">
            <a:avLst/>
          </a:prstGeom>
        </p:spPr>
      </p:pic>
      <p:pic>
        <p:nvPicPr>
          <p:cNvPr id="13" name="Image 11" descr="preencoded.png"/>
          <p:cNvPicPr>
            <a:picLocks noChangeAspect="1"/>
          </p:cNvPicPr>
          <p:nvPr/>
        </p:nvPicPr>
        <p:blipFill>
          <a:blip r:embed="rId13"/>
          <a:stretch>
            <a:fillRect/>
          </a:stretch>
        </p:blipFill>
        <p:spPr>
          <a:xfrm>
            <a:off x="1113681" y="4289995"/>
            <a:ext cx="9651901" cy="1187926"/>
          </a:xfrm>
          <a:prstGeom prst="rect">
            <a:avLst/>
          </a:prstGeom>
        </p:spPr>
      </p:pic>
      <p:pic>
        <p:nvPicPr>
          <p:cNvPr id="14" name="Image 12" descr="preencoded.png"/>
          <p:cNvPicPr>
            <a:picLocks noChangeAspect="1"/>
          </p:cNvPicPr>
          <p:nvPr/>
        </p:nvPicPr>
        <p:blipFill>
          <a:blip r:embed="rId14"/>
          <a:stretch>
            <a:fillRect/>
          </a:stretch>
        </p:blipFill>
        <p:spPr>
          <a:xfrm>
            <a:off x="890945" y="5923394"/>
            <a:ext cx="10097373" cy="742454"/>
          </a:xfrm>
          <a:prstGeom prst="rect">
            <a:avLst/>
          </a:prstGeom>
        </p:spPr>
      </p:pic>
      <p:pic>
        <p:nvPicPr>
          <p:cNvPr id="15" name="Image 13" descr="preencoded.png"/>
          <p:cNvPicPr>
            <a:picLocks noChangeAspect="1"/>
          </p:cNvPicPr>
          <p:nvPr/>
        </p:nvPicPr>
        <p:blipFill>
          <a:blip r:embed="rId15"/>
          <a:stretch>
            <a:fillRect/>
          </a:stretch>
        </p:blipFill>
        <p:spPr>
          <a:xfrm>
            <a:off x="1039435" y="6146130"/>
            <a:ext cx="167052" cy="296982"/>
          </a:xfrm>
          <a:prstGeom prst="rect">
            <a:avLst/>
          </a:prstGeom>
        </p:spPr>
      </p:pic>
      <p:sp>
        <p:nvSpPr>
          <p:cNvPr id="16" name="Text 0"/>
          <p:cNvSpPr/>
          <p:nvPr/>
        </p:nvSpPr>
        <p:spPr>
          <a:xfrm>
            <a:off x="890944" y="206499"/>
            <a:ext cx="12116848" cy="371227"/>
          </a:xfrm>
          <a:prstGeom prst="rect">
            <a:avLst/>
          </a:prstGeom>
          <a:noFill/>
          <a:ln/>
        </p:spPr>
        <p:txBody>
          <a:bodyPr vert="horz" wrap="square" lIns="0" tIns="0" rIns="0" bIns="0" rtlCol="0" anchor="t"/>
          <a:lstStyle/>
          <a:p>
            <a:pPr>
              <a:lnSpc>
                <a:spcPts val="2923"/>
              </a:lnSpc>
            </a:pPr>
            <a:r>
              <a:rPr lang="en-US" sz="2631" b="1" dirty="0">
                <a:solidFill>
                  <a:srgbClr val="000000"/>
                </a:solidFill>
                <a:latin typeface="ui-sans-serif" pitchFamily="34" charset="0"/>
                <a:ea typeface="ui-sans-serif" pitchFamily="34" charset="-122"/>
                <a:cs typeface="ui-sans-serif" pitchFamily="34" charset="-120"/>
              </a:rPr>
              <a:t>Performance Characteristics</a:t>
            </a:r>
            <a:endParaRPr lang="en-US" sz="2631" dirty="0"/>
          </a:p>
        </p:txBody>
      </p:sp>
      <p:sp>
        <p:nvSpPr>
          <p:cNvPr id="17" name="Text 1"/>
          <p:cNvSpPr/>
          <p:nvPr/>
        </p:nvSpPr>
        <p:spPr>
          <a:xfrm>
            <a:off x="890945" y="1060321"/>
            <a:ext cx="10097373"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Network Load Balancer (NLB) is engineered for extreme performance and ultra-low latency, making it suitable for handling volatile traffic patterns.</a:t>
            </a:r>
            <a:endParaRPr lang="en-US" sz="1461" dirty="0"/>
          </a:p>
        </p:txBody>
      </p:sp>
      <p:sp>
        <p:nvSpPr>
          <p:cNvPr id="18" name="Text 2"/>
          <p:cNvSpPr/>
          <p:nvPr/>
        </p:nvSpPr>
        <p:spPr>
          <a:xfrm>
            <a:off x="1438504" y="2062634"/>
            <a:ext cx="213287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High Throughput</a:t>
            </a:r>
            <a:endParaRPr lang="en-US" sz="1461" dirty="0"/>
          </a:p>
        </p:txBody>
      </p:sp>
      <p:sp>
        <p:nvSpPr>
          <p:cNvPr id="19" name="Text 3"/>
          <p:cNvSpPr/>
          <p:nvPr/>
        </p:nvSpPr>
        <p:spPr>
          <a:xfrm>
            <a:off x="1113681" y="2470983"/>
            <a:ext cx="277173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Capable of handling </a:t>
            </a:r>
            <a:r>
              <a:rPr lang="en-US" sz="1169" b="1" dirty="0">
                <a:solidFill>
                  <a:srgbClr val="4B5563"/>
                </a:solidFill>
                <a:latin typeface="ui-sans-serif" pitchFamily="34" charset="0"/>
                <a:ea typeface="ui-sans-serif" pitchFamily="34" charset="-122"/>
                <a:cs typeface="ui-sans-serif" pitchFamily="34" charset="-120"/>
              </a:rPr>
              <a:t>millions of requests per second</a:t>
            </a:r>
            <a:r>
              <a:rPr lang="en-US" sz="1169" dirty="0">
                <a:solidFill>
                  <a:srgbClr val="4B5563"/>
                </a:solidFill>
                <a:latin typeface="ui-sans-serif" pitchFamily="34" charset="0"/>
                <a:ea typeface="ui-sans-serif" pitchFamily="34" charset="-122"/>
                <a:cs typeface="ui-sans-serif" pitchFamily="34" charset="-120"/>
              </a:rPr>
              <a:t> with optimal resource utilization.</a:t>
            </a:r>
            <a:endParaRPr lang="en-US" sz="1169" dirty="0"/>
          </a:p>
        </p:txBody>
      </p:sp>
      <p:sp>
        <p:nvSpPr>
          <p:cNvPr id="20" name="Text 4"/>
          <p:cNvSpPr/>
          <p:nvPr/>
        </p:nvSpPr>
        <p:spPr>
          <a:xfrm>
            <a:off x="4878444" y="2062634"/>
            <a:ext cx="2280261"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Ultra-Low Latency</a:t>
            </a:r>
            <a:endParaRPr lang="en-US" sz="1461" dirty="0"/>
          </a:p>
        </p:txBody>
      </p:sp>
      <p:sp>
        <p:nvSpPr>
          <p:cNvPr id="22" name="Text 6"/>
          <p:cNvSpPr/>
          <p:nvPr/>
        </p:nvSpPr>
        <p:spPr>
          <a:xfrm>
            <a:off x="8383493" y="2062634"/>
            <a:ext cx="1971041"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Traffic Handling</a:t>
            </a:r>
            <a:endParaRPr lang="en-US" sz="1461" dirty="0"/>
          </a:p>
        </p:txBody>
      </p:sp>
      <p:sp>
        <p:nvSpPr>
          <p:cNvPr id="23" name="Text 7"/>
          <p:cNvSpPr/>
          <p:nvPr/>
        </p:nvSpPr>
        <p:spPr>
          <a:xfrm>
            <a:off x="7993705" y="2470983"/>
            <a:ext cx="277173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Excels at managing </a:t>
            </a:r>
            <a:r>
              <a:rPr lang="en-US" sz="1169" b="1" dirty="0">
                <a:solidFill>
                  <a:srgbClr val="4B5563"/>
                </a:solidFill>
                <a:latin typeface="ui-sans-serif" pitchFamily="34" charset="0"/>
                <a:ea typeface="ui-sans-serif" pitchFamily="34" charset="-122"/>
                <a:cs typeface="ui-sans-serif" pitchFamily="34" charset="-120"/>
              </a:rPr>
              <a:t>volatile traffic patterns</a:t>
            </a:r>
            <a:r>
              <a:rPr lang="en-US" sz="1169" dirty="0">
                <a:solidFill>
                  <a:srgbClr val="4B5563"/>
                </a:solidFill>
                <a:latin typeface="ui-sans-serif" pitchFamily="34" charset="0"/>
                <a:ea typeface="ui-sans-serif" pitchFamily="34" charset="-122"/>
                <a:cs typeface="ui-sans-serif" pitchFamily="34" charset="-120"/>
              </a:rPr>
              <a:t> with consistent performance.</a:t>
            </a:r>
            <a:endParaRPr lang="en-US" sz="1169" dirty="0"/>
          </a:p>
        </p:txBody>
      </p:sp>
      <p:sp>
        <p:nvSpPr>
          <p:cNvPr id="24" name="Text 8"/>
          <p:cNvSpPr/>
          <p:nvPr/>
        </p:nvSpPr>
        <p:spPr>
          <a:xfrm>
            <a:off x="1113681" y="3881646"/>
            <a:ext cx="9651901"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NLB Latency Comparison</a:t>
            </a:r>
            <a:endParaRPr lang="en-US" sz="1461" dirty="0"/>
          </a:p>
        </p:txBody>
      </p:sp>
      <p:sp>
        <p:nvSpPr>
          <p:cNvPr id="25" name="Text 9"/>
          <p:cNvSpPr/>
          <p:nvPr/>
        </p:nvSpPr>
        <p:spPr>
          <a:xfrm>
            <a:off x="1317856" y="6071885"/>
            <a:ext cx="9521971" cy="44547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Key Advantage:</a:t>
            </a:r>
            <a:r>
              <a:rPr lang="en-US" sz="1169" dirty="0">
                <a:solidFill>
                  <a:srgbClr val="374151"/>
                </a:solidFill>
                <a:latin typeface="ui-sans-serif" pitchFamily="34" charset="0"/>
                <a:ea typeface="ui-sans-serif" pitchFamily="34" charset="-122"/>
                <a:cs typeface="ui-sans-serif" pitchFamily="34" charset="-120"/>
              </a:rPr>
              <a:t> The combination of high throughput and low latency makes NLB ideal for applications requiring ultra-fast response times and high transaction volumes, such as gaming, VoIP, and real-time streaming.</a:t>
            </a:r>
            <a:endParaRPr lang="en-US" sz="1169"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593963" y="747435"/>
            <a:ext cx="1484908" cy="1234330"/>
          </a:xfrm>
          <a:prstGeom prst="rect">
            <a:avLst/>
          </a:prstGeom>
        </p:spPr>
      </p:pic>
      <p:pic>
        <p:nvPicPr>
          <p:cNvPr id="4" name="Image 2" descr="preencoded.png"/>
          <p:cNvPicPr>
            <a:picLocks noChangeAspect="1"/>
          </p:cNvPicPr>
          <p:nvPr/>
        </p:nvPicPr>
        <p:blipFill>
          <a:blip r:embed="rId4"/>
          <a:stretch>
            <a:fillRect/>
          </a:stretch>
        </p:blipFill>
        <p:spPr>
          <a:xfrm>
            <a:off x="9503410" y="4088477"/>
            <a:ext cx="835261" cy="686770"/>
          </a:xfrm>
          <a:prstGeom prst="rect">
            <a:avLst/>
          </a:prstGeom>
        </p:spPr>
      </p:pic>
      <p:pic>
        <p:nvPicPr>
          <p:cNvPr id="5" name="Image 3" descr="preencoded.png"/>
          <p:cNvPicPr>
            <a:picLocks noChangeAspect="1"/>
          </p:cNvPicPr>
          <p:nvPr/>
        </p:nvPicPr>
        <p:blipFill>
          <a:blip r:embed="rId5"/>
          <a:stretch>
            <a:fillRect/>
          </a:stretch>
        </p:blipFill>
        <p:spPr>
          <a:xfrm>
            <a:off x="593963" y="895926"/>
            <a:ext cx="742454" cy="37123"/>
          </a:xfrm>
          <a:prstGeom prst="rect">
            <a:avLst/>
          </a:prstGeom>
        </p:spPr>
      </p:pic>
      <p:pic>
        <p:nvPicPr>
          <p:cNvPr id="10" name="Image 8" descr="preencoded.png"/>
          <p:cNvPicPr>
            <a:picLocks noChangeAspect="1"/>
          </p:cNvPicPr>
          <p:nvPr/>
        </p:nvPicPr>
        <p:blipFill>
          <a:blip r:embed="rId6"/>
          <a:stretch>
            <a:fillRect/>
          </a:stretch>
        </p:blipFill>
        <p:spPr>
          <a:xfrm>
            <a:off x="593963" y="3160410"/>
            <a:ext cx="5234300" cy="668209"/>
          </a:xfrm>
          <a:prstGeom prst="rect">
            <a:avLst/>
          </a:prstGeom>
        </p:spPr>
      </p:pic>
      <p:pic>
        <p:nvPicPr>
          <p:cNvPr id="11" name="Image 9" descr="preencoded.png"/>
          <p:cNvPicPr>
            <a:picLocks noChangeAspect="1"/>
          </p:cNvPicPr>
          <p:nvPr/>
        </p:nvPicPr>
        <p:blipFill>
          <a:blip r:embed="rId7"/>
          <a:stretch>
            <a:fillRect/>
          </a:stretch>
        </p:blipFill>
        <p:spPr>
          <a:xfrm>
            <a:off x="742454" y="3308901"/>
            <a:ext cx="371227" cy="371227"/>
          </a:xfrm>
          <a:prstGeom prst="rect">
            <a:avLst/>
          </a:prstGeom>
        </p:spPr>
      </p:pic>
      <p:pic>
        <p:nvPicPr>
          <p:cNvPr id="13" name="Image 11" descr="preencoded.png"/>
          <p:cNvPicPr>
            <a:picLocks noChangeAspect="1"/>
          </p:cNvPicPr>
          <p:nvPr/>
        </p:nvPicPr>
        <p:blipFill>
          <a:blip r:embed="rId6"/>
          <a:stretch>
            <a:fillRect/>
          </a:stretch>
        </p:blipFill>
        <p:spPr>
          <a:xfrm>
            <a:off x="6050999" y="3160410"/>
            <a:ext cx="5234300" cy="668209"/>
          </a:xfrm>
          <a:prstGeom prst="rect">
            <a:avLst/>
          </a:prstGeom>
        </p:spPr>
      </p:pic>
      <p:pic>
        <p:nvPicPr>
          <p:cNvPr id="14" name="Image 12" descr="preencoded.png"/>
          <p:cNvPicPr>
            <a:picLocks noChangeAspect="1"/>
          </p:cNvPicPr>
          <p:nvPr/>
        </p:nvPicPr>
        <p:blipFill>
          <a:blip r:embed="rId8"/>
          <a:stretch>
            <a:fillRect/>
          </a:stretch>
        </p:blipFill>
        <p:spPr>
          <a:xfrm>
            <a:off x="6199490" y="3308901"/>
            <a:ext cx="371227" cy="371227"/>
          </a:xfrm>
          <a:prstGeom prst="rect">
            <a:avLst/>
          </a:prstGeom>
        </p:spPr>
      </p:pic>
      <p:pic>
        <p:nvPicPr>
          <p:cNvPr id="16" name="Image 14" descr="preencoded.png"/>
          <p:cNvPicPr>
            <a:picLocks noChangeAspect="1"/>
          </p:cNvPicPr>
          <p:nvPr/>
        </p:nvPicPr>
        <p:blipFill>
          <a:blip r:embed="rId9"/>
          <a:stretch>
            <a:fillRect/>
          </a:stretch>
        </p:blipFill>
        <p:spPr>
          <a:xfrm>
            <a:off x="593963" y="4051355"/>
            <a:ext cx="5234300" cy="668209"/>
          </a:xfrm>
          <a:prstGeom prst="rect">
            <a:avLst/>
          </a:prstGeom>
        </p:spPr>
      </p:pic>
      <p:pic>
        <p:nvPicPr>
          <p:cNvPr id="17" name="Image 15" descr="preencoded.png"/>
          <p:cNvPicPr>
            <a:picLocks noChangeAspect="1"/>
          </p:cNvPicPr>
          <p:nvPr/>
        </p:nvPicPr>
        <p:blipFill>
          <a:blip r:embed="rId7"/>
          <a:stretch>
            <a:fillRect/>
          </a:stretch>
        </p:blipFill>
        <p:spPr>
          <a:xfrm>
            <a:off x="742454" y="4199846"/>
            <a:ext cx="371227" cy="371227"/>
          </a:xfrm>
          <a:prstGeom prst="rect">
            <a:avLst/>
          </a:prstGeom>
        </p:spPr>
      </p:pic>
      <p:pic>
        <p:nvPicPr>
          <p:cNvPr id="19" name="Image 17" descr="preencoded.png"/>
          <p:cNvPicPr>
            <a:picLocks noChangeAspect="1"/>
          </p:cNvPicPr>
          <p:nvPr/>
        </p:nvPicPr>
        <p:blipFill>
          <a:blip r:embed="rId9"/>
          <a:stretch>
            <a:fillRect/>
          </a:stretch>
        </p:blipFill>
        <p:spPr>
          <a:xfrm>
            <a:off x="6050999" y="4051355"/>
            <a:ext cx="5234300" cy="668209"/>
          </a:xfrm>
          <a:prstGeom prst="rect">
            <a:avLst/>
          </a:prstGeom>
        </p:spPr>
      </p:pic>
      <p:pic>
        <p:nvPicPr>
          <p:cNvPr id="20" name="Image 18" descr="preencoded.png"/>
          <p:cNvPicPr>
            <a:picLocks noChangeAspect="1"/>
          </p:cNvPicPr>
          <p:nvPr/>
        </p:nvPicPr>
        <p:blipFill>
          <a:blip r:embed="rId8"/>
          <a:stretch>
            <a:fillRect/>
          </a:stretch>
        </p:blipFill>
        <p:spPr>
          <a:xfrm>
            <a:off x="6199490" y="4199846"/>
            <a:ext cx="371227" cy="371227"/>
          </a:xfrm>
          <a:prstGeom prst="rect">
            <a:avLst/>
          </a:prstGeom>
        </p:spPr>
      </p:pic>
      <p:sp>
        <p:nvSpPr>
          <p:cNvPr id="23" name="Text 0"/>
          <p:cNvSpPr/>
          <p:nvPr/>
        </p:nvSpPr>
        <p:spPr>
          <a:xfrm>
            <a:off x="593963" y="450453"/>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2</a:t>
            </a:r>
            <a:endParaRPr lang="en-US" sz="2631" dirty="0"/>
          </a:p>
        </p:txBody>
      </p:sp>
      <p:sp>
        <p:nvSpPr>
          <p:cNvPr id="24" name="Text 1"/>
          <p:cNvSpPr/>
          <p:nvPr/>
        </p:nvSpPr>
        <p:spPr>
          <a:xfrm>
            <a:off x="593963" y="1378521"/>
            <a:ext cx="1282960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Which AWS feature acts as a virtual firewall for EC2 instances?</a:t>
            </a:r>
            <a:endParaRPr lang="en-US" sz="1754" dirty="0"/>
          </a:p>
        </p:txBody>
      </p:sp>
      <p:sp>
        <p:nvSpPr>
          <p:cNvPr id="25" name="Text 2"/>
          <p:cNvSpPr/>
          <p:nvPr/>
        </p:nvSpPr>
        <p:spPr>
          <a:xfrm>
            <a:off x="870498" y="3308901"/>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6" name="Text 3"/>
          <p:cNvSpPr/>
          <p:nvPr/>
        </p:nvSpPr>
        <p:spPr>
          <a:xfrm>
            <a:off x="1262171" y="3308901"/>
            <a:ext cx="395356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Network ACLs</a:t>
            </a:r>
            <a:endParaRPr lang="en-US" sz="1315" dirty="0"/>
          </a:p>
        </p:txBody>
      </p:sp>
      <p:sp>
        <p:nvSpPr>
          <p:cNvPr id="27" name="Text 4"/>
          <p:cNvSpPr/>
          <p:nvPr/>
        </p:nvSpPr>
        <p:spPr>
          <a:xfrm>
            <a:off x="6328404" y="3308901"/>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8" name="Text 5"/>
          <p:cNvSpPr/>
          <p:nvPr/>
        </p:nvSpPr>
        <p:spPr>
          <a:xfrm>
            <a:off x="6719208" y="3308901"/>
            <a:ext cx="391644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IAM Policies</a:t>
            </a:r>
            <a:endParaRPr lang="en-US" sz="1315" dirty="0"/>
          </a:p>
        </p:txBody>
      </p:sp>
      <p:sp>
        <p:nvSpPr>
          <p:cNvPr id="29" name="Text 6"/>
          <p:cNvSpPr/>
          <p:nvPr/>
        </p:nvSpPr>
        <p:spPr>
          <a:xfrm>
            <a:off x="873544" y="4199846"/>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30" name="Text 7"/>
          <p:cNvSpPr/>
          <p:nvPr/>
        </p:nvSpPr>
        <p:spPr>
          <a:xfrm>
            <a:off x="1262171" y="4199846"/>
            <a:ext cx="399069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Security Groups</a:t>
            </a:r>
            <a:endParaRPr lang="en-US" sz="1315" dirty="0"/>
          </a:p>
        </p:txBody>
      </p:sp>
      <p:sp>
        <p:nvSpPr>
          <p:cNvPr id="31" name="Text 8"/>
          <p:cNvSpPr/>
          <p:nvPr/>
        </p:nvSpPr>
        <p:spPr>
          <a:xfrm>
            <a:off x="6323474" y="4199846"/>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2" name="Text 9"/>
          <p:cNvSpPr/>
          <p:nvPr/>
        </p:nvSpPr>
        <p:spPr>
          <a:xfrm>
            <a:off x="6719208" y="4199846"/>
            <a:ext cx="405565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VPC Flow Logs</a:t>
            </a:r>
            <a:endParaRPr lang="en-US" sz="1315"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5494159"/>
          </a:xfrm>
          <a:prstGeom prst="rect">
            <a:avLst/>
          </a:prstGeom>
        </p:spPr>
      </p:pic>
      <p:pic>
        <p:nvPicPr>
          <p:cNvPr id="3" name="Image 1" descr="preencoded.png"/>
          <p:cNvPicPr>
            <a:picLocks noChangeAspect="1"/>
          </p:cNvPicPr>
          <p:nvPr/>
        </p:nvPicPr>
        <p:blipFill>
          <a:blip r:embed="rId4"/>
          <a:stretch>
            <a:fillRect/>
          </a:stretch>
        </p:blipFill>
        <p:spPr>
          <a:xfrm>
            <a:off x="0" y="543260"/>
            <a:ext cx="1856135" cy="2784202"/>
          </a:xfrm>
          <a:prstGeom prst="rect">
            <a:avLst/>
          </a:prstGeom>
        </p:spPr>
      </p:pic>
      <p:pic>
        <p:nvPicPr>
          <p:cNvPr id="4" name="Image 2" descr="preencoded.png"/>
          <p:cNvPicPr>
            <a:picLocks noChangeAspect="1"/>
          </p:cNvPicPr>
          <p:nvPr/>
        </p:nvPicPr>
        <p:blipFill>
          <a:blip r:embed="rId5"/>
          <a:stretch>
            <a:fillRect/>
          </a:stretch>
        </p:blipFill>
        <p:spPr>
          <a:xfrm>
            <a:off x="10487161" y="3977109"/>
            <a:ext cx="1392101" cy="1856135"/>
          </a:xfrm>
          <a:prstGeom prst="rect">
            <a:avLst/>
          </a:prstGeom>
        </p:spPr>
      </p:pic>
      <p:pic>
        <p:nvPicPr>
          <p:cNvPr id="5" name="Image 3" descr="preencoded.png"/>
          <p:cNvPicPr>
            <a:picLocks noChangeAspect="1"/>
          </p:cNvPicPr>
          <p:nvPr/>
        </p:nvPicPr>
        <p:blipFill>
          <a:blip r:embed="rId6"/>
          <a:stretch>
            <a:fillRect/>
          </a:stretch>
        </p:blipFill>
        <p:spPr>
          <a:xfrm>
            <a:off x="890944" y="1044416"/>
            <a:ext cx="742454" cy="37123"/>
          </a:xfrm>
          <a:prstGeom prst="rect">
            <a:avLst/>
          </a:prstGeom>
        </p:spPr>
      </p:pic>
      <p:pic>
        <p:nvPicPr>
          <p:cNvPr id="6" name="Image 4" descr="preencoded.png"/>
          <p:cNvPicPr>
            <a:picLocks noChangeAspect="1"/>
          </p:cNvPicPr>
          <p:nvPr/>
        </p:nvPicPr>
        <p:blipFill>
          <a:blip r:embed="rId7"/>
          <a:stretch>
            <a:fillRect/>
          </a:stretch>
        </p:blipFill>
        <p:spPr>
          <a:xfrm>
            <a:off x="1521596" y="2473640"/>
            <a:ext cx="649647" cy="631086"/>
          </a:xfrm>
          <a:prstGeom prst="rect">
            <a:avLst/>
          </a:prstGeom>
        </p:spPr>
      </p:pic>
      <p:pic>
        <p:nvPicPr>
          <p:cNvPr id="7" name="Image 5" descr="preencoded.png"/>
          <p:cNvPicPr>
            <a:picLocks noChangeAspect="1"/>
          </p:cNvPicPr>
          <p:nvPr/>
        </p:nvPicPr>
        <p:blipFill>
          <a:blip r:embed="rId8"/>
          <a:stretch>
            <a:fillRect/>
          </a:stretch>
        </p:blipFill>
        <p:spPr>
          <a:xfrm>
            <a:off x="1670086" y="2622131"/>
            <a:ext cx="352666" cy="334104"/>
          </a:xfrm>
          <a:prstGeom prst="rect">
            <a:avLst/>
          </a:prstGeom>
        </p:spPr>
      </p:pic>
      <p:pic>
        <p:nvPicPr>
          <p:cNvPr id="8" name="Image 6" descr="preencoded.png"/>
          <p:cNvPicPr>
            <a:picLocks noChangeAspect="1"/>
          </p:cNvPicPr>
          <p:nvPr/>
        </p:nvPicPr>
        <p:blipFill>
          <a:blip r:embed="rId9"/>
          <a:stretch>
            <a:fillRect/>
          </a:stretch>
        </p:blipFill>
        <p:spPr>
          <a:xfrm>
            <a:off x="2801893" y="2789183"/>
            <a:ext cx="1910949" cy="18561"/>
          </a:xfrm>
          <a:prstGeom prst="rect">
            <a:avLst/>
          </a:prstGeom>
        </p:spPr>
      </p:pic>
      <p:pic>
        <p:nvPicPr>
          <p:cNvPr id="9" name="Image 7" descr="preencoded.png"/>
          <p:cNvPicPr>
            <a:picLocks noChangeAspect="1"/>
          </p:cNvPicPr>
          <p:nvPr/>
        </p:nvPicPr>
        <p:blipFill>
          <a:blip r:embed="rId9"/>
          <a:stretch>
            <a:fillRect/>
          </a:stretch>
        </p:blipFill>
        <p:spPr>
          <a:xfrm>
            <a:off x="2801893" y="2937674"/>
            <a:ext cx="1910949" cy="18561"/>
          </a:xfrm>
          <a:prstGeom prst="rect">
            <a:avLst/>
          </a:prstGeom>
        </p:spPr>
      </p:pic>
      <p:pic>
        <p:nvPicPr>
          <p:cNvPr id="10" name="Image 8" descr="preencoded.png"/>
          <p:cNvPicPr>
            <a:picLocks noChangeAspect="1"/>
          </p:cNvPicPr>
          <p:nvPr/>
        </p:nvPicPr>
        <p:blipFill>
          <a:blip r:embed="rId9"/>
          <a:stretch>
            <a:fillRect/>
          </a:stretch>
        </p:blipFill>
        <p:spPr>
          <a:xfrm>
            <a:off x="2801893" y="3086165"/>
            <a:ext cx="1910949" cy="18561"/>
          </a:xfrm>
          <a:prstGeom prst="rect">
            <a:avLst/>
          </a:prstGeom>
        </p:spPr>
      </p:pic>
      <p:pic>
        <p:nvPicPr>
          <p:cNvPr id="11" name="Image 9" descr="preencoded.png"/>
          <p:cNvPicPr>
            <a:picLocks noChangeAspect="1"/>
          </p:cNvPicPr>
          <p:nvPr/>
        </p:nvPicPr>
        <p:blipFill>
          <a:blip r:embed="rId10"/>
          <a:stretch>
            <a:fillRect/>
          </a:stretch>
        </p:blipFill>
        <p:spPr>
          <a:xfrm>
            <a:off x="2801893" y="2659254"/>
            <a:ext cx="111368" cy="111368"/>
          </a:xfrm>
          <a:prstGeom prst="rect">
            <a:avLst/>
          </a:prstGeom>
        </p:spPr>
      </p:pic>
      <p:pic>
        <p:nvPicPr>
          <p:cNvPr id="12" name="Image 10" descr="preencoded.png"/>
          <p:cNvPicPr>
            <a:picLocks noChangeAspect="1"/>
          </p:cNvPicPr>
          <p:nvPr/>
        </p:nvPicPr>
        <p:blipFill>
          <a:blip r:embed="rId11"/>
          <a:stretch>
            <a:fillRect/>
          </a:stretch>
        </p:blipFill>
        <p:spPr>
          <a:xfrm>
            <a:off x="5614662" y="2120975"/>
            <a:ext cx="649647" cy="631086"/>
          </a:xfrm>
          <a:prstGeom prst="rect">
            <a:avLst/>
          </a:prstGeom>
        </p:spPr>
      </p:pic>
      <p:pic>
        <p:nvPicPr>
          <p:cNvPr id="13" name="Image 11" descr="preencoded.png"/>
          <p:cNvPicPr>
            <a:picLocks noChangeAspect="1"/>
          </p:cNvPicPr>
          <p:nvPr/>
        </p:nvPicPr>
        <p:blipFill>
          <a:blip r:embed="rId12"/>
          <a:stretch>
            <a:fillRect/>
          </a:stretch>
        </p:blipFill>
        <p:spPr>
          <a:xfrm>
            <a:off x="5763153" y="2269466"/>
            <a:ext cx="352666" cy="334104"/>
          </a:xfrm>
          <a:prstGeom prst="rect">
            <a:avLst/>
          </a:prstGeom>
        </p:spPr>
      </p:pic>
      <p:pic>
        <p:nvPicPr>
          <p:cNvPr id="14" name="Image 12" descr="preencoded.png"/>
          <p:cNvPicPr>
            <a:picLocks noChangeAspect="1"/>
          </p:cNvPicPr>
          <p:nvPr/>
        </p:nvPicPr>
        <p:blipFill>
          <a:blip r:embed="rId13"/>
          <a:stretch>
            <a:fillRect/>
          </a:stretch>
        </p:blipFill>
        <p:spPr>
          <a:xfrm>
            <a:off x="4861333" y="3234655"/>
            <a:ext cx="148491" cy="148491"/>
          </a:xfrm>
          <a:prstGeom prst="rect">
            <a:avLst/>
          </a:prstGeom>
        </p:spPr>
      </p:pic>
      <p:pic>
        <p:nvPicPr>
          <p:cNvPr id="15" name="Image 13" descr="preencoded.png"/>
          <p:cNvPicPr>
            <a:picLocks noChangeAspect="1"/>
          </p:cNvPicPr>
          <p:nvPr/>
        </p:nvPicPr>
        <p:blipFill>
          <a:blip r:embed="rId14"/>
          <a:stretch>
            <a:fillRect/>
          </a:stretch>
        </p:blipFill>
        <p:spPr>
          <a:xfrm>
            <a:off x="4915856" y="3568760"/>
            <a:ext cx="148491" cy="148491"/>
          </a:xfrm>
          <a:prstGeom prst="rect">
            <a:avLst/>
          </a:prstGeom>
        </p:spPr>
      </p:pic>
      <p:pic>
        <p:nvPicPr>
          <p:cNvPr id="16" name="Image 14" descr="preencoded.png"/>
          <p:cNvPicPr>
            <a:picLocks noChangeAspect="1"/>
          </p:cNvPicPr>
          <p:nvPr/>
        </p:nvPicPr>
        <p:blipFill>
          <a:blip r:embed="rId15"/>
          <a:stretch>
            <a:fillRect/>
          </a:stretch>
        </p:blipFill>
        <p:spPr>
          <a:xfrm>
            <a:off x="5138592" y="3531637"/>
            <a:ext cx="893700" cy="222736"/>
          </a:xfrm>
          <a:prstGeom prst="rect">
            <a:avLst/>
          </a:prstGeom>
        </p:spPr>
      </p:pic>
      <p:pic>
        <p:nvPicPr>
          <p:cNvPr id="17" name="Image 15" descr="preencoded.png"/>
          <p:cNvPicPr>
            <a:picLocks noChangeAspect="1"/>
          </p:cNvPicPr>
          <p:nvPr/>
        </p:nvPicPr>
        <p:blipFill>
          <a:blip r:embed="rId16"/>
          <a:stretch>
            <a:fillRect/>
          </a:stretch>
        </p:blipFill>
        <p:spPr>
          <a:xfrm>
            <a:off x="6069415" y="3531637"/>
            <a:ext cx="893700" cy="222736"/>
          </a:xfrm>
          <a:prstGeom prst="rect">
            <a:avLst/>
          </a:prstGeom>
        </p:spPr>
      </p:pic>
      <p:pic>
        <p:nvPicPr>
          <p:cNvPr id="18" name="Image 16" descr="preencoded.png"/>
          <p:cNvPicPr>
            <a:picLocks noChangeAspect="1"/>
          </p:cNvPicPr>
          <p:nvPr/>
        </p:nvPicPr>
        <p:blipFill>
          <a:blip r:embed="rId17"/>
          <a:stretch>
            <a:fillRect/>
          </a:stretch>
        </p:blipFill>
        <p:spPr>
          <a:xfrm>
            <a:off x="7166275" y="2789183"/>
            <a:ext cx="1910949" cy="18561"/>
          </a:xfrm>
          <a:prstGeom prst="rect">
            <a:avLst/>
          </a:prstGeom>
        </p:spPr>
      </p:pic>
      <p:pic>
        <p:nvPicPr>
          <p:cNvPr id="19" name="Image 17" descr="preencoded.png"/>
          <p:cNvPicPr>
            <a:picLocks noChangeAspect="1"/>
          </p:cNvPicPr>
          <p:nvPr/>
        </p:nvPicPr>
        <p:blipFill>
          <a:blip r:embed="rId17"/>
          <a:stretch>
            <a:fillRect/>
          </a:stretch>
        </p:blipFill>
        <p:spPr>
          <a:xfrm>
            <a:off x="7166275" y="2937674"/>
            <a:ext cx="1910949" cy="18561"/>
          </a:xfrm>
          <a:prstGeom prst="rect">
            <a:avLst/>
          </a:prstGeom>
        </p:spPr>
      </p:pic>
      <p:pic>
        <p:nvPicPr>
          <p:cNvPr id="20" name="Image 18" descr="preencoded.png"/>
          <p:cNvPicPr>
            <a:picLocks noChangeAspect="1"/>
          </p:cNvPicPr>
          <p:nvPr/>
        </p:nvPicPr>
        <p:blipFill>
          <a:blip r:embed="rId17"/>
          <a:stretch>
            <a:fillRect/>
          </a:stretch>
        </p:blipFill>
        <p:spPr>
          <a:xfrm>
            <a:off x="7166275" y="3086165"/>
            <a:ext cx="1910949" cy="18561"/>
          </a:xfrm>
          <a:prstGeom prst="rect">
            <a:avLst/>
          </a:prstGeom>
        </p:spPr>
      </p:pic>
      <p:pic>
        <p:nvPicPr>
          <p:cNvPr id="21" name="Image 19" descr="preencoded.png"/>
          <p:cNvPicPr>
            <a:picLocks noChangeAspect="1"/>
          </p:cNvPicPr>
          <p:nvPr/>
        </p:nvPicPr>
        <p:blipFill>
          <a:blip r:embed="rId10"/>
          <a:stretch>
            <a:fillRect/>
          </a:stretch>
        </p:blipFill>
        <p:spPr>
          <a:xfrm>
            <a:off x="7918734" y="2659254"/>
            <a:ext cx="111368" cy="111368"/>
          </a:xfrm>
          <a:prstGeom prst="rect">
            <a:avLst/>
          </a:prstGeom>
        </p:spPr>
      </p:pic>
      <p:pic>
        <p:nvPicPr>
          <p:cNvPr id="22" name="Image 20" descr="preencoded.png"/>
          <p:cNvPicPr>
            <a:picLocks noChangeAspect="1"/>
          </p:cNvPicPr>
          <p:nvPr/>
        </p:nvPicPr>
        <p:blipFill>
          <a:blip r:embed="rId18"/>
          <a:stretch>
            <a:fillRect/>
          </a:stretch>
        </p:blipFill>
        <p:spPr>
          <a:xfrm>
            <a:off x="9744998" y="2473640"/>
            <a:ext cx="575402" cy="631086"/>
          </a:xfrm>
          <a:prstGeom prst="rect">
            <a:avLst/>
          </a:prstGeom>
        </p:spPr>
      </p:pic>
      <p:pic>
        <p:nvPicPr>
          <p:cNvPr id="23" name="Image 21" descr="preencoded.png"/>
          <p:cNvPicPr>
            <a:picLocks noChangeAspect="1"/>
          </p:cNvPicPr>
          <p:nvPr/>
        </p:nvPicPr>
        <p:blipFill>
          <a:blip r:embed="rId19"/>
          <a:stretch>
            <a:fillRect/>
          </a:stretch>
        </p:blipFill>
        <p:spPr>
          <a:xfrm>
            <a:off x="9893489" y="2622131"/>
            <a:ext cx="278420" cy="334104"/>
          </a:xfrm>
          <a:prstGeom prst="rect">
            <a:avLst/>
          </a:prstGeom>
        </p:spPr>
      </p:pic>
      <p:pic>
        <p:nvPicPr>
          <p:cNvPr id="24" name="Image 22" descr="preencoded.png"/>
          <p:cNvPicPr>
            <a:picLocks noChangeAspect="1"/>
          </p:cNvPicPr>
          <p:nvPr/>
        </p:nvPicPr>
        <p:blipFill>
          <a:blip r:embed="rId20"/>
          <a:stretch>
            <a:fillRect/>
          </a:stretch>
        </p:blipFill>
        <p:spPr>
          <a:xfrm>
            <a:off x="890945" y="4051355"/>
            <a:ext cx="3217204" cy="1744767"/>
          </a:xfrm>
          <a:prstGeom prst="rect">
            <a:avLst/>
          </a:prstGeom>
        </p:spPr>
      </p:pic>
      <p:pic>
        <p:nvPicPr>
          <p:cNvPr id="25" name="Image 23" descr="preencoded.png"/>
          <p:cNvPicPr>
            <a:picLocks noChangeAspect="1"/>
          </p:cNvPicPr>
          <p:nvPr/>
        </p:nvPicPr>
        <p:blipFill>
          <a:blip r:embed="rId21"/>
          <a:stretch>
            <a:fillRect/>
          </a:stretch>
        </p:blipFill>
        <p:spPr>
          <a:xfrm>
            <a:off x="1113681" y="4274091"/>
            <a:ext cx="167052" cy="296982"/>
          </a:xfrm>
          <a:prstGeom prst="rect">
            <a:avLst/>
          </a:prstGeom>
        </p:spPr>
      </p:pic>
      <p:pic>
        <p:nvPicPr>
          <p:cNvPr id="26" name="Image 24" descr="preencoded.png"/>
          <p:cNvPicPr>
            <a:picLocks noChangeAspect="1"/>
          </p:cNvPicPr>
          <p:nvPr/>
        </p:nvPicPr>
        <p:blipFill>
          <a:blip r:embed="rId22"/>
          <a:stretch>
            <a:fillRect/>
          </a:stretch>
        </p:blipFill>
        <p:spPr>
          <a:xfrm>
            <a:off x="4330884" y="4051355"/>
            <a:ext cx="3217349" cy="1744767"/>
          </a:xfrm>
          <a:prstGeom prst="rect">
            <a:avLst/>
          </a:prstGeom>
        </p:spPr>
      </p:pic>
      <p:pic>
        <p:nvPicPr>
          <p:cNvPr id="27" name="Image 25" descr="preencoded.png"/>
          <p:cNvPicPr>
            <a:picLocks noChangeAspect="1"/>
          </p:cNvPicPr>
          <p:nvPr/>
        </p:nvPicPr>
        <p:blipFill>
          <a:blip r:embed="rId23"/>
          <a:stretch>
            <a:fillRect/>
          </a:stretch>
        </p:blipFill>
        <p:spPr>
          <a:xfrm>
            <a:off x="4553621" y="4274091"/>
            <a:ext cx="222736" cy="296982"/>
          </a:xfrm>
          <a:prstGeom prst="rect">
            <a:avLst/>
          </a:prstGeom>
        </p:spPr>
      </p:pic>
      <p:pic>
        <p:nvPicPr>
          <p:cNvPr id="28" name="Image 26" descr="preencoded.png"/>
          <p:cNvPicPr>
            <a:picLocks noChangeAspect="1"/>
          </p:cNvPicPr>
          <p:nvPr/>
        </p:nvPicPr>
        <p:blipFill>
          <a:blip r:embed="rId24"/>
          <a:stretch>
            <a:fillRect/>
          </a:stretch>
        </p:blipFill>
        <p:spPr>
          <a:xfrm>
            <a:off x="7770969" y="4051355"/>
            <a:ext cx="3217204" cy="1744767"/>
          </a:xfrm>
          <a:prstGeom prst="rect">
            <a:avLst/>
          </a:prstGeom>
        </p:spPr>
      </p:pic>
      <p:pic>
        <p:nvPicPr>
          <p:cNvPr id="29" name="Image 27" descr="preencoded.png"/>
          <p:cNvPicPr>
            <a:picLocks noChangeAspect="1"/>
          </p:cNvPicPr>
          <p:nvPr/>
        </p:nvPicPr>
        <p:blipFill>
          <a:blip r:embed="rId25"/>
          <a:stretch>
            <a:fillRect/>
          </a:stretch>
        </p:blipFill>
        <p:spPr>
          <a:xfrm>
            <a:off x="7993705" y="4274091"/>
            <a:ext cx="278420" cy="296982"/>
          </a:xfrm>
          <a:prstGeom prst="rect">
            <a:avLst/>
          </a:prstGeom>
        </p:spPr>
      </p:pic>
      <p:sp>
        <p:nvSpPr>
          <p:cNvPr id="31" name="Text 0"/>
          <p:cNvSpPr/>
          <p:nvPr/>
        </p:nvSpPr>
        <p:spPr>
          <a:xfrm>
            <a:off x="890945" y="524699"/>
            <a:ext cx="10097373" cy="371227"/>
          </a:xfrm>
          <a:prstGeom prst="rect">
            <a:avLst/>
          </a:prstGeom>
          <a:noFill/>
          <a:ln/>
        </p:spPr>
        <p:txBody>
          <a:bodyPr vert="horz" wrap="square" lIns="0" tIns="0" rIns="0" bIns="0" rtlCol="0" anchor="t"/>
          <a:lstStyle/>
          <a:p>
            <a:pPr>
              <a:lnSpc>
                <a:spcPts val="2923"/>
              </a:lnSpc>
            </a:pPr>
            <a:r>
              <a:rPr lang="en-US" sz="2631" b="1" dirty="0">
                <a:solidFill>
                  <a:srgbClr val="000000"/>
                </a:solidFill>
                <a:latin typeface="ui-sans-serif" pitchFamily="34" charset="0"/>
                <a:ea typeface="ui-sans-serif" pitchFamily="34" charset="-122"/>
                <a:cs typeface="ui-sans-serif" pitchFamily="34" charset="-120"/>
              </a:rPr>
              <a:t>Network Integration</a:t>
            </a:r>
            <a:endParaRPr lang="en-US" sz="2631" dirty="0"/>
          </a:p>
        </p:txBody>
      </p:sp>
      <p:sp>
        <p:nvSpPr>
          <p:cNvPr id="32" name="Text 1"/>
          <p:cNvSpPr/>
          <p:nvPr/>
        </p:nvSpPr>
        <p:spPr>
          <a:xfrm>
            <a:off x="890945" y="1378521"/>
            <a:ext cx="10097373"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Network Load Balancer (NLB) provides specialized network integration features designed for high-performance and low-latency applications.</a:t>
            </a:r>
            <a:endParaRPr lang="en-US" sz="1461" dirty="0"/>
          </a:p>
        </p:txBody>
      </p:sp>
      <p:sp>
        <p:nvSpPr>
          <p:cNvPr id="33" name="Text 2"/>
          <p:cNvSpPr/>
          <p:nvPr/>
        </p:nvSpPr>
        <p:spPr>
          <a:xfrm>
            <a:off x="1542071" y="3178972"/>
            <a:ext cx="608696"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Clients</a:t>
            </a:r>
            <a:endParaRPr lang="en-US" sz="1169" dirty="0"/>
          </a:p>
        </p:txBody>
      </p:sp>
      <p:sp>
        <p:nvSpPr>
          <p:cNvPr id="34" name="Text 3"/>
          <p:cNvSpPr/>
          <p:nvPr/>
        </p:nvSpPr>
        <p:spPr>
          <a:xfrm>
            <a:off x="2950384" y="2640692"/>
            <a:ext cx="1720985" cy="148491"/>
          </a:xfrm>
          <a:prstGeom prst="rect">
            <a:avLst/>
          </a:prstGeom>
          <a:noFill/>
          <a:ln/>
        </p:spPr>
        <p:txBody>
          <a:bodyPr vert="horz" wrap="square" lIns="0" tIns="0" rIns="0" bIns="0" rtlCol="0" anchor="t"/>
          <a:lstStyle/>
          <a:p>
            <a:pPr>
              <a:lnSpc>
                <a:spcPts val="1169"/>
              </a:lnSpc>
            </a:pPr>
            <a:r>
              <a:rPr lang="en-US" sz="877" dirty="0">
                <a:solidFill>
                  <a:srgbClr val="6B7280"/>
                </a:solidFill>
                <a:latin typeface="ui-sans-serif" pitchFamily="34" charset="0"/>
                <a:ea typeface="ui-sans-serif" pitchFamily="34" charset="-122"/>
                <a:cs typeface="ui-sans-serif" pitchFamily="34" charset="-120"/>
              </a:rPr>
              <a:t> Source IP Preservation</a:t>
            </a:r>
            <a:endParaRPr lang="en-US" sz="877" dirty="0"/>
          </a:p>
        </p:txBody>
      </p:sp>
      <p:sp>
        <p:nvSpPr>
          <p:cNvPr id="35" name="Text 4"/>
          <p:cNvSpPr/>
          <p:nvPr/>
        </p:nvSpPr>
        <p:spPr>
          <a:xfrm>
            <a:off x="5740241" y="2826306"/>
            <a:ext cx="398489" cy="222736"/>
          </a:xfrm>
          <a:prstGeom prst="rect">
            <a:avLst/>
          </a:prstGeom>
          <a:noFill/>
          <a:ln/>
        </p:spPr>
        <p:txBody>
          <a:bodyPr vert="horz" wrap="square" lIns="0" tIns="0" rIns="0" bIns="0" rtlCol="0" anchor="t"/>
          <a:lstStyle/>
          <a:p>
            <a:pPr algn="ctr">
              <a:lnSpc>
                <a:spcPts val="1754"/>
              </a:lnSpc>
            </a:pPr>
            <a:r>
              <a:rPr lang="en-US" sz="1169" b="1" dirty="0">
                <a:solidFill>
                  <a:srgbClr val="1F2937"/>
                </a:solidFill>
                <a:latin typeface="ui-sans-serif" pitchFamily="34" charset="0"/>
                <a:ea typeface="ui-sans-serif" pitchFamily="34" charset="-122"/>
                <a:cs typeface="ui-sans-serif" pitchFamily="34" charset="-120"/>
              </a:rPr>
              <a:t>NLB</a:t>
            </a:r>
            <a:endParaRPr lang="en-US" sz="1169" dirty="0"/>
          </a:p>
        </p:txBody>
      </p:sp>
      <p:sp>
        <p:nvSpPr>
          <p:cNvPr id="36" name="Text 5"/>
          <p:cNvSpPr/>
          <p:nvPr/>
        </p:nvSpPr>
        <p:spPr>
          <a:xfrm>
            <a:off x="5084069" y="3123287"/>
            <a:ext cx="1933715" cy="371227"/>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ec2-1-2-3-4.compute-1.amazonaws.com</a:t>
            </a:r>
            <a:endParaRPr lang="en-US" sz="1023" dirty="0"/>
          </a:p>
        </p:txBody>
      </p:sp>
      <p:sp>
        <p:nvSpPr>
          <p:cNvPr id="37" name="Text 6"/>
          <p:cNvSpPr/>
          <p:nvPr/>
        </p:nvSpPr>
        <p:spPr>
          <a:xfrm>
            <a:off x="5194277" y="3531637"/>
            <a:ext cx="1072440" cy="222736"/>
          </a:xfrm>
          <a:prstGeom prst="rect">
            <a:avLst/>
          </a:prstGeom>
          <a:noFill/>
          <a:ln/>
        </p:spPr>
        <p:txBody>
          <a:bodyPr vert="horz" wrap="square" lIns="0" tIns="0" rIns="0" bIns="0" rtlCol="0" anchor="t"/>
          <a:lstStyle/>
          <a:p>
            <a:pPr>
              <a:lnSpc>
                <a:spcPts val="1461"/>
              </a:lnSpc>
            </a:pPr>
            <a:r>
              <a:rPr lang="en-US" sz="1023" dirty="0">
                <a:solidFill>
                  <a:srgbClr val="000000"/>
                </a:solidFill>
                <a:latin typeface="Arial" pitchFamily="34" charset="0"/>
                <a:ea typeface="Arial" pitchFamily="34" charset="-122"/>
                <a:cs typeface="Arial" pitchFamily="34" charset="-120"/>
              </a:rPr>
              <a:t>10.0.1.100</a:t>
            </a:r>
            <a:endParaRPr lang="en-US" sz="1023" dirty="0"/>
          </a:p>
        </p:txBody>
      </p:sp>
      <p:sp>
        <p:nvSpPr>
          <p:cNvPr id="38" name="Text 7"/>
          <p:cNvSpPr/>
          <p:nvPr/>
        </p:nvSpPr>
        <p:spPr>
          <a:xfrm>
            <a:off x="6125100" y="3531637"/>
            <a:ext cx="1072440" cy="222736"/>
          </a:xfrm>
          <a:prstGeom prst="rect">
            <a:avLst/>
          </a:prstGeom>
          <a:noFill/>
          <a:ln/>
        </p:spPr>
        <p:txBody>
          <a:bodyPr vert="horz" wrap="square" lIns="0" tIns="0" rIns="0" bIns="0" rtlCol="0" anchor="t"/>
          <a:lstStyle/>
          <a:p>
            <a:pPr>
              <a:lnSpc>
                <a:spcPts val="1461"/>
              </a:lnSpc>
            </a:pPr>
            <a:r>
              <a:rPr lang="en-US" sz="1023" dirty="0">
                <a:solidFill>
                  <a:srgbClr val="000000"/>
                </a:solidFill>
                <a:latin typeface="Arial" pitchFamily="34" charset="0"/>
                <a:ea typeface="Arial" pitchFamily="34" charset="-122"/>
                <a:cs typeface="Arial" pitchFamily="34" charset="-120"/>
              </a:rPr>
              <a:t>10.0.2.100</a:t>
            </a:r>
            <a:endParaRPr lang="en-US" sz="1023" dirty="0"/>
          </a:p>
        </p:txBody>
      </p:sp>
      <p:sp>
        <p:nvSpPr>
          <p:cNvPr id="39" name="Text 8"/>
          <p:cNvSpPr/>
          <p:nvPr/>
        </p:nvSpPr>
        <p:spPr>
          <a:xfrm>
            <a:off x="8067226" y="2640692"/>
            <a:ext cx="1390186" cy="148491"/>
          </a:xfrm>
          <a:prstGeom prst="rect">
            <a:avLst/>
          </a:prstGeom>
          <a:noFill/>
          <a:ln/>
        </p:spPr>
        <p:txBody>
          <a:bodyPr vert="horz" wrap="square" lIns="0" tIns="0" rIns="0" bIns="0" rtlCol="0" anchor="t"/>
          <a:lstStyle/>
          <a:p>
            <a:pPr>
              <a:lnSpc>
                <a:spcPts val="1169"/>
              </a:lnSpc>
            </a:pPr>
            <a:r>
              <a:rPr lang="en-US" sz="877" dirty="0">
                <a:solidFill>
                  <a:srgbClr val="6B7280"/>
                </a:solidFill>
                <a:latin typeface="ui-sans-serif" pitchFamily="34" charset="0"/>
                <a:ea typeface="ui-sans-serif" pitchFamily="34" charset="-122"/>
                <a:cs typeface="ui-sans-serif" pitchFamily="34" charset="-120"/>
              </a:rPr>
              <a:t> Elastic IP Support</a:t>
            </a:r>
            <a:endParaRPr lang="en-US" sz="877" dirty="0"/>
          </a:p>
        </p:txBody>
      </p:sp>
      <p:sp>
        <p:nvSpPr>
          <p:cNvPr id="40" name="Text 9"/>
          <p:cNvSpPr/>
          <p:nvPr/>
        </p:nvSpPr>
        <p:spPr>
          <a:xfrm>
            <a:off x="9710601" y="3178972"/>
            <a:ext cx="644195"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Targets</a:t>
            </a:r>
            <a:endParaRPr lang="en-US" sz="1169" dirty="0"/>
          </a:p>
        </p:txBody>
      </p:sp>
      <p:sp>
        <p:nvSpPr>
          <p:cNvPr id="41" name="Text 10"/>
          <p:cNvSpPr/>
          <p:nvPr/>
        </p:nvSpPr>
        <p:spPr>
          <a:xfrm>
            <a:off x="1392101" y="4292652"/>
            <a:ext cx="243426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Static IP Addresses</a:t>
            </a:r>
            <a:endParaRPr lang="en-US" sz="1461" dirty="0"/>
          </a:p>
        </p:txBody>
      </p:sp>
      <p:sp>
        <p:nvSpPr>
          <p:cNvPr id="42" name="Text 11"/>
          <p:cNvSpPr/>
          <p:nvPr/>
        </p:nvSpPr>
        <p:spPr>
          <a:xfrm>
            <a:off x="1113681" y="4682440"/>
            <a:ext cx="277173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Provides static IP addresses for the load balancer in each Availability Zone, ensuring consistent endpoints.</a:t>
            </a:r>
            <a:endParaRPr lang="en-US" sz="1169" dirty="0"/>
          </a:p>
        </p:txBody>
      </p:sp>
      <p:sp>
        <p:nvSpPr>
          <p:cNvPr id="43" name="Text 12"/>
          <p:cNvSpPr/>
          <p:nvPr/>
        </p:nvSpPr>
        <p:spPr>
          <a:xfrm>
            <a:off x="4887725" y="4292652"/>
            <a:ext cx="2234670"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Elastic IP Support</a:t>
            </a:r>
            <a:endParaRPr lang="en-US" sz="1461" dirty="0"/>
          </a:p>
        </p:txBody>
      </p:sp>
      <p:sp>
        <p:nvSpPr>
          <p:cNvPr id="44" name="Text 13"/>
          <p:cNvSpPr/>
          <p:nvPr/>
        </p:nvSpPr>
        <p:spPr>
          <a:xfrm>
            <a:off x="4553620" y="4682440"/>
            <a:ext cx="2771877"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Supports association with Elastic IP addresses for greater flexibility and control over network configuration.</a:t>
            </a:r>
            <a:endParaRPr lang="en-US" sz="1169" dirty="0"/>
          </a:p>
        </p:txBody>
      </p:sp>
      <p:sp>
        <p:nvSpPr>
          <p:cNvPr id="45" name="Text 14"/>
          <p:cNvSpPr/>
          <p:nvPr/>
        </p:nvSpPr>
        <p:spPr>
          <a:xfrm>
            <a:off x="8383494" y="4292652"/>
            <a:ext cx="274104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Client IP Preservation</a:t>
            </a:r>
            <a:endParaRPr lang="en-US" sz="1461" dirty="0"/>
          </a:p>
        </p:txBody>
      </p:sp>
      <p:sp>
        <p:nvSpPr>
          <p:cNvPr id="46" name="Text 15"/>
          <p:cNvSpPr/>
          <p:nvPr/>
        </p:nvSpPr>
        <p:spPr>
          <a:xfrm>
            <a:off x="7993705" y="4682440"/>
            <a:ext cx="2771731"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Preserves the client's source IP address, critical for applications that require it for security or logging purposes.</a:t>
            </a:r>
            <a:endParaRPr lang="en-US" sz="1169"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5716895"/>
          </a:xfrm>
          <a:prstGeom prst="rect">
            <a:avLst/>
          </a:prstGeom>
        </p:spPr>
      </p:pic>
      <p:pic>
        <p:nvPicPr>
          <p:cNvPr id="3" name="Image 1" descr="preencoded.png"/>
          <p:cNvPicPr>
            <a:picLocks noChangeAspect="1"/>
          </p:cNvPicPr>
          <p:nvPr/>
        </p:nvPicPr>
        <p:blipFill>
          <a:blip r:embed="rId4"/>
          <a:stretch>
            <a:fillRect/>
          </a:stretch>
        </p:blipFill>
        <p:spPr>
          <a:xfrm>
            <a:off x="0" y="543260"/>
            <a:ext cx="1856135" cy="2784202"/>
          </a:xfrm>
          <a:prstGeom prst="rect">
            <a:avLst/>
          </a:prstGeom>
        </p:spPr>
      </p:pic>
      <p:pic>
        <p:nvPicPr>
          <p:cNvPr id="4" name="Image 2" descr="preencoded.png"/>
          <p:cNvPicPr>
            <a:picLocks noChangeAspect="1"/>
          </p:cNvPicPr>
          <p:nvPr/>
        </p:nvPicPr>
        <p:blipFill>
          <a:blip r:embed="rId5"/>
          <a:stretch>
            <a:fillRect/>
          </a:stretch>
        </p:blipFill>
        <p:spPr>
          <a:xfrm>
            <a:off x="10487161" y="3977109"/>
            <a:ext cx="1392101" cy="1856135"/>
          </a:xfrm>
          <a:prstGeom prst="rect">
            <a:avLst/>
          </a:prstGeom>
        </p:spPr>
      </p:pic>
      <p:pic>
        <p:nvPicPr>
          <p:cNvPr id="5" name="Image 3" descr="preencoded.png"/>
          <p:cNvPicPr>
            <a:picLocks noChangeAspect="1"/>
          </p:cNvPicPr>
          <p:nvPr/>
        </p:nvPicPr>
        <p:blipFill>
          <a:blip r:embed="rId6"/>
          <a:stretch>
            <a:fillRect/>
          </a:stretch>
        </p:blipFill>
        <p:spPr>
          <a:xfrm>
            <a:off x="890944" y="1044416"/>
            <a:ext cx="742454" cy="37123"/>
          </a:xfrm>
          <a:prstGeom prst="rect">
            <a:avLst/>
          </a:prstGeom>
        </p:spPr>
      </p:pic>
      <p:pic>
        <p:nvPicPr>
          <p:cNvPr id="6" name="Image 4" descr="preencoded.png"/>
          <p:cNvPicPr>
            <a:picLocks noChangeAspect="1"/>
          </p:cNvPicPr>
          <p:nvPr/>
        </p:nvPicPr>
        <p:blipFill>
          <a:blip r:embed="rId7"/>
          <a:stretch>
            <a:fillRect/>
          </a:stretch>
        </p:blipFill>
        <p:spPr>
          <a:xfrm>
            <a:off x="890944" y="2120975"/>
            <a:ext cx="4900196" cy="1698363"/>
          </a:xfrm>
          <a:prstGeom prst="rect">
            <a:avLst/>
          </a:prstGeom>
        </p:spPr>
      </p:pic>
      <p:pic>
        <p:nvPicPr>
          <p:cNvPr id="7" name="Image 5" descr="preencoded.png"/>
          <p:cNvPicPr>
            <a:picLocks noChangeAspect="1"/>
          </p:cNvPicPr>
          <p:nvPr/>
        </p:nvPicPr>
        <p:blipFill>
          <a:blip r:embed="rId8"/>
          <a:stretch>
            <a:fillRect/>
          </a:stretch>
        </p:blipFill>
        <p:spPr>
          <a:xfrm>
            <a:off x="1113681" y="2343711"/>
            <a:ext cx="194894" cy="296982"/>
          </a:xfrm>
          <a:prstGeom prst="rect">
            <a:avLst/>
          </a:prstGeom>
        </p:spPr>
      </p:pic>
      <p:pic>
        <p:nvPicPr>
          <p:cNvPr id="8" name="Image 6" descr="preencoded.png"/>
          <p:cNvPicPr>
            <a:picLocks noChangeAspect="1"/>
          </p:cNvPicPr>
          <p:nvPr/>
        </p:nvPicPr>
        <p:blipFill>
          <a:blip r:embed="rId9"/>
          <a:stretch>
            <a:fillRect/>
          </a:stretch>
        </p:blipFill>
        <p:spPr>
          <a:xfrm>
            <a:off x="1113681" y="3086165"/>
            <a:ext cx="4454723" cy="510437"/>
          </a:xfrm>
          <a:prstGeom prst="rect">
            <a:avLst/>
          </a:prstGeom>
        </p:spPr>
      </p:pic>
      <p:pic>
        <p:nvPicPr>
          <p:cNvPr id="9" name="Image 7" descr="preencoded.png"/>
          <p:cNvPicPr>
            <a:picLocks noChangeAspect="1"/>
          </p:cNvPicPr>
          <p:nvPr/>
        </p:nvPicPr>
        <p:blipFill>
          <a:blip r:embed="rId10"/>
          <a:stretch>
            <a:fillRect/>
          </a:stretch>
        </p:blipFill>
        <p:spPr>
          <a:xfrm>
            <a:off x="6088122" y="2120975"/>
            <a:ext cx="4900196" cy="1698363"/>
          </a:xfrm>
          <a:prstGeom prst="rect">
            <a:avLst/>
          </a:prstGeom>
        </p:spPr>
      </p:pic>
      <p:pic>
        <p:nvPicPr>
          <p:cNvPr id="10" name="Image 8" descr="preencoded.png"/>
          <p:cNvPicPr>
            <a:picLocks noChangeAspect="1"/>
          </p:cNvPicPr>
          <p:nvPr/>
        </p:nvPicPr>
        <p:blipFill>
          <a:blip r:embed="rId11"/>
          <a:stretch>
            <a:fillRect/>
          </a:stretch>
        </p:blipFill>
        <p:spPr>
          <a:xfrm>
            <a:off x="6310859" y="2343711"/>
            <a:ext cx="194894" cy="296982"/>
          </a:xfrm>
          <a:prstGeom prst="rect">
            <a:avLst/>
          </a:prstGeom>
        </p:spPr>
      </p:pic>
      <p:pic>
        <p:nvPicPr>
          <p:cNvPr id="11" name="Image 9" descr="preencoded.png"/>
          <p:cNvPicPr>
            <a:picLocks noChangeAspect="1"/>
          </p:cNvPicPr>
          <p:nvPr/>
        </p:nvPicPr>
        <p:blipFill>
          <a:blip r:embed="rId12"/>
          <a:stretch>
            <a:fillRect/>
          </a:stretch>
        </p:blipFill>
        <p:spPr>
          <a:xfrm>
            <a:off x="6310858" y="3086165"/>
            <a:ext cx="4454723" cy="510437"/>
          </a:xfrm>
          <a:prstGeom prst="rect">
            <a:avLst/>
          </a:prstGeom>
        </p:spPr>
      </p:pic>
      <p:pic>
        <p:nvPicPr>
          <p:cNvPr id="12" name="Image 10" descr="preencoded.png"/>
          <p:cNvPicPr>
            <a:picLocks noChangeAspect="1"/>
          </p:cNvPicPr>
          <p:nvPr/>
        </p:nvPicPr>
        <p:blipFill>
          <a:blip r:embed="rId13"/>
          <a:stretch>
            <a:fillRect/>
          </a:stretch>
        </p:blipFill>
        <p:spPr>
          <a:xfrm>
            <a:off x="890945" y="4524669"/>
            <a:ext cx="3217204" cy="1447785"/>
          </a:xfrm>
          <a:prstGeom prst="rect">
            <a:avLst/>
          </a:prstGeom>
        </p:spPr>
      </p:pic>
      <p:pic>
        <p:nvPicPr>
          <p:cNvPr id="13" name="Image 11" descr="preencoded.png"/>
          <p:cNvPicPr>
            <a:picLocks noChangeAspect="1"/>
          </p:cNvPicPr>
          <p:nvPr/>
        </p:nvPicPr>
        <p:blipFill>
          <a:blip r:embed="rId14"/>
          <a:stretch>
            <a:fillRect/>
          </a:stretch>
        </p:blipFill>
        <p:spPr>
          <a:xfrm>
            <a:off x="1113681" y="4747406"/>
            <a:ext cx="445472" cy="445472"/>
          </a:xfrm>
          <a:prstGeom prst="rect">
            <a:avLst/>
          </a:prstGeom>
        </p:spPr>
      </p:pic>
      <p:pic>
        <p:nvPicPr>
          <p:cNvPr id="14" name="Image 12" descr="preencoded.png"/>
          <p:cNvPicPr>
            <a:picLocks noChangeAspect="1"/>
          </p:cNvPicPr>
          <p:nvPr/>
        </p:nvPicPr>
        <p:blipFill>
          <a:blip r:embed="rId15"/>
          <a:stretch>
            <a:fillRect/>
          </a:stretch>
        </p:blipFill>
        <p:spPr>
          <a:xfrm>
            <a:off x="1225049" y="4821651"/>
            <a:ext cx="222736" cy="296982"/>
          </a:xfrm>
          <a:prstGeom prst="rect">
            <a:avLst/>
          </a:prstGeom>
        </p:spPr>
      </p:pic>
      <p:pic>
        <p:nvPicPr>
          <p:cNvPr id="15" name="Image 13" descr="preencoded.png"/>
          <p:cNvPicPr>
            <a:picLocks noChangeAspect="1"/>
          </p:cNvPicPr>
          <p:nvPr/>
        </p:nvPicPr>
        <p:blipFill>
          <a:blip r:embed="rId16"/>
          <a:stretch>
            <a:fillRect/>
          </a:stretch>
        </p:blipFill>
        <p:spPr>
          <a:xfrm>
            <a:off x="4330884" y="4524669"/>
            <a:ext cx="3217349" cy="1447785"/>
          </a:xfrm>
          <a:prstGeom prst="rect">
            <a:avLst/>
          </a:prstGeom>
        </p:spPr>
      </p:pic>
      <p:pic>
        <p:nvPicPr>
          <p:cNvPr id="16" name="Image 14" descr="preencoded.png"/>
          <p:cNvPicPr>
            <a:picLocks noChangeAspect="1"/>
          </p:cNvPicPr>
          <p:nvPr/>
        </p:nvPicPr>
        <p:blipFill>
          <a:blip r:embed="rId17"/>
          <a:stretch>
            <a:fillRect/>
          </a:stretch>
        </p:blipFill>
        <p:spPr>
          <a:xfrm>
            <a:off x="4553621" y="4747406"/>
            <a:ext cx="445472" cy="445472"/>
          </a:xfrm>
          <a:prstGeom prst="rect">
            <a:avLst/>
          </a:prstGeom>
        </p:spPr>
      </p:pic>
      <p:pic>
        <p:nvPicPr>
          <p:cNvPr id="17" name="Image 15" descr="preencoded.png"/>
          <p:cNvPicPr>
            <a:picLocks noChangeAspect="1"/>
          </p:cNvPicPr>
          <p:nvPr/>
        </p:nvPicPr>
        <p:blipFill>
          <a:blip r:embed="rId18"/>
          <a:stretch>
            <a:fillRect/>
          </a:stretch>
        </p:blipFill>
        <p:spPr>
          <a:xfrm>
            <a:off x="4637147" y="4821651"/>
            <a:ext cx="278420" cy="296982"/>
          </a:xfrm>
          <a:prstGeom prst="rect">
            <a:avLst/>
          </a:prstGeom>
        </p:spPr>
      </p:pic>
      <p:pic>
        <p:nvPicPr>
          <p:cNvPr id="18" name="Image 16" descr="preencoded.png"/>
          <p:cNvPicPr>
            <a:picLocks noChangeAspect="1"/>
          </p:cNvPicPr>
          <p:nvPr/>
        </p:nvPicPr>
        <p:blipFill>
          <a:blip r:embed="rId19"/>
          <a:stretch>
            <a:fillRect/>
          </a:stretch>
        </p:blipFill>
        <p:spPr>
          <a:xfrm>
            <a:off x="7770969" y="4524669"/>
            <a:ext cx="3217204" cy="1447785"/>
          </a:xfrm>
          <a:prstGeom prst="rect">
            <a:avLst/>
          </a:prstGeom>
        </p:spPr>
      </p:pic>
      <p:pic>
        <p:nvPicPr>
          <p:cNvPr id="19" name="Image 17" descr="preencoded.png"/>
          <p:cNvPicPr>
            <a:picLocks noChangeAspect="1"/>
          </p:cNvPicPr>
          <p:nvPr/>
        </p:nvPicPr>
        <p:blipFill>
          <a:blip r:embed="rId20"/>
          <a:stretch>
            <a:fillRect/>
          </a:stretch>
        </p:blipFill>
        <p:spPr>
          <a:xfrm>
            <a:off x="7993705" y="4784528"/>
            <a:ext cx="432711" cy="445472"/>
          </a:xfrm>
          <a:prstGeom prst="rect">
            <a:avLst/>
          </a:prstGeom>
        </p:spPr>
      </p:pic>
      <p:pic>
        <p:nvPicPr>
          <p:cNvPr id="20" name="Image 18" descr="preencoded.png"/>
          <p:cNvPicPr>
            <a:picLocks noChangeAspect="1"/>
          </p:cNvPicPr>
          <p:nvPr/>
        </p:nvPicPr>
        <p:blipFill>
          <a:blip r:embed="rId21"/>
          <a:stretch>
            <a:fillRect/>
          </a:stretch>
        </p:blipFill>
        <p:spPr>
          <a:xfrm>
            <a:off x="8070851" y="4858773"/>
            <a:ext cx="278420" cy="296982"/>
          </a:xfrm>
          <a:prstGeom prst="rect">
            <a:avLst/>
          </a:prstGeom>
        </p:spPr>
      </p:pic>
      <p:sp>
        <p:nvSpPr>
          <p:cNvPr id="21" name="Text 0"/>
          <p:cNvSpPr/>
          <p:nvPr/>
        </p:nvSpPr>
        <p:spPr>
          <a:xfrm>
            <a:off x="890945" y="524699"/>
            <a:ext cx="10097373" cy="371227"/>
          </a:xfrm>
          <a:prstGeom prst="rect">
            <a:avLst/>
          </a:prstGeom>
          <a:noFill/>
          <a:ln/>
        </p:spPr>
        <p:txBody>
          <a:bodyPr vert="horz" wrap="square" lIns="0" tIns="0" rIns="0" bIns="0" rtlCol="0" anchor="t"/>
          <a:lstStyle/>
          <a:p>
            <a:pPr>
              <a:lnSpc>
                <a:spcPts val="2923"/>
              </a:lnSpc>
            </a:pPr>
            <a:r>
              <a:rPr lang="en-US" sz="2631" b="1" dirty="0">
                <a:solidFill>
                  <a:srgbClr val="000000"/>
                </a:solidFill>
                <a:latin typeface="ui-sans-serif" pitchFamily="34" charset="0"/>
                <a:ea typeface="ui-sans-serif" pitchFamily="34" charset="-122"/>
                <a:cs typeface="ui-sans-serif" pitchFamily="34" charset="-120"/>
              </a:rPr>
              <a:t>Target Types and Routing</a:t>
            </a:r>
            <a:endParaRPr lang="en-US" sz="2631" dirty="0"/>
          </a:p>
        </p:txBody>
      </p:sp>
      <p:sp>
        <p:nvSpPr>
          <p:cNvPr id="22" name="Text 1"/>
          <p:cNvSpPr/>
          <p:nvPr/>
        </p:nvSpPr>
        <p:spPr>
          <a:xfrm>
            <a:off x="890945" y="1378521"/>
            <a:ext cx="10097373"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Network Load Balancer uses </a:t>
            </a:r>
            <a:r>
              <a:rPr lang="en-US" sz="1461" b="1" dirty="0">
                <a:solidFill>
                  <a:srgbClr val="374151"/>
                </a:solidFill>
                <a:latin typeface="ui-sans-serif" pitchFamily="34" charset="0"/>
                <a:ea typeface="ui-sans-serif" pitchFamily="34" charset="-122"/>
                <a:cs typeface="ui-sans-serif" pitchFamily="34" charset="-120"/>
              </a:rPr>
              <a:t>connection-based targeting</a:t>
            </a:r>
            <a:r>
              <a:rPr lang="en-US" sz="1461" dirty="0">
                <a:solidFill>
                  <a:srgbClr val="374151"/>
                </a:solidFill>
                <a:latin typeface="ui-sans-serif" pitchFamily="34" charset="0"/>
                <a:ea typeface="ui-sans-serif" pitchFamily="34" charset="-122"/>
                <a:cs typeface="ui-sans-serif" pitchFamily="34" charset="-120"/>
              </a:rPr>
              <a:t> to distribute traffic based on established connections, ensuring consistent routing for related requests.</a:t>
            </a:r>
            <a:endParaRPr lang="en-US" sz="1461" dirty="0"/>
          </a:p>
        </p:txBody>
      </p:sp>
      <p:sp>
        <p:nvSpPr>
          <p:cNvPr id="23" name="Text 2"/>
          <p:cNvSpPr/>
          <p:nvPr/>
        </p:nvSpPr>
        <p:spPr>
          <a:xfrm>
            <a:off x="1419943" y="2362272"/>
            <a:ext cx="3171032"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TCP Flow Hash Algorithm</a:t>
            </a:r>
            <a:endParaRPr lang="en-US" sz="1461" dirty="0"/>
          </a:p>
        </p:txBody>
      </p:sp>
      <p:sp>
        <p:nvSpPr>
          <p:cNvPr id="24" name="Text 3"/>
          <p:cNvSpPr/>
          <p:nvPr/>
        </p:nvSpPr>
        <p:spPr>
          <a:xfrm>
            <a:off x="1113681" y="2752061"/>
            <a:ext cx="5345668"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For TCP traffic, NLB uses a 5-tuple hash:</a:t>
            </a:r>
            <a:endParaRPr lang="en-US" sz="1169" dirty="0"/>
          </a:p>
        </p:txBody>
      </p:sp>
      <p:sp>
        <p:nvSpPr>
          <p:cNvPr id="25" name="Text 4"/>
          <p:cNvSpPr/>
          <p:nvPr/>
        </p:nvSpPr>
        <p:spPr>
          <a:xfrm>
            <a:off x="1225049" y="3086165"/>
            <a:ext cx="4454723" cy="510437"/>
          </a:xfrm>
          <a:prstGeom prst="rect">
            <a:avLst/>
          </a:prstGeom>
          <a:noFill/>
          <a:ln/>
        </p:spPr>
        <p:txBody>
          <a:bodyPr vert="horz" wrap="square" lIns="0" tIns="0" rIns="0" bIns="0" rtlCol="0" anchor="t"/>
          <a:lstStyle/>
          <a:p>
            <a:pPr>
              <a:lnSpc>
                <a:spcPts val="1425"/>
              </a:lnSpc>
            </a:pPr>
            <a:r>
              <a:rPr lang="en-US" sz="950" dirty="0">
                <a:solidFill>
                  <a:srgbClr val="1F2937"/>
                </a:solidFill>
                <a:latin typeface="Arial" pitchFamily="34" charset="0"/>
                <a:ea typeface="Arial" pitchFamily="34" charset="-122"/>
                <a:cs typeface="Arial" pitchFamily="34" charset="-120"/>
              </a:rPr>
              <a:t>hash = hash(protocol, source IP, source port, destination IP, destination port, TCP sequence number)</a:t>
            </a:r>
            <a:endParaRPr lang="en-US" sz="950" dirty="0"/>
          </a:p>
        </p:txBody>
      </p:sp>
      <p:sp>
        <p:nvSpPr>
          <p:cNvPr id="26" name="Text 5"/>
          <p:cNvSpPr/>
          <p:nvPr/>
        </p:nvSpPr>
        <p:spPr>
          <a:xfrm>
            <a:off x="6617120" y="2362272"/>
            <a:ext cx="3221322"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UDP Flow Hash Algorithm</a:t>
            </a:r>
            <a:endParaRPr lang="en-US" sz="1461" dirty="0"/>
          </a:p>
        </p:txBody>
      </p:sp>
      <p:sp>
        <p:nvSpPr>
          <p:cNvPr id="27" name="Text 6"/>
          <p:cNvSpPr/>
          <p:nvPr/>
        </p:nvSpPr>
        <p:spPr>
          <a:xfrm>
            <a:off x="6310858" y="2752061"/>
            <a:ext cx="5345668"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For UDP traffic, NLB uses a 3-tuple hash:</a:t>
            </a:r>
            <a:endParaRPr lang="en-US" sz="1169" dirty="0"/>
          </a:p>
        </p:txBody>
      </p:sp>
      <p:sp>
        <p:nvSpPr>
          <p:cNvPr id="28" name="Text 7"/>
          <p:cNvSpPr/>
          <p:nvPr/>
        </p:nvSpPr>
        <p:spPr>
          <a:xfrm>
            <a:off x="6422226" y="3086165"/>
            <a:ext cx="4454723" cy="510437"/>
          </a:xfrm>
          <a:prstGeom prst="rect">
            <a:avLst/>
          </a:prstGeom>
          <a:noFill/>
          <a:ln/>
        </p:spPr>
        <p:txBody>
          <a:bodyPr vert="horz" wrap="square" lIns="0" tIns="0" rIns="0" bIns="0" rtlCol="0" anchor="t"/>
          <a:lstStyle/>
          <a:p>
            <a:pPr>
              <a:lnSpc>
                <a:spcPts val="1425"/>
              </a:lnSpc>
            </a:pPr>
            <a:r>
              <a:rPr lang="en-US" sz="950" dirty="0">
                <a:solidFill>
                  <a:srgbClr val="1F2937"/>
                </a:solidFill>
                <a:latin typeface="Arial" pitchFamily="34" charset="0"/>
                <a:ea typeface="Arial" pitchFamily="34" charset="-122"/>
                <a:cs typeface="Arial" pitchFamily="34" charset="-120"/>
              </a:rPr>
              <a:t>hash = hash(protocol, source IP, source port, destination IP, destination port)</a:t>
            </a:r>
            <a:endParaRPr lang="en-US" sz="950" dirty="0"/>
          </a:p>
        </p:txBody>
      </p:sp>
      <p:sp>
        <p:nvSpPr>
          <p:cNvPr id="29" name="Text 8"/>
          <p:cNvSpPr/>
          <p:nvPr/>
        </p:nvSpPr>
        <p:spPr>
          <a:xfrm>
            <a:off x="890945" y="4116319"/>
            <a:ext cx="1009737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Supported Target Types</a:t>
            </a:r>
            <a:endParaRPr lang="en-US" sz="1461" dirty="0"/>
          </a:p>
        </p:txBody>
      </p:sp>
      <p:sp>
        <p:nvSpPr>
          <p:cNvPr id="30" name="Text 9"/>
          <p:cNvSpPr/>
          <p:nvPr/>
        </p:nvSpPr>
        <p:spPr>
          <a:xfrm>
            <a:off x="1707644" y="4840212"/>
            <a:ext cx="175317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EC2 Instances</a:t>
            </a:r>
            <a:endParaRPr lang="en-US" sz="1461" dirty="0"/>
          </a:p>
        </p:txBody>
      </p:sp>
      <p:sp>
        <p:nvSpPr>
          <p:cNvPr id="31" name="Text 10"/>
          <p:cNvSpPr/>
          <p:nvPr/>
        </p:nvSpPr>
        <p:spPr>
          <a:xfrm>
            <a:off x="1113681" y="5304246"/>
            <a:ext cx="277173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Route traffic to EC2 instances in your VPC.</a:t>
            </a:r>
            <a:endParaRPr lang="en-US" sz="1169" dirty="0"/>
          </a:p>
        </p:txBody>
      </p:sp>
      <p:sp>
        <p:nvSpPr>
          <p:cNvPr id="32" name="Text 11"/>
          <p:cNvSpPr/>
          <p:nvPr/>
        </p:nvSpPr>
        <p:spPr>
          <a:xfrm>
            <a:off x="5147584" y="4840212"/>
            <a:ext cx="162475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IP Addresses</a:t>
            </a:r>
            <a:endParaRPr lang="en-US" sz="1461" dirty="0"/>
          </a:p>
        </p:txBody>
      </p:sp>
      <p:sp>
        <p:nvSpPr>
          <p:cNvPr id="33" name="Text 12"/>
          <p:cNvSpPr/>
          <p:nvPr/>
        </p:nvSpPr>
        <p:spPr>
          <a:xfrm>
            <a:off x="4553621" y="5304246"/>
            <a:ext cx="332625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Direct traffic to specific IP addresses.</a:t>
            </a:r>
            <a:endParaRPr lang="en-US" sz="1169" dirty="0"/>
          </a:p>
        </p:txBody>
      </p:sp>
      <p:sp>
        <p:nvSpPr>
          <p:cNvPr id="34" name="Text 13"/>
          <p:cNvSpPr/>
          <p:nvPr/>
        </p:nvSpPr>
        <p:spPr>
          <a:xfrm>
            <a:off x="8574908" y="4747405"/>
            <a:ext cx="2190529" cy="519718"/>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Other Load Balancers</a:t>
            </a:r>
            <a:endParaRPr lang="en-US" sz="1461" dirty="0"/>
          </a:p>
        </p:txBody>
      </p:sp>
      <p:sp>
        <p:nvSpPr>
          <p:cNvPr id="35" name="Text 14"/>
          <p:cNvSpPr/>
          <p:nvPr/>
        </p:nvSpPr>
        <p:spPr>
          <a:xfrm>
            <a:off x="7993705" y="5378491"/>
            <a:ext cx="3326078"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NLB can also route to other ALBs.</a:t>
            </a:r>
            <a:endParaRPr lang="en-US" sz="1169"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440788"/>
          </a:xfrm>
          <a:prstGeom prst="rect">
            <a:avLst/>
          </a:prstGeom>
        </p:spPr>
      </p:pic>
      <p:pic>
        <p:nvPicPr>
          <p:cNvPr id="3" name="Image 1" descr="preencoded.png"/>
          <p:cNvPicPr>
            <a:picLocks noChangeAspect="1"/>
          </p:cNvPicPr>
          <p:nvPr/>
        </p:nvPicPr>
        <p:blipFill>
          <a:blip r:embed="rId4"/>
          <a:stretch>
            <a:fillRect/>
          </a:stretch>
        </p:blipFill>
        <p:spPr>
          <a:xfrm>
            <a:off x="0" y="543260"/>
            <a:ext cx="1856135" cy="2784202"/>
          </a:xfrm>
          <a:prstGeom prst="rect">
            <a:avLst/>
          </a:prstGeom>
        </p:spPr>
      </p:pic>
      <p:pic>
        <p:nvPicPr>
          <p:cNvPr id="4" name="Image 2" descr="preencoded.png"/>
          <p:cNvPicPr>
            <a:picLocks noChangeAspect="1"/>
          </p:cNvPicPr>
          <p:nvPr/>
        </p:nvPicPr>
        <p:blipFill>
          <a:blip r:embed="rId5"/>
          <a:stretch>
            <a:fillRect/>
          </a:stretch>
        </p:blipFill>
        <p:spPr>
          <a:xfrm>
            <a:off x="10487161" y="3977109"/>
            <a:ext cx="1392101" cy="1856135"/>
          </a:xfrm>
          <a:prstGeom prst="rect">
            <a:avLst/>
          </a:prstGeom>
        </p:spPr>
      </p:pic>
      <p:pic>
        <p:nvPicPr>
          <p:cNvPr id="5" name="Image 3" descr="preencoded.png"/>
          <p:cNvPicPr>
            <a:picLocks noChangeAspect="1"/>
          </p:cNvPicPr>
          <p:nvPr/>
        </p:nvPicPr>
        <p:blipFill>
          <a:blip r:embed="rId6"/>
          <a:stretch>
            <a:fillRect/>
          </a:stretch>
        </p:blipFill>
        <p:spPr>
          <a:xfrm>
            <a:off x="890944" y="1044416"/>
            <a:ext cx="742454" cy="37123"/>
          </a:xfrm>
          <a:prstGeom prst="rect">
            <a:avLst/>
          </a:prstGeom>
        </p:spPr>
      </p:pic>
      <p:pic>
        <p:nvPicPr>
          <p:cNvPr id="6" name="Image 4" descr="preencoded.png"/>
          <p:cNvPicPr>
            <a:picLocks noChangeAspect="1"/>
          </p:cNvPicPr>
          <p:nvPr/>
        </p:nvPicPr>
        <p:blipFill>
          <a:blip r:embed="rId7"/>
          <a:stretch>
            <a:fillRect/>
          </a:stretch>
        </p:blipFill>
        <p:spPr>
          <a:xfrm>
            <a:off x="890944" y="1861116"/>
            <a:ext cx="4900196" cy="2004626"/>
          </a:xfrm>
          <a:prstGeom prst="rect">
            <a:avLst/>
          </a:prstGeom>
        </p:spPr>
      </p:pic>
      <p:pic>
        <p:nvPicPr>
          <p:cNvPr id="7" name="Image 5" descr="preencoded.png"/>
          <p:cNvPicPr>
            <a:picLocks noChangeAspect="1"/>
          </p:cNvPicPr>
          <p:nvPr/>
        </p:nvPicPr>
        <p:blipFill>
          <a:blip r:embed="rId8"/>
          <a:stretch>
            <a:fillRect/>
          </a:stretch>
        </p:blipFill>
        <p:spPr>
          <a:xfrm>
            <a:off x="1113681" y="2083852"/>
            <a:ext cx="372822" cy="556840"/>
          </a:xfrm>
          <a:prstGeom prst="rect">
            <a:avLst/>
          </a:prstGeom>
        </p:spPr>
      </p:pic>
      <p:pic>
        <p:nvPicPr>
          <p:cNvPr id="8" name="Image 6" descr="preencoded.png"/>
          <p:cNvPicPr>
            <a:picLocks noChangeAspect="1"/>
          </p:cNvPicPr>
          <p:nvPr/>
        </p:nvPicPr>
        <p:blipFill>
          <a:blip r:embed="rId9"/>
          <a:stretch>
            <a:fillRect/>
          </a:stretch>
        </p:blipFill>
        <p:spPr>
          <a:xfrm>
            <a:off x="1123686" y="2195220"/>
            <a:ext cx="352666" cy="334104"/>
          </a:xfrm>
          <a:prstGeom prst="rect">
            <a:avLst/>
          </a:prstGeom>
        </p:spPr>
      </p:pic>
      <p:pic>
        <p:nvPicPr>
          <p:cNvPr id="9" name="Image 7" descr="preencoded.png"/>
          <p:cNvPicPr>
            <a:picLocks noChangeAspect="1"/>
          </p:cNvPicPr>
          <p:nvPr/>
        </p:nvPicPr>
        <p:blipFill>
          <a:blip r:embed="rId10"/>
          <a:stretch>
            <a:fillRect/>
          </a:stretch>
        </p:blipFill>
        <p:spPr>
          <a:xfrm>
            <a:off x="6088122" y="1861116"/>
            <a:ext cx="4900196" cy="2004626"/>
          </a:xfrm>
          <a:prstGeom prst="rect">
            <a:avLst/>
          </a:prstGeom>
        </p:spPr>
      </p:pic>
      <p:pic>
        <p:nvPicPr>
          <p:cNvPr id="10" name="Image 8" descr="preencoded.png"/>
          <p:cNvPicPr>
            <a:picLocks noChangeAspect="1"/>
          </p:cNvPicPr>
          <p:nvPr/>
        </p:nvPicPr>
        <p:blipFill>
          <a:blip r:embed="rId11"/>
          <a:stretch>
            <a:fillRect/>
          </a:stretch>
        </p:blipFill>
        <p:spPr>
          <a:xfrm>
            <a:off x="6310858" y="2083852"/>
            <a:ext cx="469109" cy="556840"/>
          </a:xfrm>
          <a:prstGeom prst="rect">
            <a:avLst/>
          </a:prstGeom>
        </p:spPr>
      </p:pic>
      <p:pic>
        <p:nvPicPr>
          <p:cNvPr id="11" name="Image 9" descr="preencoded.png"/>
          <p:cNvPicPr>
            <a:picLocks noChangeAspect="1"/>
          </p:cNvPicPr>
          <p:nvPr/>
        </p:nvPicPr>
        <p:blipFill>
          <a:blip r:embed="rId12"/>
          <a:stretch>
            <a:fillRect/>
          </a:stretch>
        </p:blipFill>
        <p:spPr>
          <a:xfrm>
            <a:off x="6369007" y="2195220"/>
            <a:ext cx="352666" cy="334104"/>
          </a:xfrm>
          <a:prstGeom prst="rect">
            <a:avLst/>
          </a:prstGeom>
        </p:spPr>
      </p:pic>
      <p:pic>
        <p:nvPicPr>
          <p:cNvPr id="12" name="Image 10" descr="preencoded.png"/>
          <p:cNvPicPr>
            <a:picLocks noChangeAspect="1"/>
          </p:cNvPicPr>
          <p:nvPr/>
        </p:nvPicPr>
        <p:blipFill>
          <a:blip r:embed="rId13"/>
          <a:stretch>
            <a:fillRect/>
          </a:stretch>
        </p:blipFill>
        <p:spPr>
          <a:xfrm>
            <a:off x="890944" y="4162723"/>
            <a:ext cx="4900196" cy="1781889"/>
          </a:xfrm>
          <a:prstGeom prst="rect">
            <a:avLst/>
          </a:prstGeom>
        </p:spPr>
      </p:pic>
      <p:pic>
        <p:nvPicPr>
          <p:cNvPr id="13" name="Image 11" descr="preencoded.png"/>
          <p:cNvPicPr>
            <a:picLocks noChangeAspect="1"/>
          </p:cNvPicPr>
          <p:nvPr/>
        </p:nvPicPr>
        <p:blipFill>
          <a:blip r:embed="rId14"/>
          <a:stretch>
            <a:fillRect/>
          </a:stretch>
        </p:blipFill>
        <p:spPr>
          <a:xfrm>
            <a:off x="1113681" y="4385459"/>
            <a:ext cx="556840" cy="556840"/>
          </a:xfrm>
          <a:prstGeom prst="rect">
            <a:avLst/>
          </a:prstGeom>
        </p:spPr>
      </p:pic>
      <p:pic>
        <p:nvPicPr>
          <p:cNvPr id="14" name="Image 12" descr="preencoded.png"/>
          <p:cNvPicPr>
            <a:picLocks noChangeAspect="1"/>
          </p:cNvPicPr>
          <p:nvPr/>
        </p:nvPicPr>
        <p:blipFill>
          <a:blip r:embed="rId15"/>
          <a:stretch>
            <a:fillRect/>
          </a:stretch>
        </p:blipFill>
        <p:spPr>
          <a:xfrm>
            <a:off x="6088122" y="4162723"/>
            <a:ext cx="4900196" cy="1781889"/>
          </a:xfrm>
          <a:prstGeom prst="rect">
            <a:avLst/>
          </a:prstGeom>
        </p:spPr>
      </p:pic>
      <p:pic>
        <p:nvPicPr>
          <p:cNvPr id="15" name="Image 13" descr="preencoded.png"/>
          <p:cNvPicPr>
            <a:picLocks noChangeAspect="1"/>
          </p:cNvPicPr>
          <p:nvPr/>
        </p:nvPicPr>
        <p:blipFill>
          <a:blip r:embed="rId16"/>
          <a:stretch>
            <a:fillRect/>
          </a:stretch>
        </p:blipFill>
        <p:spPr>
          <a:xfrm>
            <a:off x="6310858" y="4385459"/>
            <a:ext cx="556840" cy="556840"/>
          </a:xfrm>
          <a:prstGeom prst="rect">
            <a:avLst/>
          </a:prstGeom>
        </p:spPr>
      </p:pic>
      <p:pic>
        <p:nvPicPr>
          <p:cNvPr id="16" name="Image 14" descr="preencoded.png"/>
          <p:cNvPicPr>
            <a:picLocks noChangeAspect="1"/>
          </p:cNvPicPr>
          <p:nvPr/>
        </p:nvPicPr>
        <p:blipFill>
          <a:blip r:embed="rId17"/>
          <a:stretch>
            <a:fillRect/>
          </a:stretch>
        </p:blipFill>
        <p:spPr>
          <a:xfrm>
            <a:off x="6468629" y="4496827"/>
            <a:ext cx="241298" cy="334104"/>
          </a:xfrm>
          <a:prstGeom prst="rect">
            <a:avLst/>
          </a:prstGeom>
        </p:spPr>
      </p:pic>
      <p:sp>
        <p:nvSpPr>
          <p:cNvPr id="17" name="Text 0"/>
          <p:cNvSpPr/>
          <p:nvPr/>
        </p:nvSpPr>
        <p:spPr>
          <a:xfrm>
            <a:off x="890945" y="524699"/>
            <a:ext cx="10097373" cy="371227"/>
          </a:xfrm>
          <a:prstGeom prst="rect">
            <a:avLst/>
          </a:prstGeom>
          <a:noFill/>
          <a:ln/>
        </p:spPr>
        <p:txBody>
          <a:bodyPr vert="horz" wrap="square" lIns="0" tIns="0" rIns="0" bIns="0" rtlCol="0" anchor="t"/>
          <a:lstStyle/>
          <a:p>
            <a:pPr>
              <a:lnSpc>
                <a:spcPts val="2923"/>
              </a:lnSpc>
            </a:pPr>
            <a:r>
              <a:rPr lang="en-US" sz="2631" b="1" dirty="0">
                <a:solidFill>
                  <a:srgbClr val="000000"/>
                </a:solidFill>
                <a:latin typeface="ui-sans-serif" pitchFamily="34" charset="0"/>
                <a:ea typeface="ui-sans-serif" pitchFamily="34" charset="-122"/>
                <a:cs typeface="ui-sans-serif" pitchFamily="34" charset="-120"/>
              </a:rPr>
              <a:t>Ideal Use Cases</a:t>
            </a:r>
            <a:endParaRPr lang="en-US" sz="2631" dirty="0"/>
          </a:p>
        </p:txBody>
      </p:sp>
      <p:sp>
        <p:nvSpPr>
          <p:cNvPr id="18" name="Text 1"/>
          <p:cNvSpPr/>
          <p:nvPr/>
        </p:nvSpPr>
        <p:spPr>
          <a:xfrm>
            <a:off x="890944" y="1304275"/>
            <a:ext cx="12116848"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Network Load Balancer excels in specific scenarios requiring high performance and low latency</a:t>
            </a:r>
            <a:endParaRPr lang="en-US" sz="1461" dirty="0"/>
          </a:p>
        </p:txBody>
      </p:sp>
      <p:sp>
        <p:nvSpPr>
          <p:cNvPr id="19" name="Text 2"/>
          <p:cNvSpPr/>
          <p:nvPr/>
        </p:nvSpPr>
        <p:spPr>
          <a:xfrm>
            <a:off x="1634994" y="2083852"/>
            <a:ext cx="4720092"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High-Throughput &amp; Latency-Sensitive</a:t>
            </a:r>
            <a:endParaRPr lang="en-US" sz="1461" dirty="0"/>
          </a:p>
        </p:txBody>
      </p:sp>
      <p:sp>
        <p:nvSpPr>
          <p:cNvPr id="20" name="Text 3"/>
          <p:cNvSpPr/>
          <p:nvPr/>
        </p:nvSpPr>
        <p:spPr>
          <a:xfrm>
            <a:off x="1634994" y="2417956"/>
            <a:ext cx="393341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Ideal for applications requiring ultra-low latency and high transaction volumes:</a:t>
            </a:r>
            <a:endParaRPr lang="en-US" sz="1169" dirty="0"/>
          </a:p>
        </p:txBody>
      </p:sp>
      <p:sp>
        <p:nvSpPr>
          <p:cNvPr id="21" name="Text 4"/>
          <p:cNvSpPr/>
          <p:nvPr/>
        </p:nvSpPr>
        <p:spPr>
          <a:xfrm>
            <a:off x="1634994" y="2974797"/>
            <a:ext cx="393341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Gaming applications</a:t>
            </a:r>
            <a:endParaRPr lang="en-US" sz="1169" dirty="0"/>
          </a:p>
        </p:txBody>
      </p:sp>
      <p:sp>
        <p:nvSpPr>
          <p:cNvPr id="22" name="Text 5"/>
          <p:cNvSpPr/>
          <p:nvPr/>
        </p:nvSpPr>
        <p:spPr>
          <a:xfrm>
            <a:off x="1634994" y="3197533"/>
            <a:ext cx="393341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VoIP services</a:t>
            </a:r>
            <a:endParaRPr lang="en-US" sz="1169" dirty="0"/>
          </a:p>
        </p:txBody>
      </p:sp>
      <p:sp>
        <p:nvSpPr>
          <p:cNvPr id="23" name="Text 6"/>
          <p:cNvSpPr/>
          <p:nvPr/>
        </p:nvSpPr>
        <p:spPr>
          <a:xfrm>
            <a:off x="1634994" y="3420269"/>
            <a:ext cx="393341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Real-time streaming</a:t>
            </a:r>
            <a:endParaRPr lang="en-US" sz="1169" dirty="0"/>
          </a:p>
        </p:txBody>
      </p:sp>
      <p:sp>
        <p:nvSpPr>
          <p:cNvPr id="24" name="Text 7"/>
          <p:cNvSpPr/>
          <p:nvPr/>
        </p:nvSpPr>
        <p:spPr>
          <a:xfrm>
            <a:off x="6928458" y="2083852"/>
            <a:ext cx="4604548"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PrivateLink Services</a:t>
            </a:r>
            <a:endParaRPr lang="en-US" sz="1461" dirty="0"/>
          </a:p>
        </p:txBody>
      </p:sp>
      <p:sp>
        <p:nvSpPr>
          <p:cNvPr id="25" name="Text 8"/>
          <p:cNvSpPr/>
          <p:nvPr/>
        </p:nvSpPr>
        <p:spPr>
          <a:xfrm>
            <a:off x="6928458" y="2417956"/>
            <a:ext cx="3837124"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Required for exposing services privately via AWS PrivateLink:</a:t>
            </a:r>
            <a:endParaRPr lang="en-US" sz="1169" dirty="0"/>
          </a:p>
        </p:txBody>
      </p:sp>
      <p:sp>
        <p:nvSpPr>
          <p:cNvPr id="26" name="Text 9"/>
          <p:cNvSpPr/>
          <p:nvPr/>
        </p:nvSpPr>
        <p:spPr>
          <a:xfrm>
            <a:off x="6928458" y="2974797"/>
            <a:ext cx="4604548"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Private connectivity between VPCs</a:t>
            </a:r>
            <a:endParaRPr lang="en-US" sz="1169" dirty="0"/>
          </a:p>
        </p:txBody>
      </p:sp>
      <p:sp>
        <p:nvSpPr>
          <p:cNvPr id="27" name="Text 10"/>
          <p:cNvSpPr/>
          <p:nvPr/>
        </p:nvSpPr>
        <p:spPr>
          <a:xfrm>
            <a:off x="6928458" y="3197533"/>
            <a:ext cx="4604548"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Secure service endpoints</a:t>
            </a:r>
            <a:endParaRPr lang="en-US" sz="1169" dirty="0"/>
          </a:p>
        </p:txBody>
      </p:sp>
      <p:sp>
        <p:nvSpPr>
          <p:cNvPr id="28" name="Text 11"/>
          <p:cNvSpPr/>
          <p:nvPr/>
        </p:nvSpPr>
        <p:spPr>
          <a:xfrm>
            <a:off x="6928458" y="3420269"/>
            <a:ext cx="4604548"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Service consumption without public IP</a:t>
            </a:r>
            <a:endParaRPr lang="en-US" sz="1169" dirty="0"/>
          </a:p>
        </p:txBody>
      </p:sp>
      <p:sp>
        <p:nvSpPr>
          <p:cNvPr id="29" name="Text 12"/>
          <p:cNvSpPr/>
          <p:nvPr/>
        </p:nvSpPr>
        <p:spPr>
          <a:xfrm>
            <a:off x="1819013" y="4385459"/>
            <a:ext cx="334887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Static IP Requirements</a:t>
            </a:r>
            <a:endParaRPr lang="en-US" sz="1461" dirty="0"/>
          </a:p>
        </p:txBody>
      </p:sp>
      <p:sp>
        <p:nvSpPr>
          <p:cNvPr id="30" name="Text 13"/>
          <p:cNvSpPr/>
          <p:nvPr/>
        </p:nvSpPr>
        <p:spPr>
          <a:xfrm>
            <a:off x="1819013" y="4719563"/>
            <a:ext cx="334887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When a fixed IP address is necessary:</a:t>
            </a:r>
            <a:endParaRPr lang="en-US" sz="1169" dirty="0"/>
          </a:p>
        </p:txBody>
      </p:sp>
      <p:sp>
        <p:nvSpPr>
          <p:cNvPr id="31" name="Text 14"/>
          <p:cNvSpPr/>
          <p:nvPr/>
        </p:nvSpPr>
        <p:spPr>
          <a:xfrm>
            <a:off x="1819012" y="5053668"/>
            <a:ext cx="2790727"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DNS records</a:t>
            </a:r>
            <a:endParaRPr lang="en-US" sz="1169" dirty="0"/>
          </a:p>
        </p:txBody>
      </p:sp>
      <p:sp>
        <p:nvSpPr>
          <p:cNvPr id="32" name="Text 15"/>
          <p:cNvSpPr/>
          <p:nvPr/>
        </p:nvSpPr>
        <p:spPr>
          <a:xfrm>
            <a:off x="1819012" y="5276404"/>
            <a:ext cx="2790727"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IP allow-lists</a:t>
            </a:r>
            <a:endParaRPr lang="en-US" sz="1169" dirty="0"/>
          </a:p>
        </p:txBody>
      </p:sp>
      <p:sp>
        <p:nvSpPr>
          <p:cNvPr id="33" name="Text 16"/>
          <p:cNvSpPr/>
          <p:nvPr/>
        </p:nvSpPr>
        <p:spPr>
          <a:xfrm>
            <a:off x="1819013" y="5499140"/>
            <a:ext cx="3348873"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Network security policies</a:t>
            </a:r>
            <a:endParaRPr lang="en-US" sz="1169" dirty="0"/>
          </a:p>
        </p:txBody>
      </p:sp>
      <p:sp>
        <p:nvSpPr>
          <p:cNvPr id="34" name="Text 17"/>
          <p:cNvSpPr/>
          <p:nvPr/>
        </p:nvSpPr>
        <p:spPr>
          <a:xfrm>
            <a:off x="7016189" y="4385459"/>
            <a:ext cx="4327520"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Non-HTTP/HTTPS Protocols</a:t>
            </a:r>
            <a:endParaRPr lang="en-US" sz="1461" dirty="0"/>
          </a:p>
        </p:txBody>
      </p:sp>
      <p:sp>
        <p:nvSpPr>
          <p:cNvPr id="35" name="Text 18"/>
          <p:cNvSpPr/>
          <p:nvPr/>
        </p:nvSpPr>
        <p:spPr>
          <a:xfrm>
            <a:off x="7016189" y="4719563"/>
            <a:ext cx="432752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For applications using raw TCP or UDP protocols:</a:t>
            </a:r>
            <a:endParaRPr lang="en-US" sz="1169" dirty="0"/>
          </a:p>
        </p:txBody>
      </p:sp>
      <p:sp>
        <p:nvSpPr>
          <p:cNvPr id="36" name="Text 19"/>
          <p:cNvSpPr/>
          <p:nvPr/>
        </p:nvSpPr>
        <p:spPr>
          <a:xfrm>
            <a:off x="7016190" y="5053668"/>
            <a:ext cx="3606267"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Custom TCP services</a:t>
            </a:r>
            <a:endParaRPr lang="en-US" sz="1169" dirty="0"/>
          </a:p>
        </p:txBody>
      </p:sp>
      <p:sp>
        <p:nvSpPr>
          <p:cNvPr id="37" name="Text 20"/>
          <p:cNvSpPr/>
          <p:nvPr/>
        </p:nvSpPr>
        <p:spPr>
          <a:xfrm>
            <a:off x="7016189" y="5276404"/>
            <a:ext cx="4327520"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UDP-based applications</a:t>
            </a:r>
            <a:endParaRPr lang="en-US" sz="1169" dirty="0"/>
          </a:p>
        </p:txBody>
      </p:sp>
      <p:sp>
        <p:nvSpPr>
          <p:cNvPr id="38" name="Text 21"/>
          <p:cNvSpPr/>
          <p:nvPr/>
        </p:nvSpPr>
        <p:spPr>
          <a:xfrm>
            <a:off x="7016190" y="5499140"/>
            <a:ext cx="3606267"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IoT protocols</a:t>
            </a:r>
            <a:endParaRPr lang="en-US" sz="1169"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445472"/>
          </a:xfrm>
          <a:prstGeom prst="rect">
            <a:avLst/>
          </a:prstGeom>
        </p:spPr>
      </p:pic>
      <p:pic>
        <p:nvPicPr>
          <p:cNvPr id="5" name="Image 3" descr="preencoded.png"/>
          <p:cNvPicPr>
            <a:picLocks noChangeAspect="1"/>
          </p:cNvPicPr>
          <p:nvPr/>
        </p:nvPicPr>
        <p:blipFill>
          <a:blip r:embed="rId5"/>
          <a:stretch>
            <a:fillRect/>
          </a:stretch>
        </p:blipFill>
        <p:spPr>
          <a:xfrm>
            <a:off x="593963" y="1118662"/>
            <a:ext cx="1187926" cy="37123"/>
          </a:xfrm>
          <a:prstGeom prst="rect">
            <a:avLst/>
          </a:prstGeom>
        </p:spPr>
      </p:pic>
      <p:pic>
        <p:nvPicPr>
          <p:cNvPr id="6" name="Image 4" descr="preencoded.png"/>
          <p:cNvPicPr>
            <a:picLocks noChangeAspect="1"/>
          </p:cNvPicPr>
          <p:nvPr/>
        </p:nvPicPr>
        <p:blipFill>
          <a:blip r:embed="rId6"/>
          <a:stretch>
            <a:fillRect/>
          </a:stretch>
        </p:blipFill>
        <p:spPr>
          <a:xfrm>
            <a:off x="593963" y="1675502"/>
            <a:ext cx="10691336" cy="334104"/>
          </a:xfrm>
          <a:prstGeom prst="rect">
            <a:avLst/>
          </a:prstGeom>
        </p:spPr>
      </p:pic>
      <p:pic>
        <p:nvPicPr>
          <p:cNvPr id="7" name="Image 5" descr="preencoded.png"/>
          <p:cNvPicPr>
            <a:picLocks noChangeAspect="1"/>
          </p:cNvPicPr>
          <p:nvPr/>
        </p:nvPicPr>
        <p:blipFill>
          <a:blip r:embed="rId7"/>
          <a:stretch>
            <a:fillRect/>
          </a:stretch>
        </p:blipFill>
        <p:spPr>
          <a:xfrm>
            <a:off x="2843512" y="1777590"/>
            <a:ext cx="167052" cy="129929"/>
          </a:xfrm>
          <a:prstGeom prst="rect">
            <a:avLst/>
          </a:prstGeom>
        </p:spPr>
      </p:pic>
      <p:pic>
        <p:nvPicPr>
          <p:cNvPr id="8" name="Image 6" descr="preencoded.png"/>
          <p:cNvPicPr>
            <a:picLocks noChangeAspect="1"/>
          </p:cNvPicPr>
          <p:nvPr/>
        </p:nvPicPr>
        <p:blipFill>
          <a:blip r:embed="rId8"/>
          <a:stretch>
            <a:fillRect/>
          </a:stretch>
        </p:blipFill>
        <p:spPr>
          <a:xfrm>
            <a:off x="4981691" y="1777590"/>
            <a:ext cx="167052" cy="129929"/>
          </a:xfrm>
          <a:prstGeom prst="rect">
            <a:avLst/>
          </a:prstGeom>
        </p:spPr>
      </p:pic>
      <p:pic>
        <p:nvPicPr>
          <p:cNvPr id="9" name="Image 7" descr="preencoded.png"/>
          <p:cNvPicPr>
            <a:picLocks noChangeAspect="1"/>
          </p:cNvPicPr>
          <p:nvPr/>
        </p:nvPicPr>
        <p:blipFill>
          <a:blip r:embed="rId9"/>
          <a:stretch>
            <a:fillRect/>
          </a:stretch>
        </p:blipFill>
        <p:spPr>
          <a:xfrm>
            <a:off x="7119871" y="1777590"/>
            <a:ext cx="148491" cy="129929"/>
          </a:xfrm>
          <a:prstGeom prst="rect">
            <a:avLst/>
          </a:prstGeom>
        </p:spPr>
      </p:pic>
      <p:pic>
        <p:nvPicPr>
          <p:cNvPr id="10" name="Image 8" descr="preencoded.png"/>
          <p:cNvPicPr>
            <a:picLocks noChangeAspect="1"/>
          </p:cNvPicPr>
          <p:nvPr/>
        </p:nvPicPr>
        <p:blipFill>
          <a:blip r:embed="rId10"/>
          <a:stretch>
            <a:fillRect/>
          </a:stretch>
        </p:blipFill>
        <p:spPr>
          <a:xfrm>
            <a:off x="9258052" y="1777590"/>
            <a:ext cx="167052" cy="129929"/>
          </a:xfrm>
          <a:prstGeom prst="rect">
            <a:avLst/>
          </a:prstGeom>
        </p:spPr>
      </p:pic>
      <p:pic>
        <p:nvPicPr>
          <p:cNvPr id="11" name="Image 9" descr="preencoded.png"/>
          <p:cNvPicPr>
            <a:picLocks noChangeAspect="1"/>
          </p:cNvPicPr>
          <p:nvPr/>
        </p:nvPicPr>
        <p:blipFill>
          <a:blip r:embed="rId11"/>
          <a:stretch>
            <a:fillRect/>
          </a:stretch>
        </p:blipFill>
        <p:spPr>
          <a:xfrm>
            <a:off x="593963" y="2009606"/>
            <a:ext cx="2138181" cy="296982"/>
          </a:xfrm>
          <a:prstGeom prst="rect">
            <a:avLst/>
          </a:prstGeom>
        </p:spPr>
      </p:pic>
      <p:pic>
        <p:nvPicPr>
          <p:cNvPr id="12" name="Image 10" descr="preencoded.png"/>
          <p:cNvPicPr>
            <a:picLocks noChangeAspect="1"/>
          </p:cNvPicPr>
          <p:nvPr/>
        </p:nvPicPr>
        <p:blipFill>
          <a:blip r:embed="rId12"/>
          <a:stretch>
            <a:fillRect/>
          </a:stretch>
        </p:blipFill>
        <p:spPr>
          <a:xfrm>
            <a:off x="2732144" y="2009606"/>
            <a:ext cx="2138181" cy="296982"/>
          </a:xfrm>
          <a:prstGeom prst="rect">
            <a:avLst/>
          </a:prstGeom>
        </p:spPr>
      </p:pic>
      <p:pic>
        <p:nvPicPr>
          <p:cNvPr id="13" name="Image 11" descr="preencoded.png"/>
          <p:cNvPicPr>
            <a:picLocks noChangeAspect="1"/>
          </p:cNvPicPr>
          <p:nvPr/>
        </p:nvPicPr>
        <p:blipFill>
          <a:blip r:embed="rId12"/>
          <a:stretch>
            <a:fillRect/>
          </a:stretch>
        </p:blipFill>
        <p:spPr>
          <a:xfrm>
            <a:off x="4870323" y="2009606"/>
            <a:ext cx="2138181" cy="296982"/>
          </a:xfrm>
          <a:prstGeom prst="rect">
            <a:avLst/>
          </a:prstGeom>
        </p:spPr>
      </p:pic>
      <p:pic>
        <p:nvPicPr>
          <p:cNvPr id="14" name="Image 12" descr="preencoded.png"/>
          <p:cNvPicPr>
            <a:picLocks noChangeAspect="1"/>
          </p:cNvPicPr>
          <p:nvPr/>
        </p:nvPicPr>
        <p:blipFill>
          <a:blip r:embed="rId12"/>
          <a:stretch>
            <a:fillRect/>
          </a:stretch>
        </p:blipFill>
        <p:spPr>
          <a:xfrm>
            <a:off x="7008504" y="2009606"/>
            <a:ext cx="2138181" cy="296982"/>
          </a:xfrm>
          <a:prstGeom prst="rect">
            <a:avLst/>
          </a:prstGeom>
        </p:spPr>
      </p:pic>
      <p:pic>
        <p:nvPicPr>
          <p:cNvPr id="15" name="Image 13" descr="preencoded.png"/>
          <p:cNvPicPr>
            <a:picLocks noChangeAspect="1"/>
          </p:cNvPicPr>
          <p:nvPr/>
        </p:nvPicPr>
        <p:blipFill>
          <a:blip r:embed="rId13"/>
          <a:stretch>
            <a:fillRect/>
          </a:stretch>
        </p:blipFill>
        <p:spPr>
          <a:xfrm>
            <a:off x="9146685" y="2009606"/>
            <a:ext cx="2138615" cy="296982"/>
          </a:xfrm>
          <a:prstGeom prst="rect">
            <a:avLst/>
          </a:prstGeom>
        </p:spPr>
      </p:pic>
      <p:pic>
        <p:nvPicPr>
          <p:cNvPr id="16" name="Image 14" descr="preencoded.png"/>
          <p:cNvPicPr>
            <a:picLocks noChangeAspect="1"/>
          </p:cNvPicPr>
          <p:nvPr/>
        </p:nvPicPr>
        <p:blipFill>
          <a:blip r:embed="rId11"/>
          <a:stretch>
            <a:fillRect/>
          </a:stretch>
        </p:blipFill>
        <p:spPr>
          <a:xfrm>
            <a:off x="593963" y="2306588"/>
            <a:ext cx="2138181" cy="296982"/>
          </a:xfrm>
          <a:prstGeom prst="rect">
            <a:avLst/>
          </a:prstGeom>
        </p:spPr>
      </p:pic>
      <p:pic>
        <p:nvPicPr>
          <p:cNvPr id="17" name="Image 15" descr="preencoded.png"/>
          <p:cNvPicPr>
            <a:picLocks noChangeAspect="1"/>
          </p:cNvPicPr>
          <p:nvPr/>
        </p:nvPicPr>
        <p:blipFill>
          <a:blip r:embed="rId12"/>
          <a:stretch>
            <a:fillRect/>
          </a:stretch>
        </p:blipFill>
        <p:spPr>
          <a:xfrm>
            <a:off x="2732144" y="2306588"/>
            <a:ext cx="2138181" cy="296982"/>
          </a:xfrm>
          <a:prstGeom prst="rect">
            <a:avLst/>
          </a:prstGeom>
        </p:spPr>
      </p:pic>
      <p:pic>
        <p:nvPicPr>
          <p:cNvPr id="18" name="Image 16" descr="preencoded.png"/>
          <p:cNvPicPr>
            <a:picLocks noChangeAspect="1"/>
          </p:cNvPicPr>
          <p:nvPr/>
        </p:nvPicPr>
        <p:blipFill>
          <a:blip r:embed="rId12"/>
          <a:stretch>
            <a:fillRect/>
          </a:stretch>
        </p:blipFill>
        <p:spPr>
          <a:xfrm>
            <a:off x="4870323" y="2306588"/>
            <a:ext cx="2138181" cy="296982"/>
          </a:xfrm>
          <a:prstGeom prst="rect">
            <a:avLst/>
          </a:prstGeom>
        </p:spPr>
      </p:pic>
      <p:pic>
        <p:nvPicPr>
          <p:cNvPr id="19" name="Image 17" descr="preencoded.png"/>
          <p:cNvPicPr>
            <a:picLocks noChangeAspect="1"/>
          </p:cNvPicPr>
          <p:nvPr/>
        </p:nvPicPr>
        <p:blipFill>
          <a:blip r:embed="rId12"/>
          <a:stretch>
            <a:fillRect/>
          </a:stretch>
        </p:blipFill>
        <p:spPr>
          <a:xfrm>
            <a:off x="7008504" y="2306588"/>
            <a:ext cx="2138181" cy="296982"/>
          </a:xfrm>
          <a:prstGeom prst="rect">
            <a:avLst/>
          </a:prstGeom>
        </p:spPr>
      </p:pic>
      <p:pic>
        <p:nvPicPr>
          <p:cNvPr id="20" name="Image 18" descr="preencoded.png"/>
          <p:cNvPicPr>
            <a:picLocks noChangeAspect="1"/>
          </p:cNvPicPr>
          <p:nvPr/>
        </p:nvPicPr>
        <p:blipFill>
          <a:blip r:embed="rId13"/>
          <a:stretch>
            <a:fillRect/>
          </a:stretch>
        </p:blipFill>
        <p:spPr>
          <a:xfrm>
            <a:off x="9146685" y="2306588"/>
            <a:ext cx="2138615" cy="296982"/>
          </a:xfrm>
          <a:prstGeom prst="rect">
            <a:avLst/>
          </a:prstGeom>
        </p:spPr>
      </p:pic>
      <p:pic>
        <p:nvPicPr>
          <p:cNvPr id="21" name="Image 19" descr="preencoded.png"/>
          <p:cNvPicPr>
            <a:picLocks noChangeAspect="1"/>
          </p:cNvPicPr>
          <p:nvPr/>
        </p:nvPicPr>
        <p:blipFill>
          <a:blip r:embed="rId11"/>
          <a:stretch>
            <a:fillRect/>
          </a:stretch>
        </p:blipFill>
        <p:spPr>
          <a:xfrm>
            <a:off x="593963" y="2603569"/>
            <a:ext cx="2138181" cy="296982"/>
          </a:xfrm>
          <a:prstGeom prst="rect">
            <a:avLst/>
          </a:prstGeom>
        </p:spPr>
      </p:pic>
      <p:pic>
        <p:nvPicPr>
          <p:cNvPr id="22" name="Image 20" descr="preencoded.png"/>
          <p:cNvPicPr>
            <a:picLocks noChangeAspect="1"/>
          </p:cNvPicPr>
          <p:nvPr/>
        </p:nvPicPr>
        <p:blipFill>
          <a:blip r:embed="rId12"/>
          <a:stretch>
            <a:fillRect/>
          </a:stretch>
        </p:blipFill>
        <p:spPr>
          <a:xfrm>
            <a:off x="2732144" y="2603569"/>
            <a:ext cx="2138181" cy="296982"/>
          </a:xfrm>
          <a:prstGeom prst="rect">
            <a:avLst/>
          </a:prstGeom>
        </p:spPr>
      </p:pic>
      <p:pic>
        <p:nvPicPr>
          <p:cNvPr id="23" name="Image 21" descr="preencoded.png"/>
          <p:cNvPicPr>
            <a:picLocks noChangeAspect="1"/>
          </p:cNvPicPr>
          <p:nvPr/>
        </p:nvPicPr>
        <p:blipFill>
          <a:blip r:embed="rId12"/>
          <a:stretch>
            <a:fillRect/>
          </a:stretch>
        </p:blipFill>
        <p:spPr>
          <a:xfrm>
            <a:off x="4870323" y="2603569"/>
            <a:ext cx="2138181" cy="296982"/>
          </a:xfrm>
          <a:prstGeom prst="rect">
            <a:avLst/>
          </a:prstGeom>
        </p:spPr>
      </p:pic>
      <p:pic>
        <p:nvPicPr>
          <p:cNvPr id="24" name="Image 22" descr="preencoded.png"/>
          <p:cNvPicPr>
            <a:picLocks noChangeAspect="1"/>
          </p:cNvPicPr>
          <p:nvPr/>
        </p:nvPicPr>
        <p:blipFill>
          <a:blip r:embed="rId12"/>
          <a:stretch>
            <a:fillRect/>
          </a:stretch>
        </p:blipFill>
        <p:spPr>
          <a:xfrm>
            <a:off x="7008504" y="2603569"/>
            <a:ext cx="2138181" cy="296982"/>
          </a:xfrm>
          <a:prstGeom prst="rect">
            <a:avLst/>
          </a:prstGeom>
        </p:spPr>
      </p:pic>
      <p:pic>
        <p:nvPicPr>
          <p:cNvPr id="25" name="Image 23" descr="preencoded.png"/>
          <p:cNvPicPr>
            <a:picLocks noChangeAspect="1"/>
          </p:cNvPicPr>
          <p:nvPr/>
        </p:nvPicPr>
        <p:blipFill>
          <a:blip r:embed="rId13"/>
          <a:stretch>
            <a:fillRect/>
          </a:stretch>
        </p:blipFill>
        <p:spPr>
          <a:xfrm>
            <a:off x="9146685" y="2603569"/>
            <a:ext cx="2138615" cy="296982"/>
          </a:xfrm>
          <a:prstGeom prst="rect">
            <a:avLst/>
          </a:prstGeom>
        </p:spPr>
      </p:pic>
      <p:pic>
        <p:nvPicPr>
          <p:cNvPr id="26" name="Image 24" descr="preencoded.png"/>
          <p:cNvPicPr>
            <a:picLocks noChangeAspect="1"/>
          </p:cNvPicPr>
          <p:nvPr/>
        </p:nvPicPr>
        <p:blipFill>
          <a:blip r:embed="rId11"/>
          <a:stretch>
            <a:fillRect/>
          </a:stretch>
        </p:blipFill>
        <p:spPr>
          <a:xfrm>
            <a:off x="593963" y="2900551"/>
            <a:ext cx="2138181" cy="296982"/>
          </a:xfrm>
          <a:prstGeom prst="rect">
            <a:avLst/>
          </a:prstGeom>
        </p:spPr>
      </p:pic>
      <p:pic>
        <p:nvPicPr>
          <p:cNvPr id="27" name="Image 25" descr="preencoded.png"/>
          <p:cNvPicPr>
            <a:picLocks noChangeAspect="1"/>
          </p:cNvPicPr>
          <p:nvPr/>
        </p:nvPicPr>
        <p:blipFill>
          <a:blip r:embed="rId12"/>
          <a:stretch>
            <a:fillRect/>
          </a:stretch>
        </p:blipFill>
        <p:spPr>
          <a:xfrm>
            <a:off x="2732144" y="2900551"/>
            <a:ext cx="2138181" cy="296982"/>
          </a:xfrm>
          <a:prstGeom prst="rect">
            <a:avLst/>
          </a:prstGeom>
        </p:spPr>
      </p:pic>
      <p:pic>
        <p:nvPicPr>
          <p:cNvPr id="28" name="Image 26" descr="preencoded.png"/>
          <p:cNvPicPr>
            <a:picLocks noChangeAspect="1"/>
          </p:cNvPicPr>
          <p:nvPr/>
        </p:nvPicPr>
        <p:blipFill>
          <a:blip r:embed="rId12"/>
          <a:stretch>
            <a:fillRect/>
          </a:stretch>
        </p:blipFill>
        <p:spPr>
          <a:xfrm>
            <a:off x="4870323" y="2900551"/>
            <a:ext cx="2138181" cy="296982"/>
          </a:xfrm>
          <a:prstGeom prst="rect">
            <a:avLst/>
          </a:prstGeom>
        </p:spPr>
      </p:pic>
      <p:pic>
        <p:nvPicPr>
          <p:cNvPr id="29" name="Image 27" descr="preencoded.png"/>
          <p:cNvPicPr>
            <a:picLocks noChangeAspect="1"/>
          </p:cNvPicPr>
          <p:nvPr/>
        </p:nvPicPr>
        <p:blipFill>
          <a:blip r:embed="rId11"/>
          <a:stretch>
            <a:fillRect/>
          </a:stretch>
        </p:blipFill>
        <p:spPr>
          <a:xfrm>
            <a:off x="7008504" y="2900551"/>
            <a:ext cx="2138181" cy="296982"/>
          </a:xfrm>
          <a:prstGeom prst="rect">
            <a:avLst/>
          </a:prstGeom>
        </p:spPr>
      </p:pic>
      <p:pic>
        <p:nvPicPr>
          <p:cNvPr id="30" name="Image 28" descr="preencoded.png"/>
          <p:cNvPicPr>
            <a:picLocks noChangeAspect="1"/>
          </p:cNvPicPr>
          <p:nvPr/>
        </p:nvPicPr>
        <p:blipFill>
          <a:blip r:embed="rId11"/>
          <a:stretch>
            <a:fillRect/>
          </a:stretch>
        </p:blipFill>
        <p:spPr>
          <a:xfrm>
            <a:off x="9146685" y="2900551"/>
            <a:ext cx="2138615" cy="296982"/>
          </a:xfrm>
          <a:prstGeom prst="rect">
            <a:avLst/>
          </a:prstGeom>
        </p:spPr>
      </p:pic>
      <p:pic>
        <p:nvPicPr>
          <p:cNvPr id="31" name="Image 29" descr="preencoded.png"/>
          <p:cNvPicPr>
            <a:picLocks noChangeAspect="1"/>
          </p:cNvPicPr>
          <p:nvPr/>
        </p:nvPicPr>
        <p:blipFill>
          <a:blip r:embed="rId11"/>
          <a:stretch>
            <a:fillRect/>
          </a:stretch>
        </p:blipFill>
        <p:spPr>
          <a:xfrm>
            <a:off x="593963" y="3197533"/>
            <a:ext cx="2138181" cy="296982"/>
          </a:xfrm>
          <a:prstGeom prst="rect">
            <a:avLst/>
          </a:prstGeom>
        </p:spPr>
      </p:pic>
      <p:pic>
        <p:nvPicPr>
          <p:cNvPr id="32" name="Image 30" descr="preencoded.png"/>
          <p:cNvPicPr>
            <a:picLocks noChangeAspect="1"/>
          </p:cNvPicPr>
          <p:nvPr/>
        </p:nvPicPr>
        <p:blipFill>
          <a:blip r:embed="rId11"/>
          <a:stretch>
            <a:fillRect/>
          </a:stretch>
        </p:blipFill>
        <p:spPr>
          <a:xfrm>
            <a:off x="2732144" y="3197533"/>
            <a:ext cx="2138181" cy="296982"/>
          </a:xfrm>
          <a:prstGeom prst="rect">
            <a:avLst/>
          </a:prstGeom>
        </p:spPr>
      </p:pic>
      <p:pic>
        <p:nvPicPr>
          <p:cNvPr id="33" name="Image 31" descr="preencoded.png"/>
          <p:cNvPicPr>
            <a:picLocks noChangeAspect="1"/>
          </p:cNvPicPr>
          <p:nvPr/>
        </p:nvPicPr>
        <p:blipFill>
          <a:blip r:embed="rId14"/>
          <a:stretch>
            <a:fillRect/>
          </a:stretch>
        </p:blipFill>
        <p:spPr>
          <a:xfrm>
            <a:off x="4870323" y="3197533"/>
            <a:ext cx="2138181" cy="296982"/>
          </a:xfrm>
          <a:prstGeom prst="rect">
            <a:avLst/>
          </a:prstGeom>
        </p:spPr>
      </p:pic>
      <p:pic>
        <p:nvPicPr>
          <p:cNvPr id="34" name="Image 32" descr="preencoded.png"/>
          <p:cNvPicPr>
            <a:picLocks noChangeAspect="1"/>
          </p:cNvPicPr>
          <p:nvPr/>
        </p:nvPicPr>
        <p:blipFill>
          <a:blip r:embed="rId11"/>
          <a:stretch>
            <a:fillRect/>
          </a:stretch>
        </p:blipFill>
        <p:spPr>
          <a:xfrm>
            <a:off x="7008504" y="3197533"/>
            <a:ext cx="2138181" cy="296982"/>
          </a:xfrm>
          <a:prstGeom prst="rect">
            <a:avLst/>
          </a:prstGeom>
        </p:spPr>
      </p:pic>
      <p:pic>
        <p:nvPicPr>
          <p:cNvPr id="35" name="Image 33" descr="preencoded.png"/>
          <p:cNvPicPr>
            <a:picLocks noChangeAspect="1"/>
          </p:cNvPicPr>
          <p:nvPr/>
        </p:nvPicPr>
        <p:blipFill>
          <a:blip r:embed="rId11"/>
          <a:stretch>
            <a:fillRect/>
          </a:stretch>
        </p:blipFill>
        <p:spPr>
          <a:xfrm>
            <a:off x="9146685" y="3197533"/>
            <a:ext cx="2138615" cy="296982"/>
          </a:xfrm>
          <a:prstGeom prst="rect">
            <a:avLst/>
          </a:prstGeom>
        </p:spPr>
      </p:pic>
      <p:pic>
        <p:nvPicPr>
          <p:cNvPr id="36" name="Image 34" descr="preencoded.png"/>
          <p:cNvPicPr>
            <a:picLocks noChangeAspect="1"/>
          </p:cNvPicPr>
          <p:nvPr/>
        </p:nvPicPr>
        <p:blipFill>
          <a:blip r:embed="rId11"/>
          <a:stretch>
            <a:fillRect/>
          </a:stretch>
        </p:blipFill>
        <p:spPr>
          <a:xfrm>
            <a:off x="593963" y="3494514"/>
            <a:ext cx="2138181" cy="296982"/>
          </a:xfrm>
          <a:prstGeom prst="rect">
            <a:avLst/>
          </a:prstGeom>
        </p:spPr>
      </p:pic>
      <p:pic>
        <p:nvPicPr>
          <p:cNvPr id="37" name="Image 35" descr="preencoded.png"/>
          <p:cNvPicPr>
            <a:picLocks noChangeAspect="1"/>
          </p:cNvPicPr>
          <p:nvPr/>
        </p:nvPicPr>
        <p:blipFill>
          <a:blip r:embed="rId11"/>
          <a:stretch>
            <a:fillRect/>
          </a:stretch>
        </p:blipFill>
        <p:spPr>
          <a:xfrm>
            <a:off x="2732144" y="3494514"/>
            <a:ext cx="2138181" cy="296982"/>
          </a:xfrm>
          <a:prstGeom prst="rect">
            <a:avLst/>
          </a:prstGeom>
        </p:spPr>
      </p:pic>
      <p:pic>
        <p:nvPicPr>
          <p:cNvPr id="38" name="Image 36" descr="preencoded.png"/>
          <p:cNvPicPr>
            <a:picLocks noChangeAspect="1"/>
          </p:cNvPicPr>
          <p:nvPr/>
        </p:nvPicPr>
        <p:blipFill>
          <a:blip r:embed="rId14"/>
          <a:stretch>
            <a:fillRect/>
          </a:stretch>
        </p:blipFill>
        <p:spPr>
          <a:xfrm>
            <a:off x="4870323" y="3494514"/>
            <a:ext cx="2138181" cy="296982"/>
          </a:xfrm>
          <a:prstGeom prst="rect">
            <a:avLst/>
          </a:prstGeom>
        </p:spPr>
      </p:pic>
      <p:pic>
        <p:nvPicPr>
          <p:cNvPr id="39" name="Image 37" descr="preencoded.png"/>
          <p:cNvPicPr>
            <a:picLocks noChangeAspect="1"/>
          </p:cNvPicPr>
          <p:nvPr/>
        </p:nvPicPr>
        <p:blipFill>
          <a:blip r:embed="rId12"/>
          <a:stretch>
            <a:fillRect/>
          </a:stretch>
        </p:blipFill>
        <p:spPr>
          <a:xfrm>
            <a:off x="7008504" y="3494514"/>
            <a:ext cx="2138181" cy="296982"/>
          </a:xfrm>
          <a:prstGeom prst="rect">
            <a:avLst/>
          </a:prstGeom>
        </p:spPr>
      </p:pic>
      <p:pic>
        <p:nvPicPr>
          <p:cNvPr id="40" name="Image 38" descr="preencoded.png"/>
          <p:cNvPicPr>
            <a:picLocks noChangeAspect="1"/>
          </p:cNvPicPr>
          <p:nvPr/>
        </p:nvPicPr>
        <p:blipFill>
          <a:blip r:embed="rId13"/>
          <a:stretch>
            <a:fillRect/>
          </a:stretch>
        </p:blipFill>
        <p:spPr>
          <a:xfrm>
            <a:off x="9146685" y="3494514"/>
            <a:ext cx="2138615" cy="296982"/>
          </a:xfrm>
          <a:prstGeom prst="rect">
            <a:avLst/>
          </a:prstGeom>
        </p:spPr>
      </p:pic>
      <p:pic>
        <p:nvPicPr>
          <p:cNvPr id="41" name="Image 39" descr="preencoded.png"/>
          <p:cNvPicPr>
            <a:picLocks noChangeAspect="1"/>
          </p:cNvPicPr>
          <p:nvPr/>
        </p:nvPicPr>
        <p:blipFill>
          <a:blip r:embed="rId12"/>
          <a:stretch>
            <a:fillRect/>
          </a:stretch>
        </p:blipFill>
        <p:spPr>
          <a:xfrm>
            <a:off x="2732144" y="3791496"/>
            <a:ext cx="2138181" cy="296982"/>
          </a:xfrm>
          <a:prstGeom prst="rect">
            <a:avLst/>
          </a:prstGeom>
        </p:spPr>
      </p:pic>
      <p:pic>
        <p:nvPicPr>
          <p:cNvPr id="42" name="Image 40" descr="preencoded.png"/>
          <p:cNvPicPr>
            <a:picLocks noChangeAspect="1"/>
          </p:cNvPicPr>
          <p:nvPr/>
        </p:nvPicPr>
        <p:blipFill>
          <a:blip r:embed="rId12"/>
          <a:stretch>
            <a:fillRect/>
          </a:stretch>
        </p:blipFill>
        <p:spPr>
          <a:xfrm>
            <a:off x="4870323" y="3791496"/>
            <a:ext cx="2138181" cy="296982"/>
          </a:xfrm>
          <a:prstGeom prst="rect">
            <a:avLst/>
          </a:prstGeom>
        </p:spPr>
      </p:pic>
      <p:pic>
        <p:nvPicPr>
          <p:cNvPr id="43" name="Image 41" descr="preencoded.png"/>
          <p:cNvPicPr>
            <a:picLocks noChangeAspect="1"/>
          </p:cNvPicPr>
          <p:nvPr/>
        </p:nvPicPr>
        <p:blipFill>
          <a:blip r:embed="rId15"/>
          <a:stretch>
            <a:fillRect/>
          </a:stretch>
        </p:blipFill>
        <p:spPr>
          <a:xfrm>
            <a:off x="593963" y="4311214"/>
            <a:ext cx="3464736" cy="965190"/>
          </a:xfrm>
          <a:prstGeom prst="rect">
            <a:avLst/>
          </a:prstGeom>
        </p:spPr>
      </p:pic>
      <p:pic>
        <p:nvPicPr>
          <p:cNvPr id="44" name="Image 42" descr="preencoded.png"/>
          <p:cNvPicPr>
            <a:picLocks noChangeAspect="1"/>
          </p:cNvPicPr>
          <p:nvPr/>
        </p:nvPicPr>
        <p:blipFill>
          <a:blip r:embed="rId16"/>
          <a:stretch>
            <a:fillRect/>
          </a:stretch>
        </p:blipFill>
        <p:spPr>
          <a:xfrm>
            <a:off x="742454" y="4496827"/>
            <a:ext cx="185613" cy="148491"/>
          </a:xfrm>
          <a:prstGeom prst="rect">
            <a:avLst/>
          </a:prstGeom>
        </p:spPr>
      </p:pic>
      <p:pic>
        <p:nvPicPr>
          <p:cNvPr id="45" name="Image 43" descr="preencoded.png"/>
          <p:cNvPicPr>
            <a:picLocks noChangeAspect="1"/>
          </p:cNvPicPr>
          <p:nvPr/>
        </p:nvPicPr>
        <p:blipFill>
          <a:blip r:embed="rId17"/>
          <a:stretch>
            <a:fillRect/>
          </a:stretch>
        </p:blipFill>
        <p:spPr>
          <a:xfrm>
            <a:off x="4207190" y="4311214"/>
            <a:ext cx="3464736" cy="965190"/>
          </a:xfrm>
          <a:prstGeom prst="rect">
            <a:avLst/>
          </a:prstGeom>
        </p:spPr>
      </p:pic>
      <p:pic>
        <p:nvPicPr>
          <p:cNvPr id="46" name="Image 44" descr="preencoded.png"/>
          <p:cNvPicPr>
            <a:picLocks noChangeAspect="1"/>
          </p:cNvPicPr>
          <p:nvPr/>
        </p:nvPicPr>
        <p:blipFill>
          <a:blip r:embed="rId18"/>
          <a:stretch>
            <a:fillRect/>
          </a:stretch>
        </p:blipFill>
        <p:spPr>
          <a:xfrm>
            <a:off x="4355681" y="4496827"/>
            <a:ext cx="185613" cy="148491"/>
          </a:xfrm>
          <a:prstGeom prst="rect">
            <a:avLst/>
          </a:prstGeom>
        </p:spPr>
      </p:pic>
      <p:pic>
        <p:nvPicPr>
          <p:cNvPr id="47" name="Image 45" descr="preencoded.png"/>
          <p:cNvPicPr>
            <a:picLocks noChangeAspect="1"/>
          </p:cNvPicPr>
          <p:nvPr/>
        </p:nvPicPr>
        <p:blipFill>
          <a:blip r:embed="rId19"/>
          <a:stretch>
            <a:fillRect/>
          </a:stretch>
        </p:blipFill>
        <p:spPr>
          <a:xfrm>
            <a:off x="7820418" y="4311214"/>
            <a:ext cx="3464881" cy="965190"/>
          </a:xfrm>
          <a:prstGeom prst="rect">
            <a:avLst/>
          </a:prstGeom>
        </p:spPr>
      </p:pic>
      <p:pic>
        <p:nvPicPr>
          <p:cNvPr id="48" name="Image 46" descr="preencoded.png"/>
          <p:cNvPicPr>
            <a:picLocks noChangeAspect="1"/>
          </p:cNvPicPr>
          <p:nvPr/>
        </p:nvPicPr>
        <p:blipFill>
          <a:blip r:embed="rId20"/>
          <a:stretch>
            <a:fillRect/>
          </a:stretch>
        </p:blipFill>
        <p:spPr>
          <a:xfrm>
            <a:off x="7968909" y="4496827"/>
            <a:ext cx="167052" cy="148491"/>
          </a:xfrm>
          <a:prstGeom prst="rect">
            <a:avLst/>
          </a:prstGeom>
        </p:spPr>
      </p:pic>
      <p:pic>
        <p:nvPicPr>
          <p:cNvPr id="49" name="Image 47" descr="preencoded.png"/>
          <p:cNvPicPr>
            <a:picLocks noChangeAspect="1"/>
          </p:cNvPicPr>
          <p:nvPr/>
        </p:nvPicPr>
        <p:blipFill>
          <a:blip r:embed="rId21"/>
          <a:stretch>
            <a:fillRect/>
          </a:stretch>
        </p:blipFill>
        <p:spPr>
          <a:xfrm>
            <a:off x="7199773" y="6009577"/>
            <a:ext cx="102087" cy="129929"/>
          </a:xfrm>
          <a:prstGeom prst="rect">
            <a:avLst/>
          </a:prstGeom>
        </p:spPr>
      </p:pic>
      <p:sp>
        <p:nvSpPr>
          <p:cNvPr id="50" name="Text 0"/>
          <p:cNvSpPr/>
          <p:nvPr/>
        </p:nvSpPr>
        <p:spPr>
          <a:xfrm>
            <a:off x="593963" y="673190"/>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Choosing the Right Load Balancer</a:t>
            </a:r>
            <a:endParaRPr lang="en-US" sz="2631" dirty="0"/>
          </a:p>
        </p:txBody>
      </p:sp>
      <p:sp>
        <p:nvSpPr>
          <p:cNvPr id="51" name="Text 1"/>
          <p:cNvSpPr/>
          <p:nvPr/>
        </p:nvSpPr>
        <p:spPr>
          <a:xfrm>
            <a:off x="593963" y="1304275"/>
            <a:ext cx="12829604"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Selecting the appropriate load balancer depends on your application requirements, performance needs, and architecture.</a:t>
            </a:r>
            <a:endParaRPr lang="en-US" sz="1169" dirty="0"/>
          </a:p>
        </p:txBody>
      </p:sp>
      <p:sp>
        <p:nvSpPr>
          <p:cNvPr id="52" name="Text 2"/>
          <p:cNvSpPr/>
          <p:nvPr/>
        </p:nvSpPr>
        <p:spPr>
          <a:xfrm>
            <a:off x="705331" y="1675502"/>
            <a:ext cx="2138181" cy="334104"/>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Feature</a:t>
            </a:r>
            <a:endParaRPr lang="en-US" sz="1023" dirty="0"/>
          </a:p>
        </p:txBody>
      </p:sp>
      <p:sp>
        <p:nvSpPr>
          <p:cNvPr id="53" name="Text 3"/>
          <p:cNvSpPr/>
          <p:nvPr/>
        </p:nvSpPr>
        <p:spPr>
          <a:xfrm>
            <a:off x="3084810" y="1749748"/>
            <a:ext cx="1915444" cy="185613"/>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ALB</a:t>
            </a:r>
            <a:endParaRPr lang="en-US" sz="1023" dirty="0"/>
          </a:p>
        </p:txBody>
      </p:sp>
      <p:sp>
        <p:nvSpPr>
          <p:cNvPr id="54" name="Text 4"/>
          <p:cNvSpPr/>
          <p:nvPr/>
        </p:nvSpPr>
        <p:spPr>
          <a:xfrm>
            <a:off x="5222989" y="1749748"/>
            <a:ext cx="1915444" cy="185613"/>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NLB</a:t>
            </a:r>
            <a:endParaRPr lang="en-US" sz="1023" dirty="0"/>
          </a:p>
        </p:txBody>
      </p:sp>
      <p:sp>
        <p:nvSpPr>
          <p:cNvPr id="55" name="Text 5"/>
          <p:cNvSpPr/>
          <p:nvPr/>
        </p:nvSpPr>
        <p:spPr>
          <a:xfrm>
            <a:off x="7342608" y="1749748"/>
            <a:ext cx="1915444" cy="185613"/>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GWLB</a:t>
            </a:r>
            <a:endParaRPr lang="en-US" sz="1023" dirty="0"/>
          </a:p>
        </p:txBody>
      </p:sp>
      <p:sp>
        <p:nvSpPr>
          <p:cNvPr id="56" name="Text 6"/>
          <p:cNvSpPr/>
          <p:nvPr/>
        </p:nvSpPr>
        <p:spPr>
          <a:xfrm>
            <a:off x="9499350" y="1749748"/>
            <a:ext cx="1915879" cy="185613"/>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CLB</a:t>
            </a:r>
            <a:endParaRPr lang="en-US" sz="1023" dirty="0"/>
          </a:p>
        </p:txBody>
      </p:sp>
      <p:sp>
        <p:nvSpPr>
          <p:cNvPr id="57" name="Text 7"/>
          <p:cNvSpPr/>
          <p:nvPr/>
        </p:nvSpPr>
        <p:spPr>
          <a:xfrm>
            <a:off x="705331" y="2009606"/>
            <a:ext cx="213818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OSI Layer</a:t>
            </a:r>
            <a:endParaRPr lang="en-US" sz="1023" dirty="0"/>
          </a:p>
        </p:txBody>
      </p:sp>
      <p:sp>
        <p:nvSpPr>
          <p:cNvPr id="58" name="Text 8"/>
          <p:cNvSpPr/>
          <p:nvPr/>
        </p:nvSpPr>
        <p:spPr>
          <a:xfrm>
            <a:off x="2843512" y="2009606"/>
            <a:ext cx="213818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Layer 7</a:t>
            </a:r>
            <a:endParaRPr lang="en-US" sz="1023" dirty="0"/>
          </a:p>
        </p:txBody>
      </p:sp>
      <p:sp>
        <p:nvSpPr>
          <p:cNvPr id="59" name="Text 9"/>
          <p:cNvSpPr/>
          <p:nvPr/>
        </p:nvSpPr>
        <p:spPr>
          <a:xfrm>
            <a:off x="4981691" y="2009606"/>
            <a:ext cx="213818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Layer 4</a:t>
            </a:r>
            <a:endParaRPr lang="en-US" sz="1023" dirty="0"/>
          </a:p>
        </p:txBody>
      </p:sp>
      <p:sp>
        <p:nvSpPr>
          <p:cNvPr id="60" name="Text 10"/>
          <p:cNvSpPr/>
          <p:nvPr/>
        </p:nvSpPr>
        <p:spPr>
          <a:xfrm>
            <a:off x="7119872" y="2009606"/>
            <a:ext cx="213818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Layer 3 + 4</a:t>
            </a:r>
            <a:endParaRPr lang="en-US" sz="1023" dirty="0"/>
          </a:p>
        </p:txBody>
      </p:sp>
      <p:sp>
        <p:nvSpPr>
          <p:cNvPr id="62" name="Text 12"/>
          <p:cNvSpPr/>
          <p:nvPr/>
        </p:nvSpPr>
        <p:spPr>
          <a:xfrm>
            <a:off x="705331" y="2306588"/>
            <a:ext cx="213818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Protocols</a:t>
            </a:r>
            <a:endParaRPr lang="en-US" sz="1023" dirty="0"/>
          </a:p>
        </p:txBody>
      </p:sp>
      <p:sp>
        <p:nvSpPr>
          <p:cNvPr id="63" name="Text 13"/>
          <p:cNvSpPr/>
          <p:nvPr/>
        </p:nvSpPr>
        <p:spPr>
          <a:xfrm>
            <a:off x="2843512" y="2306588"/>
            <a:ext cx="2565816"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HTTP, HTTPS, gRPC</a:t>
            </a:r>
            <a:endParaRPr lang="en-US" sz="1023" dirty="0"/>
          </a:p>
        </p:txBody>
      </p:sp>
      <p:sp>
        <p:nvSpPr>
          <p:cNvPr id="64" name="Text 14"/>
          <p:cNvSpPr/>
          <p:nvPr/>
        </p:nvSpPr>
        <p:spPr>
          <a:xfrm>
            <a:off x="4981691" y="2306588"/>
            <a:ext cx="213818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TCP, UDP, TLS</a:t>
            </a:r>
            <a:endParaRPr lang="en-US" sz="1023" dirty="0"/>
          </a:p>
        </p:txBody>
      </p:sp>
      <p:sp>
        <p:nvSpPr>
          <p:cNvPr id="65" name="Text 15"/>
          <p:cNvSpPr/>
          <p:nvPr/>
        </p:nvSpPr>
        <p:spPr>
          <a:xfrm>
            <a:off x="7119872" y="2306588"/>
            <a:ext cx="2565816"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IP (all ports)</a:t>
            </a:r>
            <a:endParaRPr lang="en-US" sz="1023" dirty="0"/>
          </a:p>
        </p:txBody>
      </p:sp>
      <p:sp>
        <p:nvSpPr>
          <p:cNvPr id="66" name="Text 16"/>
          <p:cNvSpPr/>
          <p:nvPr/>
        </p:nvSpPr>
        <p:spPr>
          <a:xfrm>
            <a:off x="9258052" y="2306588"/>
            <a:ext cx="2566339"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HTTP, HTTPS, TCP, SSL/TLS</a:t>
            </a:r>
            <a:endParaRPr lang="en-US" sz="1023" dirty="0"/>
          </a:p>
        </p:txBody>
      </p:sp>
      <p:sp>
        <p:nvSpPr>
          <p:cNvPr id="67" name="Text 17"/>
          <p:cNvSpPr/>
          <p:nvPr/>
        </p:nvSpPr>
        <p:spPr>
          <a:xfrm>
            <a:off x="705331" y="2603569"/>
            <a:ext cx="213818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Routing Logic</a:t>
            </a:r>
            <a:endParaRPr lang="en-US" sz="1023" dirty="0"/>
          </a:p>
        </p:txBody>
      </p:sp>
      <p:sp>
        <p:nvSpPr>
          <p:cNvPr id="68" name="Text 18"/>
          <p:cNvSpPr/>
          <p:nvPr/>
        </p:nvSpPr>
        <p:spPr>
          <a:xfrm>
            <a:off x="2843512" y="2603569"/>
            <a:ext cx="213818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Content-based</a:t>
            </a:r>
            <a:endParaRPr lang="en-US" sz="1023" dirty="0"/>
          </a:p>
        </p:txBody>
      </p:sp>
      <p:sp>
        <p:nvSpPr>
          <p:cNvPr id="69" name="Text 19"/>
          <p:cNvSpPr/>
          <p:nvPr/>
        </p:nvSpPr>
        <p:spPr>
          <a:xfrm>
            <a:off x="4981691" y="2603569"/>
            <a:ext cx="213818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Flow hash</a:t>
            </a:r>
            <a:endParaRPr lang="en-US" sz="1023" dirty="0"/>
          </a:p>
        </p:txBody>
      </p:sp>
      <p:sp>
        <p:nvSpPr>
          <p:cNvPr id="70" name="Text 20"/>
          <p:cNvSpPr/>
          <p:nvPr/>
        </p:nvSpPr>
        <p:spPr>
          <a:xfrm>
            <a:off x="7119872" y="2603569"/>
            <a:ext cx="213818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Flow hash</a:t>
            </a:r>
            <a:endParaRPr lang="en-US" sz="1023" dirty="0"/>
          </a:p>
        </p:txBody>
      </p:sp>
      <p:sp>
        <p:nvSpPr>
          <p:cNvPr id="71" name="Text 21"/>
          <p:cNvSpPr/>
          <p:nvPr/>
        </p:nvSpPr>
        <p:spPr>
          <a:xfrm>
            <a:off x="9258053" y="2603569"/>
            <a:ext cx="2138615"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Round robin</a:t>
            </a:r>
            <a:endParaRPr lang="en-US" sz="1023" dirty="0"/>
          </a:p>
        </p:txBody>
      </p:sp>
      <p:sp>
        <p:nvSpPr>
          <p:cNvPr id="72" name="Text 22"/>
          <p:cNvSpPr/>
          <p:nvPr/>
        </p:nvSpPr>
        <p:spPr>
          <a:xfrm>
            <a:off x="705331" y="2900551"/>
            <a:ext cx="213818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Performance</a:t>
            </a:r>
            <a:endParaRPr lang="en-US" sz="1023" dirty="0"/>
          </a:p>
        </p:txBody>
      </p:sp>
      <p:sp>
        <p:nvSpPr>
          <p:cNvPr id="73" name="Text 23"/>
          <p:cNvSpPr/>
          <p:nvPr/>
        </p:nvSpPr>
        <p:spPr>
          <a:xfrm>
            <a:off x="2843512" y="2900551"/>
            <a:ext cx="2565816"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Optimized for apps</a:t>
            </a:r>
            <a:endParaRPr lang="en-US" sz="1023" dirty="0"/>
          </a:p>
        </p:txBody>
      </p:sp>
      <p:sp>
        <p:nvSpPr>
          <p:cNvPr id="74" name="Text 24"/>
          <p:cNvSpPr/>
          <p:nvPr/>
        </p:nvSpPr>
        <p:spPr>
          <a:xfrm>
            <a:off x="4981692" y="2900551"/>
            <a:ext cx="2565816"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Extreme, millions req/s</a:t>
            </a:r>
            <a:endParaRPr lang="en-US" sz="1023" dirty="0"/>
          </a:p>
        </p:txBody>
      </p:sp>
      <p:sp>
        <p:nvSpPr>
          <p:cNvPr id="75" name="Text 25"/>
          <p:cNvSpPr/>
          <p:nvPr/>
        </p:nvSpPr>
        <p:spPr>
          <a:xfrm>
            <a:off x="7119872" y="2900551"/>
            <a:ext cx="2565816"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High throughput</a:t>
            </a:r>
            <a:endParaRPr lang="en-US" sz="1023" dirty="0"/>
          </a:p>
        </p:txBody>
      </p:sp>
      <p:sp>
        <p:nvSpPr>
          <p:cNvPr id="76" name="Text 26"/>
          <p:cNvSpPr/>
          <p:nvPr/>
        </p:nvSpPr>
        <p:spPr>
          <a:xfrm>
            <a:off x="9258053" y="2900551"/>
            <a:ext cx="2138615"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Basic</a:t>
            </a:r>
            <a:endParaRPr lang="en-US" sz="1023" dirty="0"/>
          </a:p>
        </p:txBody>
      </p:sp>
      <p:sp>
        <p:nvSpPr>
          <p:cNvPr id="77" name="Text 27"/>
          <p:cNvSpPr/>
          <p:nvPr/>
        </p:nvSpPr>
        <p:spPr>
          <a:xfrm>
            <a:off x="705331" y="3197533"/>
            <a:ext cx="213818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Static IP</a:t>
            </a:r>
            <a:endParaRPr lang="en-US" sz="1023" dirty="0"/>
          </a:p>
        </p:txBody>
      </p:sp>
      <p:sp>
        <p:nvSpPr>
          <p:cNvPr id="78" name="Text 28"/>
          <p:cNvSpPr/>
          <p:nvPr/>
        </p:nvSpPr>
        <p:spPr>
          <a:xfrm>
            <a:off x="2843512" y="3197533"/>
            <a:ext cx="213818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No</a:t>
            </a:r>
            <a:endParaRPr lang="en-US" sz="1023" dirty="0"/>
          </a:p>
        </p:txBody>
      </p:sp>
      <p:sp>
        <p:nvSpPr>
          <p:cNvPr id="79" name="Text 29"/>
          <p:cNvSpPr/>
          <p:nvPr/>
        </p:nvSpPr>
        <p:spPr>
          <a:xfrm>
            <a:off x="4981691" y="3197533"/>
            <a:ext cx="213818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Yes</a:t>
            </a:r>
            <a:endParaRPr lang="en-US" sz="1023" dirty="0"/>
          </a:p>
        </p:txBody>
      </p:sp>
      <p:sp>
        <p:nvSpPr>
          <p:cNvPr id="80" name="Text 30"/>
          <p:cNvSpPr/>
          <p:nvPr/>
        </p:nvSpPr>
        <p:spPr>
          <a:xfrm>
            <a:off x="7119872" y="3197533"/>
            <a:ext cx="213818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No</a:t>
            </a:r>
            <a:endParaRPr lang="en-US" sz="1023" dirty="0"/>
          </a:p>
        </p:txBody>
      </p:sp>
      <p:sp>
        <p:nvSpPr>
          <p:cNvPr id="81" name="Text 31"/>
          <p:cNvSpPr/>
          <p:nvPr/>
        </p:nvSpPr>
        <p:spPr>
          <a:xfrm>
            <a:off x="9258053" y="3197533"/>
            <a:ext cx="2138615"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No</a:t>
            </a:r>
            <a:endParaRPr lang="en-US" sz="1023" dirty="0"/>
          </a:p>
        </p:txBody>
      </p:sp>
      <p:sp>
        <p:nvSpPr>
          <p:cNvPr id="82" name="Text 32"/>
          <p:cNvSpPr/>
          <p:nvPr/>
        </p:nvSpPr>
        <p:spPr>
          <a:xfrm>
            <a:off x="705331" y="3494514"/>
            <a:ext cx="213818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PrivateLink</a:t>
            </a:r>
            <a:endParaRPr lang="en-US" sz="1023" dirty="0"/>
          </a:p>
        </p:txBody>
      </p:sp>
      <p:sp>
        <p:nvSpPr>
          <p:cNvPr id="83" name="Text 33"/>
          <p:cNvSpPr/>
          <p:nvPr/>
        </p:nvSpPr>
        <p:spPr>
          <a:xfrm>
            <a:off x="2843512" y="3494514"/>
            <a:ext cx="213818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No</a:t>
            </a:r>
            <a:endParaRPr lang="en-US" sz="1023" dirty="0"/>
          </a:p>
        </p:txBody>
      </p:sp>
      <p:sp>
        <p:nvSpPr>
          <p:cNvPr id="84" name="Text 34"/>
          <p:cNvSpPr/>
          <p:nvPr/>
        </p:nvSpPr>
        <p:spPr>
          <a:xfrm>
            <a:off x="4981691" y="3494514"/>
            <a:ext cx="213818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Yes</a:t>
            </a:r>
            <a:endParaRPr lang="en-US" sz="1023" dirty="0"/>
          </a:p>
        </p:txBody>
      </p:sp>
      <p:sp>
        <p:nvSpPr>
          <p:cNvPr id="85" name="Text 35"/>
          <p:cNvSpPr/>
          <p:nvPr/>
        </p:nvSpPr>
        <p:spPr>
          <a:xfrm>
            <a:off x="7119872" y="3494514"/>
            <a:ext cx="213818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Yes</a:t>
            </a:r>
            <a:endParaRPr lang="en-US" sz="1023" dirty="0"/>
          </a:p>
        </p:txBody>
      </p:sp>
      <p:sp>
        <p:nvSpPr>
          <p:cNvPr id="86" name="Text 36"/>
          <p:cNvSpPr/>
          <p:nvPr/>
        </p:nvSpPr>
        <p:spPr>
          <a:xfrm>
            <a:off x="9258053" y="3494514"/>
            <a:ext cx="2138615"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No</a:t>
            </a:r>
            <a:endParaRPr lang="en-US" sz="1023" dirty="0"/>
          </a:p>
        </p:txBody>
      </p:sp>
      <p:sp>
        <p:nvSpPr>
          <p:cNvPr id="87" name="Text 37"/>
          <p:cNvSpPr/>
          <p:nvPr/>
        </p:nvSpPr>
        <p:spPr>
          <a:xfrm>
            <a:off x="705331" y="3791496"/>
            <a:ext cx="213818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Target Types</a:t>
            </a:r>
            <a:endParaRPr lang="en-US" sz="1023" dirty="0"/>
          </a:p>
        </p:txBody>
      </p:sp>
      <p:sp>
        <p:nvSpPr>
          <p:cNvPr id="88" name="Text 38"/>
          <p:cNvSpPr/>
          <p:nvPr/>
        </p:nvSpPr>
        <p:spPr>
          <a:xfrm>
            <a:off x="2843512" y="3791496"/>
            <a:ext cx="2565816"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Instance, IP, Lambda</a:t>
            </a:r>
            <a:endParaRPr lang="en-US" sz="1023" dirty="0"/>
          </a:p>
        </p:txBody>
      </p:sp>
      <p:sp>
        <p:nvSpPr>
          <p:cNvPr id="89" name="Text 39"/>
          <p:cNvSpPr/>
          <p:nvPr/>
        </p:nvSpPr>
        <p:spPr>
          <a:xfrm>
            <a:off x="4981691" y="3791496"/>
            <a:ext cx="213818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Instance, IP</a:t>
            </a:r>
            <a:endParaRPr lang="en-US" sz="1023" dirty="0"/>
          </a:p>
        </p:txBody>
      </p:sp>
      <p:sp>
        <p:nvSpPr>
          <p:cNvPr id="90" name="Text 40"/>
          <p:cNvSpPr/>
          <p:nvPr/>
        </p:nvSpPr>
        <p:spPr>
          <a:xfrm>
            <a:off x="7119872" y="3791496"/>
            <a:ext cx="213818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Instance, IP</a:t>
            </a:r>
            <a:endParaRPr lang="en-US" sz="1023" dirty="0"/>
          </a:p>
        </p:txBody>
      </p:sp>
      <p:sp>
        <p:nvSpPr>
          <p:cNvPr id="91" name="Text 41"/>
          <p:cNvSpPr/>
          <p:nvPr/>
        </p:nvSpPr>
        <p:spPr>
          <a:xfrm>
            <a:off x="9258053" y="3791496"/>
            <a:ext cx="2138615"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Instance</a:t>
            </a:r>
            <a:endParaRPr lang="en-US" sz="1023" dirty="0"/>
          </a:p>
        </p:txBody>
      </p:sp>
      <p:sp>
        <p:nvSpPr>
          <p:cNvPr id="92" name="Text 42"/>
          <p:cNvSpPr/>
          <p:nvPr/>
        </p:nvSpPr>
        <p:spPr>
          <a:xfrm>
            <a:off x="1002312" y="4459705"/>
            <a:ext cx="3801306" cy="222736"/>
          </a:xfrm>
          <a:prstGeom prst="rect">
            <a:avLst/>
          </a:prstGeom>
          <a:noFill/>
          <a:ln/>
        </p:spPr>
        <p:txBody>
          <a:bodyPr vert="horz" wrap="square" lIns="0" tIns="0" rIns="0" bIns="0" rtlCol="0" anchor="t"/>
          <a:lstStyle/>
          <a:p>
            <a:pPr>
              <a:lnSpc>
                <a:spcPts val="1754"/>
              </a:lnSpc>
            </a:pPr>
            <a:r>
              <a:rPr lang="en-US" sz="1169" b="1" dirty="0">
                <a:solidFill>
                  <a:srgbClr val="1F2937"/>
                </a:solidFill>
                <a:latin typeface="ui-sans-serif" pitchFamily="34" charset="0"/>
                <a:ea typeface="ui-sans-serif" pitchFamily="34" charset="-122"/>
                <a:cs typeface="ui-sans-serif" pitchFamily="34" charset="-120"/>
              </a:rPr>
              <a:t>ALB Recommendation</a:t>
            </a:r>
            <a:endParaRPr lang="en-US" sz="1169" dirty="0"/>
          </a:p>
        </p:txBody>
      </p:sp>
      <p:sp>
        <p:nvSpPr>
          <p:cNvPr id="93" name="Text 43"/>
          <p:cNvSpPr/>
          <p:nvPr/>
        </p:nvSpPr>
        <p:spPr>
          <a:xfrm>
            <a:off x="742453" y="4756686"/>
            <a:ext cx="3167755"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Recommended for modern web applications, microservices, and containerized apps.</a:t>
            </a:r>
            <a:endParaRPr lang="en-US" sz="1023" dirty="0"/>
          </a:p>
        </p:txBody>
      </p:sp>
      <p:sp>
        <p:nvSpPr>
          <p:cNvPr id="94" name="Text 44"/>
          <p:cNvSpPr/>
          <p:nvPr/>
        </p:nvSpPr>
        <p:spPr>
          <a:xfrm>
            <a:off x="4615539" y="4459705"/>
            <a:ext cx="3801306" cy="222736"/>
          </a:xfrm>
          <a:prstGeom prst="rect">
            <a:avLst/>
          </a:prstGeom>
          <a:noFill/>
          <a:ln/>
        </p:spPr>
        <p:txBody>
          <a:bodyPr vert="horz" wrap="square" lIns="0" tIns="0" rIns="0" bIns="0" rtlCol="0" anchor="t"/>
          <a:lstStyle/>
          <a:p>
            <a:pPr>
              <a:lnSpc>
                <a:spcPts val="1754"/>
              </a:lnSpc>
            </a:pPr>
            <a:r>
              <a:rPr lang="en-US" sz="1169" b="1" dirty="0">
                <a:solidFill>
                  <a:srgbClr val="1F2937"/>
                </a:solidFill>
                <a:latin typeface="ui-sans-serif" pitchFamily="34" charset="0"/>
                <a:ea typeface="ui-sans-serif" pitchFamily="34" charset="-122"/>
                <a:cs typeface="ui-sans-serif" pitchFamily="34" charset="-120"/>
              </a:rPr>
              <a:t>NLB Recommendation</a:t>
            </a:r>
            <a:endParaRPr lang="en-US" sz="1169" dirty="0"/>
          </a:p>
        </p:txBody>
      </p:sp>
      <p:sp>
        <p:nvSpPr>
          <p:cNvPr id="95" name="Text 45"/>
          <p:cNvSpPr/>
          <p:nvPr/>
        </p:nvSpPr>
        <p:spPr>
          <a:xfrm>
            <a:off x="4355680" y="4756686"/>
            <a:ext cx="3167755"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Recommended for high-throughput, latency-sensitive applications.</a:t>
            </a:r>
            <a:endParaRPr lang="en-US" sz="1023" dirty="0"/>
          </a:p>
        </p:txBody>
      </p:sp>
      <p:sp>
        <p:nvSpPr>
          <p:cNvPr id="96" name="Text 46"/>
          <p:cNvSpPr/>
          <p:nvPr/>
        </p:nvSpPr>
        <p:spPr>
          <a:xfrm>
            <a:off x="8210207" y="4459705"/>
            <a:ext cx="3801480" cy="222736"/>
          </a:xfrm>
          <a:prstGeom prst="rect">
            <a:avLst/>
          </a:prstGeom>
          <a:noFill/>
          <a:ln/>
        </p:spPr>
        <p:txBody>
          <a:bodyPr vert="horz" wrap="square" lIns="0" tIns="0" rIns="0" bIns="0" rtlCol="0" anchor="t"/>
          <a:lstStyle/>
          <a:p>
            <a:pPr>
              <a:lnSpc>
                <a:spcPts val="1754"/>
              </a:lnSpc>
            </a:pPr>
            <a:r>
              <a:rPr lang="en-US" sz="1169" b="1" dirty="0">
                <a:solidFill>
                  <a:srgbClr val="1F2937"/>
                </a:solidFill>
                <a:latin typeface="ui-sans-serif" pitchFamily="34" charset="0"/>
                <a:ea typeface="ui-sans-serif" pitchFamily="34" charset="-122"/>
                <a:cs typeface="ui-sans-serif" pitchFamily="34" charset="-120"/>
              </a:rPr>
              <a:t>GWLB Recommendation</a:t>
            </a:r>
            <a:endParaRPr lang="en-US" sz="1169" dirty="0"/>
          </a:p>
        </p:txBody>
      </p:sp>
      <p:sp>
        <p:nvSpPr>
          <p:cNvPr id="97" name="Text 47"/>
          <p:cNvSpPr/>
          <p:nvPr/>
        </p:nvSpPr>
        <p:spPr>
          <a:xfrm>
            <a:off x="7968909" y="4756686"/>
            <a:ext cx="3167900"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Recommended for network security appliances and traffic inspection.</a:t>
            </a:r>
            <a:endParaRPr lang="en-US" sz="1023" dirty="0"/>
          </a:p>
        </p:txBody>
      </p:sp>
      <p:sp>
        <p:nvSpPr>
          <p:cNvPr id="99" name="Text 49"/>
          <p:cNvSpPr/>
          <p:nvPr/>
        </p:nvSpPr>
        <p:spPr>
          <a:xfrm>
            <a:off x="7376105" y="5981735"/>
            <a:ext cx="4691032"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Key criteria: Application type, performance needs, protocols</a:t>
            </a:r>
            <a:endParaRPr lang="en-US" sz="1023"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5C346-04B7-823F-62DA-010657FEE17D}"/>
            </a:ext>
          </a:extLst>
        </p:cNvPr>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F3E35508-B3DE-0BE3-9E1C-758C740527FB}"/>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322086222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2046729"/>
            <a:ext cx="5382791" cy="593963"/>
          </a:xfrm>
          <a:prstGeom prst="rect">
            <a:avLst/>
          </a:prstGeom>
        </p:spPr>
      </p:pic>
      <p:pic>
        <p:nvPicPr>
          <p:cNvPr id="8" name="Image 6" descr="preencoded.png"/>
          <p:cNvPicPr>
            <a:picLocks noChangeAspect="1"/>
          </p:cNvPicPr>
          <p:nvPr/>
        </p:nvPicPr>
        <p:blipFill>
          <a:blip r:embed="rId9"/>
          <a:stretch>
            <a:fillRect/>
          </a:stretch>
        </p:blipFill>
        <p:spPr>
          <a:xfrm>
            <a:off x="593963" y="2195220"/>
            <a:ext cx="296982" cy="296982"/>
          </a:xfrm>
          <a:prstGeom prst="rect">
            <a:avLst/>
          </a:prstGeom>
        </p:spPr>
      </p:pic>
      <p:pic>
        <p:nvPicPr>
          <p:cNvPr id="9" name="Image 7" descr="preencoded.png"/>
          <p:cNvPicPr>
            <a:picLocks noChangeAspect="1"/>
          </p:cNvPicPr>
          <p:nvPr/>
        </p:nvPicPr>
        <p:blipFill>
          <a:blip r:embed="rId8"/>
          <a:stretch>
            <a:fillRect/>
          </a:stretch>
        </p:blipFill>
        <p:spPr>
          <a:xfrm>
            <a:off x="6050999" y="2046729"/>
            <a:ext cx="5382791" cy="593963"/>
          </a:xfrm>
          <a:prstGeom prst="rect">
            <a:avLst/>
          </a:prstGeom>
        </p:spPr>
      </p:pic>
      <p:pic>
        <p:nvPicPr>
          <p:cNvPr id="10" name="Image 8" descr="preencoded.png"/>
          <p:cNvPicPr>
            <a:picLocks noChangeAspect="1"/>
          </p:cNvPicPr>
          <p:nvPr/>
        </p:nvPicPr>
        <p:blipFill>
          <a:blip r:embed="rId10"/>
          <a:stretch>
            <a:fillRect/>
          </a:stretch>
        </p:blipFill>
        <p:spPr>
          <a:xfrm>
            <a:off x="6199490" y="2195220"/>
            <a:ext cx="296982" cy="296982"/>
          </a:xfrm>
          <a:prstGeom prst="rect">
            <a:avLst/>
          </a:prstGeom>
        </p:spPr>
      </p:pic>
      <p:pic>
        <p:nvPicPr>
          <p:cNvPr id="11" name="Image 9" descr="preencoded.png"/>
          <p:cNvPicPr>
            <a:picLocks noChangeAspect="1"/>
          </p:cNvPicPr>
          <p:nvPr/>
        </p:nvPicPr>
        <p:blipFill>
          <a:blip r:embed="rId8"/>
          <a:stretch>
            <a:fillRect/>
          </a:stretch>
        </p:blipFill>
        <p:spPr>
          <a:xfrm>
            <a:off x="445472" y="2863429"/>
            <a:ext cx="5382791" cy="593963"/>
          </a:xfrm>
          <a:prstGeom prst="rect">
            <a:avLst/>
          </a:prstGeom>
        </p:spPr>
      </p:pic>
      <p:pic>
        <p:nvPicPr>
          <p:cNvPr id="12" name="Image 10" descr="preencoded.png"/>
          <p:cNvPicPr>
            <a:picLocks noChangeAspect="1"/>
          </p:cNvPicPr>
          <p:nvPr/>
        </p:nvPicPr>
        <p:blipFill>
          <a:blip r:embed="rId11"/>
          <a:stretch>
            <a:fillRect/>
          </a:stretch>
        </p:blipFill>
        <p:spPr>
          <a:xfrm>
            <a:off x="593963" y="3011919"/>
            <a:ext cx="296982" cy="296982"/>
          </a:xfrm>
          <a:prstGeom prst="rect">
            <a:avLst/>
          </a:prstGeom>
        </p:spPr>
      </p:pic>
      <p:pic>
        <p:nvPicPr>
          <p:cNvPr id="13" name="Image 11" descr="preencoded.png"/>
          <p:cNvPicPr>
            <a:picLocks noChangeAspect="1"/>
          </p:cNvPicPr>
          <p:nvPr/>
        </p:nvPicPr>
        <p:blipFill>
          <a:blip r:embed="rId8"/>
          <a:stretch>
            <a:fillRect/>
          </a:stretch>
        </p:blipFill>
        <p:spPr>
          <a:xfrm>
            <a:off x="6050999" y="2863429"/>
            <a:ext cx="5382791" cy="593963"/>
          </a:xfrm>
          <a:prstGeom prst="rect">
            <a:avLst/>
          </a:prstGeom>
        </p:spPr>
      </p:pic>
      <p:pic>
        <p:nvPicPr>
          <p:cNvPr id="14" name="Image 12" descr="preencoded.png"/>
          <p:cNvPicPr>
            <a:picLocks noChangeAspect="1"/>
          </p:cNvPicPr>
          <p:nvPr/>
        </p:nvPicPr>
        <p:blipFill>
          <a:blip r:embed="rId12"/>
          <a:stretch>
            <a:fillRect/>
          </a:stretch>
        </p:blipFill>
        <p:spPr>
          <a:xfrm>
            <a:off x="6199490" y="3011919"/>
            <a:ext cx="296982" cy="296982"/>
          </a:xfrm>
          <a:prstGeom prst="rect">
            <a:avLst/>
          </a:prstGeom>
        </p:spPr>
      </p:pic>
      <p:sp>
        <p:nvSpPr>
          <p:cNvPr id="17" name="Text 0"/>
          <p:cNvSpPr/>
          <p:nvPr/>
        </p:nvSpPr>
        <p:spPr>
          <a:xfrm>
            <a:off x="445472" y="301963"/>
            <a:ext cx="13185981"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1</a:t>
            </a:r>
            <a:endParaRPr lang="en-US" sz="2192" dirty="0"/>
          </a:p>
        </p:txBody>
      </p:sp>
      <p:sp>
        <p:nvSpPr>
          <p:cNvPr id="18" name="Text 1"/>
          <p:cNvSpPr/>
          <p:nvPr/>
        </p:nvSpPr>
        <p:spPr>
          <a:xfrm>
            <a:off x="445472" y="1155785"/>
            <a:ext cx="10988318"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Which load balancer is recommended for handling TCP traffic with extremely high throughput requirements?</a:t>
            </a:r>
            <a:endParaRPr lang="en-US" sz="1754" dirty="0"/>
          </a:p>
        </p:txBody>
      </p:sp>
      <p:sp>
        <p:nvSpPr>
          <p:cNvPr id="19" name="Text 2"/>
          <p:cNvSpPr/>
          <p:nvPr/>
        </p:nvSpPr>
        <p:spPr>
          <a:xfrm>
            <a:off x="684885" y="2232343"/>
            <a:ext cx="137992"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0" name="Text 3"/>
          <p:cNvSpPr/>
          <p:nvPr/>
        </p:nvSpPr>
        <p:spPr>
          <a:xfrm>
            <a:off x="1002313" y="2195220"/>
            <a:ext cx="261036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Application Load Balancer</a:t>
            </a:r>
            <a:endParaRPr lang="en-US" sz="1315" dirty="0"/>
          </a:p>
        </p:txBody>
      </p:sp>
      <p:sp>
        <p:nvSpPr>
          <p:cNvPr id="21" name="Text 4"/>
          <p:cNvSpPr/>
          <p:nvPr/>
        </p:nvSpPr>
        <p:spPr>
          <a:xfrm>
            <a:off x="6291281" y="2232343"/>
            <a:ext cx="135904"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2" name="Text 5"/>
          <p:cNvSpPr/>
          <p:nvPr/>
        </p:nvSpPr>
        <p:spPr>
          <a:xfrm>
            <a:off x="6607840" y="2195220"/>
            <a:ext cx="232724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Network Load Balancer</a:t>
            </a:r>
            <a:endParaRPr lang="en-US" sz="1315" dirty="0"/>
          </a:p>
        </p:txBody>
      </p:sp>
      <p:sp>
        <p:nvSpPr>
          <p:cNvPr id="23" name="Text 6"/>
          <p:cNvSpPr/>
          <p:nvPr/>
        </p:nvSpPr>
        <p:spPr>
          <a:xfrm>
            <a:off x="687931" y="3049042"/>
            <a:ext cx="130858"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4" name="Text 7"/>
          <p:cNvSpPr/>
          <p:nvPr/>
        </p:nvSpPr>
        <p:spPr>
          <a:xfrm>
            <a:off x="1002313" y="3011919"/>
            <a:ext cx="218368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Classic Load Balancer</a:t>
            </a:r>
            <a:endParaRPr lang="en-US" sz="1315" dirty="0"/>
          </a:p>
        </p:txBody>
      </p:sp>
      <p:sp>
        <p:nvSpPr>
          <p:cNvPr id="25" name="Text 8"/>
          <p:cNvSpPr/>
          <p:nvPr/>
        </p:nvSpPr>
        <p:spPr>
          <a:xfrm>
            <a:off x="6286352" y="3049042"/>
            <a:ext cx="147911"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6" name="Text 9"/>
          <p:cNvSpPr/>
          <p:nvPr/>
        </p:nvSpPr>
        <p:spPr>
          <a:xfrm>
            <a:off x="6607840" y="3011919"/>
            <a:ext cx="486504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All load balancers perform equally for TCP traffic</a:t>
            </a:r>
            <a:endParaRPr lang="en-US" sz="1315"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1823993"/>
            <a:ext cx="10988318" cy="668209"/>
          </a:xfrm>
          <a:prstGeom prst="rect">
            <a:avLst/>
          </a:prstGeom>
        </p:spPr>
      </p:pic>
      <p:pic>
        <p:nvPicPr>
          <p:cNvPr id="8" name="Image 6" descr="preencoded.png"/>
          <p:cNvPicPr>
            <a:picLocks noChangeAspect="1"/>
          </p:cNvPicPr>
          <p:nvPr/>
        </p:nvPicPr>
        <p:blipFill>
          <a:blip r:embed="rId9"/>
          <a:stretch>
            <a:fillRect/>
          </a:stretch>
        </p:blipFill>
        <p:spPr>
          <a:xfrm>
            <a:off x="593963" y="1972484"/>
            <a:ext cx="371227" cy="371227"/>
          </a:xfrm>
          <a:prstGeom prst="rect">
            <a:avLst/>
          </a:prstGeom>
        </p:spPr>
      </p:pic>
      <p:pic>
        <p:nvPicPr>
          <p:cNvPr id="9" name="Image 7" descr="preencoded.png"/>
          <p:cNvPicPr>
            <a:picLocks noChangeAspect="1"/>
          </p:cNvPicPr>
          <p:nvPr/>
        </p:nvPicPr>
        <p:blipFill>
          <a:blip r:embed="rId10"/>
          <a:stretch>
            <a:fillRect/>
          </a:stretch>
        </p:blipFill>
        <p:spPr>
          <a:xfrm>
            <a:off x="445472" y="3123287"/>
            <a:ext cx="148491" cy="148491"/>
          </a:xfrm>
          <a:prstGeom prst="rect">
            <a:avLst/>
          </a:prstGeom>
        </p:spPr>
      </p:pic>
      <p:pic>
        <p:nvPicPr>
          <p:cNvPr id="10" name="Image 8" descr="preencoded.png"/>
          <p:cNvPicPr>
            <a:picLocks noChangeAspect="1"/>
          </p:cNvPicPr>
          <p:nvPr/>
        </p:nvPicPr>
        <p:blipFill>
          <a:blip r:embed="rId10"/>
          <a:stretch>
            <a:fillRect/>
          </a:stretch>
        </p:blipFill>
        <p:spPr>
          <a:xfrm>
            <a:off x="445472" y="3494514"/>
            <a:ext cx="148491" cy="148491"/>
          </a:xfrm>
          <a:prstGeom prst="rect">
            <a:avLst/>
          </a:prstGeom>
        </p:spPr>
      </p:pic>
      <p:pic>
        <p:nvPicPr>
          <p:cNvPr id="11" name="Image 9" descr="preencoded.png"/>
          <p:cNvPicPr>
            <a:picLocks noChangeAspect="1"/>
          </p:cNvPicPr>
          <p:nvPr/>
        </p:nvPicPr>
        <p:blipFill>
          <a:blip r:embed="rId10"/>
          <a:stretch>
            <a:fillRect/>
          </a:stretch>
        </p:blipFill>
        <p:spPr>
          <a:xfrm>
            <a:off x="445472" y="3865741"/>
            <a:ext cx="148491" cy="148491"/>
          </a:xfrm>
          <a:prstGeom prst="rect">
            <a:avLst/>
          </a:prstGeom>
        </p:spPr>
      </p:pic>
      <p:pic>
        <p:nvPicPr>
          <p:cNvPr id="12" name="Image 10" descr="preencoded.png"/>
          <p:cNvPicPr>
            <a:picLocks noChangeAspect="1"/>
          </p:cNvPicPr>
          <p:nvPr/>
        </p:nvPicPr>
        <p:blipFill>
          <a:blip r:embed="rId10"/>
          <a:stretch>
            <a:fillRect/>
          </a:stretch>
        </p:blipFill>
        <p:spPr>
          <a:xfrm>
            <a:off x="445472" y="4236968"/>
            <a:ext cx="148491" cy="148491"/>
          </a:xfrm>
          <a:prstGeom prst="rect">
            <a:avLst/>
          </a:prstGeom>
        </p:spPr>
      </p:pic>
      <p:pic>
        <p:nvPicPr>
          <p:cNvPr id="13" name="Image 11" descr="preencoded.png"/>
          <p:cNvPicPr>
            <a:picLocks noChangeAspect="1"/>
          </p:cNvPicPr>
          <p:nvPr/>
        </p:nvPicPr>
        <p:blipFill>
          <a:blip r:embed="rId11"/>
          <a:stretch>
            <a:fillRect/>
          </a:stretch>
        </p:blipFill>
        <p:spPr>
          <a:xfrm>
            <a:off x="445472" y="5573386"/>
            <a:ext cx="10988318" cy="556840"/>
          </a:xfrm>
          <a:prstGeom prst="rect">
            <a:avLst/>
          </a:prstGeom>
        </p:spPr>
      </p:pic>
      <p:pic>
        <p:nvPicPr>
          <p:cNvPr id="14" name="Image 12" descr="preencoded.png"/>
          <p:cNvPicPr>
            <a:picLocks noChangeAspect="1"/>
          </p:cNvPicPr>
          <p:nvPr/>
        </p:nvPicPr>
        <p:blipFill>
          <a:blip r:embed="rId12"/>
          <a:stretch>
            <a:fillRect/>
          </a:stretch>
        </p:blipFill>
        <p:spPr>
          <a:xfrm>
            <a:off x="593963" y="5721876"/>
            <a:ext cx="139210" cy="259859"/>
          </a:xfrm>
          <a:prstGeom prst="rect">
            <a:avLst/>
          </a:prstGeom>
        </p:spPr>
      </p:pic>
      <p:pic>
        <p:nvPicPr>
          <p:cNvPr id="15" name="Image 13" descr="preencoded.png"/>
          <p:cNvPicPr>
            <a:picLocks noChangeAspect="1"/>
          </p:cNvPicPr>
          <p:nvPr/>
        </p:nvPicPr>
        <p:blipFill>
          <a:blip r:embed="rId13"/>
          <a:stretch>
            <a:fillRect/>
          </a:stretch>
        </p:blipFill>
        <p:spPr>
          <a:xfrm>
            <a:off x="-1" y="6352962"/>
            <a:ext cx="11879263" cy="408350"/>
          </a:xfrm>
          <a:prstGeom prst="rect">
            <a:avLst/>
          </a:prstGeom>
        </p:spPr>
      </p:pic>
      <p:pic>
        <p:nvPicPr>
          <p:cNvPr id="16" name="Image 14" descr="preencoded.png"/>
          <p:cNvPicPr>
            <a:picLocks noChangeAspect="1"/>
          </p:cNvPicPr>
          <p:nvPr/>
        </p:nvPicPr>
        <p:blipFill>
          <a:blip r:embed="rId14"/>
          <a:stretch>
            <a:fillRect/>
          </a:stretch>
        </p:blipFill>
        <p:spPr>
          <a:xfrm>
            <a:off x="445472" y="6482891"/>
            <a:ext cx="148491" cy="148491"/>
          </a:xfrm>
          <a:prstGeom prst="rect">
            <a:avLst/>
          </a:prstGeom>
        </p:spPr>
      </p:pic>
      <p:sp>
        <p:nvSpPr>
          <p:cNvPr id="17" name="Text 0"/>
          <p:cNvSpPr/>
          <p:nvPr/>
        </p:nvSpPr>
        <p:spPr>
          <a:xfrm>
            <a:off x="445472" y="301963"/>
            <a:ext cx="13185981"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Answer 1</a:t>
            </a:r>
            <a:endParaRPr lang="en-US" sz="2192" dirty="0"/>
          </a:p>
        </p:txBody>
      </p:sp>
      <p:sp>
        <p:nvSpPr>
          <p:cNvPr id="18" name="Text 1"/>
          <p:cNvSpPr/>
          <p:nvPr/>
        </p:nvSpPr>
        <p:spPr>
          <a:xfrm>
            <a:off x="445472" y="1081539"/>
            <a:ext cx="10988318"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Which load balancer is recommended for handling TCP traffic with extremely high throughput requirements?</a:t>
            </a:r>
            <a:endParaRPr lang="en-US" sz="1754" dirty="0"/>
          </a:p>
        </p:txBody>
      </p:sp>
      <p:sp>
        <p:nvSpPr>
          <p:cNvPr id="19" name="Text 2"/>
          <p:cNvSpPr/>
          <p:nvPr/>
        </p:nvSpPr>
        <p:spPr>
          <a:xfrm>
            <a:off x="722877" y="2046729"/>
            <a:ext cx="135904"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B</a:t>
            </a:r>
            <a:endParaRPr lang="en-US" sz="1169" dirty="0"/>
          </a:p>
        </p:txBody>
      </p:sp>
      <p:sp>
        <p:nvSpPr>
          <p:cNvPr id="20" name="Text 3"/>
          <p:cNvSpPr/>
          <p:nvPr/>
        </p:nvSpPr>
        <p:spPr>
          <a:xfrm>
            <a:off x="1113681" y="2028168"/>
            <a:ext cx="2918888" cy="259859"/>
          </a:xfrm>
          <a:prstGeom prst="rect">
            <a:avLst/>
          </a:prstGeom>
          <a:noFill/>
          <a:ln/>
        </p:spPr>
        <p:txBody>
          <a:bodyPr vert="horz" wrap="square" lIns="0" tIns="0" rIns="0" bIns="0" rtlCol="0" anchor="t"/>
          <a:lstStyle/>
          <a:p>
            <a:pPr>
              <a:lnSpc>
                <a:spcPts val="2046"/>
              </a:lnSpc>
            </a:pPr>
            <a:r>
              <a:rPr lang="en-US" sz="1461" b="1" dirty="0">
                <a:solidFill>
                  <a:srgbClr val="15803D"/>
                </a:solidFill>
                <a:latin typeface="ui-sans-serif" pitchFamily="34" charset="0"/>
                <a:ea typeface="ui-sans-serif" pitchFamily="34" charset="-122"/>
                <a:cs typeface="ui-sans-serif" pitchFamily="34" charset="-120"/>
              </a:rPr>
              <a:t>Network Load Balancer</a:t>
            </a:r>
            <a:endParaRPr lang="en-US" sz="1461" dirty="0"/>
          </a:p>
        </p:txBody>
      </p:sp>
      <p:sp>
        <p:nvSpPr>
          <p:cNvPr id="21" name="Text 4"/>
          <p:cNvSpPr/>
          <p:nvPr/>
        </p:nvSpPr>
        <p:spPr>
          <a:xfrm>
            <a:off x="445472" y="2714938"/>
            <a:ext cx="1098831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22" name="Text 5"/>
          <p:cNvSpPr/>
          <p:nvPr/>
        </p:nvSpPr>
        <p:spPr>
          <a:xfrm>
            <a:off x="705331" y="3086165"/>
            <a:ext cx="945897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Network Load Balancers (NLB) are optimized for extreme performance and static IP addresses</a:t>
            </a:r>
            <a:endParaRPr lang="en-US" sz="1315" dirty="0"/>
          </a:p>
        </p:txBody>
      </p:sp>
      <p:sp>
        <p:nvSpPr>
          <p:cNvPr id="23" name="Text 6"/>
          <p:cNvSpPr/>
          <p:nvPr/>
        </p:nvSpPr>
        <p:spPr>
          <a:xfrm>
            <a:off x="705331" y="3457392"/>
            <a:ext cx="766160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Ideal for handling high throughput TCP and UDP traffic with very low latency</a:t>
            </a:r>
            <a:endParaRPr lang="en-US" sz="1315" dirty="0"/>
          </a:p>
        </p:txBody>
      </p:sp>
      <p:sp>
        <p:nvSpPr>
          <p:cNvPr id="24" name="Text 7"/>
          <p:cNvSpPr/>
          <p:nvPr/>
        </p:nvSpPr>
        <p:spPr>
          <a:xfrm>
            <a:off x="705331" y="3828619"/>
            <a:ext cx="599821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Designed for workloads that require ultra-high performance</a:t>
            </a:r>
            <a:endParaRPr lang="en-US" sz="1315" dirty="0"/>
          </a:p>
        </p:txBody>
      </p:sp>
      <p:sp>
        <p:nvSpPr>
          <p:cNvPr id="25" name="Text 8"/>
          <p:cNvSpPr/>
          <p:nvPr/>
        </p:nvSpPr>
        <p:spPr>
          <a:xfrm>
            <a:off x="705331" y="4199846"/>
            <a:ext cx="822557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Less concerned with application-level routing, focusing on network traffic delivery</a:t>
            </a:r>
            <a:endParaRPr lang="en-US" sz="1315" dirty="0"/>
          </a:p>
        </p:txBody>
      </p:sp>
      <p:sp>
        <p:nvSpPr>
          <p:cNvPr id="26" name="Text 9"/>
          <p:cNvSpPr/>
          <p:nvPr/>
        </p:nvSpPr>
        <p:spPr>
          <a:xfrm>
            <a:off x="844541" y="5721876"/>
            <a:ext cx="11461342"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Did you know?</a:t>
            </a:r>
            <a:r>
              <a:rPr lang="en-US" sz="1315" dirty="0">
                <a:solidFill>
                  <a:srgbClr val="374151"/>
                </a:solidFill>
                <a:latin typeface="ui-sans-serif" pitchFamily="34" charset="0"/>
                <a:ea typeface="ui-sans-serif" pitchFamily="34" charset="-122"/>
                <a:cs typeface="ui-sans-serif" pitchFamily="34" charset="-120"/>
              </a:rPr>
              <a:t> Network Load Balancers can handle millions of requests per second with sub-millisecond latency.</a:t>
            </a:r>
            <a:endParaRPr lang="en-US" sz="1315" dirty="0"/>
          </a:p>
        </p:txBody>
      </p:sp>
      <p:sp>
        <p:nvSpPr>
          <p:cNvPr id="27" name="Text 10"/>
          <p:cNvSpPr/>
          <p:nvPr/>
        </p:nvSpPr>
        <p:spPr>
          <a:xfrm>
            <a:off x="668209" y="6464330"/>
            <a:ext cx="4018996"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Network Load Balancer is region-scoped, not global</a:t>
            </a:r>
            <a:endParaRPr lang="en-US" sz="1023" dirty="0"/>
          </a:p>
        </p:txBody>
      </p:sp>
      <p:sp>
        <p:nvSpPr>
          <p:cNvPr id="28" name="Text 11"/>
          <p:cNvSpPr/>
          <p:nvPr/>
        </p:nvSpPr>
        <p:spPr>
          <a:xfrm>
            <a:off x="11059228" y="6464330"/>
            <a:ext cx="449475"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31/61</a:t>
            </a:r>
            <a:endParaRPr lang="en-US" sz="1023"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412C2-83B9-8BA6-6E71-6C9D6D9B26D5}"/>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B9282609-94A1-E1C5-9077-95F6F92CF49D}"/>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37084423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733144" y="1777590"/>
            <a:ext cx="556840" cy="742454"/>
          </a:xfrm>
          <a:prstGeom prst="rect">
            <a:avLst/>
          </a:prstGeom>
        </p:spPr>
      </p:pic>
      <p:pic>
        <p:nvPicPr>
          <p:cNvPr id="4" name="Image 2" descr="preencoded.png"/>
          <p:cNvPicPr>
            <a:picLocks noChangeAspect="1"/>
          </p:cNvPicPr>
          <p:nvPr/>
        </p:nvPicPr>
        <p:blipFill>
          <a:blip r:embed="rId4"/>
          <a:stretch>
            <a:fillRect/>
          </a:stretch>
        </p:blipFill>
        <p:spPr>
          <a:xfrm>
            <a:off x="5661211" y="1777590"/>
            <a:ext cx="556840" cy="742454"/>
          </a:xfrm>
          <a:prstGeom prst="rect">
            <a:avLst/>
          </a:prstGeom>
        </p:spPr>
      </p:pic>
      <p:pic>
        <p:nvPicPr>
          <p:cNvPr id="5" name="Image 3" descr="preencoded.png"/>
          <p:cNvPicPr>
            <a:picLocks noChangeAspect="1"/>
          </p:cNvPicPr>
          <p:nvPr/>
        </p:nvPicPr>
        <p:blipFill>
          <a:blip r:embed="rId5"/>
          <a:stretch>
            <a:fillRect/>
          </a:stretch>
        </p:blipFill>
        <p:spPr>
          <a:xfrm>
            <a:off x="6589278" y="1777590"/>
            <a:ext cx="556840" cy="742454"/>
          </a:xfrm>
          <a:prstGeom prst="rect">
            <a:avLst/>
          </a:prstGeom>
        </p:spPr>
      </p:pic>
      <p:pic>
        <p:nvPicPr>
          <p:cNvPr id="6" name="Image 4" descr="preencoded.png"/>
          <p:cNvPicPr>
            <a:picLocks noChangeAspect="1"/>
          </p:cNvPicPr>
          <p:nvPr/>
        </p:nvPicPr>
        <p:blipFill>
          <a:blip r:embed="rId6"/>
          <a:stretch>
            <a:fillRect/>
          </a:stretch>
        </p:blipFill>
        <p:spPr>
          <a:xfrm>
            <a:off x="5753944" y="1963203"/>
            <a:ext cx="371227" cy="371227"/>
          </a:xfrm>
          <a:prstGeom prst="rect">
            <a:avLst/>
          </a:prstGeom>
        </p:spPr>
      </p:pic>
      <p:pic>
        <p:nvPicPr>
          <p:cNvPr id="7" name="Image 5" descr="preencoded.png"/>
          <p:cNvPicPr>
            <a:picLocks noChangeAspect="1"/>
          </p:cNvPicPr>
          <p:nvPr/>
        </p:nvPicPr>
        <p:blipFill>
          <a:blip r:embed="rId7"/>
          <a:stretch>
            <a:fillRect/>
          </a:stretch>
        </p:blipFill>
        <p:spPr>
          <a:xfrm>
            <a:off x="3959803" y="4227688"/>
            <a:ext cx="3959658" cy="18561"/>
          </a:xfrm>
          <a:prstGeom prst="rect">
            <a:avLst/>
          </a:prstGeom>
        </p:spPr>
      </p:pic>
      <p:sp>
        <p:nvSpPr>
          <p:cNvPr id="8" name="Text 0"/>
          <p:cNvSpPr/>
          <p:nvPr/>
        </p:nvSpPr>
        <p:spPr>
          <a:xfrm>
            <a:off x="3319575" y="3000668"/>
            <a:ext cx="5611192" cy="445472"/>
          </a:xfrm>
          <a:prstGeom prst="rect">
            <a:avLst/>
          </a:prstGeom>
          <a:noFill/>
          <a:ln/>
        </p:spPr>
        <p:txBody>
          <a:bodyPr vert="horz" wrap="square" lIns="0" tIns="0" rIns="0" bIns="0" rtlCol="0" anchor="t"/>
          <a:lstStyle/>
          <a:p>
            <a:pPr>
              <a:lnSpc>
                <a:spcPts val="3507"/>
              </a:lnSpc>
            </a:pPr>
            <a:r>
              <a:rPr lang="en-US" sz="3507" b="1" dirty="0">
                <a:solidFill>
                  <a:srgbClr val="1F2937"/>
                </a:solidFill>
                <a:latin typeface="ui-sans-serif" pitchFamily="34" charset="0"/>
                <a:ea typeface="ui-sans-serif" pitchFamily="34" charset="-122"/>
                <a:cs typeface="ui-sans-serif" pitchFamily="34" charset="-120"/>
              </a:rPr>
              <a:t>Elastic Load Balancing (ELB)</a:t>
            </a:r>
            <a:endParaRPr lang="en-US" sz="3507" dirty="0"/>
          </a:p>
        </p:txBody>
      </p:sp>
      <p:sp>
        <p:nvSpPr>
          <p:cNvPr id="9" name="Text 1"/>
          <p:cNvSpPr/>
          <p:nvPr/>
        </p:nvSpPr>
        <p:spPr>
          <a:xfrm>
            <a:off x="4000116" y="3596602"/>
            <a:ext cx="4654838" cy="334104"/>
          </a:xfrm>
          <a:prstGeom prst="rect">
            <a:avLst/>
          </a:prstGeom>
          <a:noFill/>
          <a:ln/>
        </p:spPr>
        <p:txBody>
          <a:bodyPr vert="horz" wrap="square" lIns="0" tIns="0" rIns="0" bIns="0" rtlCol="0" anchor="t"/>
          <a:lstStyle/>
          <a:p>
            <a:pPr>
              <a:lnSpc>
                <a:spcPts val="2631"/>
              </a:lnSpc>
            </a:pPr>
            <a:r>
              <a:rPr lang="en-US" sz="2192" dirty="0">
                <a:solidFill>
                  <a:srgbClr val="4B5563"/>
                </a:solidFill>
                <a:latin typeface="ui-sans-serif" pitchFamily="34" charset="0"/>
                <a:ea typeface="ui-sans-serif" pitchFamily="34" charset="-122"/>
                <a:cs typeface="ui-sans-serif" pitchFamily="34" charset="-120"/>
              </a:rPr>
              <a:t>Classic Load Balancer (CLB)</a:t>
            </a:r>
            <a:endParaRPr lang="en-US" sz="2192" dirty="0"/>
          </a:p>
        </p:txBody>
      </p:sp>
      <p:sp>
        <p:nvSpPr>
          <p:cNvPr id="10" name="Text 2"/>
          <p:cNvSpPr/>
          <p:nvPr/>
        </p:nvSpPr>
        <p:spPr>
          <a:xfrm>
            <a:off x="82728" y="4543230"/>
            <a:ext cx="11713660" cy="259859"/>
          </a:xfrm>
          <a:prstGeom prst="rect">
            <a:avLst/>
          </a:prstGeom>
          <a:noFill/>
          <a:ln/>
        </p:spPr>
        <p:txBody>
          <a:bodyPr vert="horz" wrap="square" lIns="0" tIns="0" rIns="0" bIns="0" rtlCol="0" anchor="t"/>
          <a:lstStyle/>
          <a:p>
            <a:pPr algn="ctr">
              <a:lnSpc>
                <a:spcPts val="2046"/>
              </a:lnSpc>
            </a:pPr>
            <a:r>
              <a:rPr lang="en-US" sz="1461" dirty="0">
                <a:solidFill>
                  <a:srgbClr val="6B7280"/>
                </a:solidFill>
                <a:latin typeface="ui-sans-serif" pitchFamily="34" charset="0"/>
                <a:ea typeface="ui-sans-serif" pitchFamily="34" charset="-122"/>
                <a:cs typeface="ui-sans-serif" pitchFamily="34" charset="-120"/>
              </a:rPr>
              <a:t>Distributing traffic efficiently across multiple targets for improved scalability and availability</a:t>
            </a:r>
            <a:endParaRPr lang="en-US" sz="1461" dirty="0"/>
          </a:p>
        </p:txBody>
      </p:sp>
      <p:sp>
        <p:nvSpPr>
          <p:cNvPr id="12" name="Text 4"/>
          <p:cNvSpPr/>
          <p:nvPr/>
        </p:nvSpPr>
        <p:spPr>
          <a:xfrm>
            <a:off x="371227" y="6167349"/>
            <a:ext cx="513511" cy="222736"/>
          </a:xfrm>
          <a:prstGeom prst="rect">
            <a:avLst/>
          </a:prstGeom>
          <a:noFill/>
          <a:ln/>
        </p:spPr>
        <p:txBody>
          <a:bodyPr vert="horz" wrap="square" lIns="0" tIns="0" rIns="0" bIns="0" rtlCol="0" anchor="t"/>
          <a:lstStyle/>
          <a:p>
            <a:pPr>
              <a:lnSpc>
                <a:spcPts val="1754"/>
              </a:lnSpc>
            </a:pPr>
            <a:r>
              <a:rPr lang="en-US" sz="1169" dirty="0">
                <a:solidFill>
                  <a:srgbClr val="9CA3AF"/>
                </a:solidFill>
                <a:latin typeface="ui-sans-serif" pitchFamily="34" charset="0"/>
                <a:ea typeface="ui-sans-serif" pitchFamily="34" charset="-122"/>
                <a:cs typeface="ui-sans-serif" pitchFamily="34" charset="-120"/>
              </a:rPr>
              <a:t>1 / 10</a:t>
            </a:r>
            <a:endParaRPr lang="en-US" sz="1169"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742454"/>
          </a:xfrm>
          <a:prstGeom prst="rect">
            <a:avLst/>
          </a:prstGeom>
        </p:spPr>
      </p:pic>
      <p:pic>
        <p:nvPicPr>
          <p:cNvPr id="4" name="Image 2" descr="preencoded.png"/>
          <p:cNvPicPr>
            <a:picLocks noChangeAspect="1"/>
          </p:cNvPicPr>
          <p:nvPr/>
        </p:nvPicPr>
        <p:blipFill>
          <a:blip r:embed="rId5"/>
          <a:stretch>
            <a:fillRect/>
          </a:stretch>
        </p:blipFill>
        <p:spPr>
          <a:xfrm>
            <a:off x="371227" y="1192907"/>
            <a:ext cx="11136809" cy="1350339"/>
          </a:xfrm>
          <a:prstGeom prst="rect">
            <a:avLst/>
          </a:prstGeom>
        </p:spPr>
      </p:pic>
      <p:pic>
        <p:nvPicPr>
          <p:cNvPr id="5" name="Image 3" descr="preencoded.png"/>
          <p:cNvPicPr>
            <a:picLocks noChangeAspect="1"/>
          </p:cNvPicPr>
          <p:nvPr/>
        </p:nvPicPr>
        <p:blipFill>
          <a:blip r:embed="rId6"/>
          <a:stretch>
            <a:fillRect/>
          </a:stretch>
        </p:blipFill>
        <p:spPr>
          <a:xfrm>
            <a:off x="1113680" y="3696369"/>
            <a:ext cx="464034" cy="464034"/>
          </a:xfrm>
          <a:prstGeom prst="rect">
            <a:avLst/>
          </a:prstGeom>
        </p:spPr>
      </p:pic>
      <p:pic>
        <p:nvPicPr>
          <p:cNvPr id="6" name="Image 4" descr="preencoded.png"/>
          <p:cNvPicPr>
            <a:picLocks noChangeAspect="1"/>
          </p:cNvPicPr>
          <p:nvPr/>
        </p:nvPicPr>
        <p:blipFill>
          <a:blip r:embed="rId7"/>
          <a:stretch>
            <a:fillRect/>
          </a:stretch>
        </p:blipFill>
        <p:spPr>
          <a:xfrm>
            <a:off x="1229690" y="3798457"/>
            <a:ext cx="232017" cy="259859"/>
          </a:xfrm>
          <a:prstGeom prst="rect">
            <a:avLst/>
          </a:prstGeom>
        </p:spPr>
      </p:pic>
      <p:pic>
        <p:nvPicPr>
          <p:cNvPr id="7" name="Image 5" descr="preencoded.png"/>
          <p:cNvPicPr>
            <a:picLocks noChangeAspect="1"/>
          </p:cNvPicPr>
          <p:nvPr/>
        </p:nvPicPr>
        <p:blipFill>
          <a:blip r:embed="rId8"/>
          <a:stretch>
            <a:fillRect/>
          </a:stretch>
        </p:blipFill>
        <p:spPr>
          <a:xfrm>
            <a:off x="1020874" y="4696363"/>
            <a:ext cx="1392101" cy="27842"/>
          </a:xfrm>
          <a:prstGeom prst="rect">
            <a:avLst/>
          </a:prstGeom>
        </p:spPr>
      </p:pic>
      <p:pic>
        <p:nvPicPr>
          <p:cNvPr id="8" name="Image 6" descr="preencoded.png"/>
          <p:cNvPicPr>
            <a:picLocks noChangeAspect="1"/>
          </p:cNvPicPr>
          <p:nvPr/>
        </p:nvPicPr>
        <p:blipFill>
          <a:blip r:embed="rId9"/>
          <a:stretch>
            <a:fillRect/>
          </a:stretch>
        </p:blipFill>
        <p:spPr>
          <a:xfrm>
            <a:off x="3619462" y="3557159"/>
            <a:ext cx="1113681" cy="742454"/>
          </a:xfrm>
          <a:prstGeom prst="rect">
            <a:avLst/>
          </a:prstGeom>
        </p:spPr>
      </p:pic>
      <p:pic>
        <p:nvPicPr>
          <p:cNvPr id="9" name="Image 7" descr="preencoded.png"/>
          <p:cNvPicPr>
            <a:picLocks noChangeAspect="1"/>
          </p:cNvPicPr>
          <p:nvPr/>
        </p:nvPicPr>
        <p:blipFill>
          <a:blip r:embed="rId10"/>
          <a:stretch>
            <a:fillRect/>
          </a:stretch>
        </p:blipFill>
        <p:spPr>
          <a:xfrm>
            <a:off x="3845244" y="3779895"/>
            <a:ext cx="278420" cy="296982"/>
          </a:xfrm>
          <a:prstGeom prst="rect">
            <a:avLst/>
          </a:prstGeom>
        </p:spPr>
      </p:pic>
      <p:pic>
        <p:nvPicPr>
          <p:cNvPr id="10" name="Image 8" descr="preencoded.png"/>
          <p:cNvPicPr>
            <a:picLocks noChangeAspect="1"/>
          </p:cNvPicPr>
          <p:nvPr/>
        </p:nvPicPr>
        <p:blipFill>
          <a:blip r:embed="rId11"/>
          <a:stretch>
            <a:fillRect/>
          </a:stretch>
        </p:blipFill>
        <p:spPr>
          <a:xfrm>
            <a:off x="4779432" y="4091108"/>
            <a:ext cx="1021104" cy="495895"/>
          </a:xfrm>
          <a:prstGeom prst="rect">
            <a:avLst/>
          </a:prstGeom>
        </p:spPr>
      </p:pic>
      <p:pic>
        <p:nvPicPr>
          <p:cNvPr id="11" name="Image 9" descr="preencoded.png"/>
          <p:cNvPicPr>
            <a:picLocks noChangeAspect="1"/>
          </p:cNvPicPr>
          <p:nvPr/>
        </p:nvPicPr>
        <p:blipFill>
          <a:blip r:embed="rId12"/>
          <a:stretch>
            <a:fillRect/>
          </a:stretch>
        </p:blipFill>
        <p:spPr>
          <a:xfrm>
            <a:off x="4733143" y="4696363"/>
            <a:ext cx="1113681" cy="27842"/>
          </a:xfrm>
          <a:prstGeom prst="rect">
            <a:avLst/>
          </a:prstGeom>
        </p:spPr>
      </p:pic>
      <p:pic>
        <p:nvPicPr>
          <p:cNvPr id="12" name="Image 10" descr="preencoded.png"/>
          <p:cNvPicPr>
            <a:picLocks noChangeAspect="1"/>
          </p:cNvPicPr>
          <p:nvPr/>
        </p:nvPicPr>
        <p:blipFill>
          <a:blip r:embed="rId13"/>
          <a:stretch>
            <a:fillRect/>
          </a:stretch>
        </p:blipFill>
        <p:spPr>
          <a:xfrm>
            <a:off x="4779432" y="4833562"/>
            <a:ext cx="1021104" cy="495895"/>
          </a:xfrm>
          <a:prstGeom prst="rect">
            <a:avLst/>
          </a:prstGeom>
        </p:spPr>
      </p:pic>
      <p:pic>
        <p:nvPicPr>
          <p:cNvPr id="13" name="Image 11" descr="preencoded.png"/>
          <p:cNvPicPr>
            <a:picLocks noChangeAspect="1"/>
          </p:cNvPicPr>
          <p:nvPr/>
        </p:nvPicPr>
        <p:blipFill>
          <a:blip r:embed="rId14"/>
          <a:stretch>
            <a:fillRect/>
          </a:stretch>
        </p:blipFill>
        <p:spPr>
          <a:xfrm>
            <a:off x="7331732" y="3953907"/>
            <a:ext cx="928067" cy="649647"/>
          </a:xfrm>
          <a:prstGeom prst="rect">
            <a:avLst/>
          </a:prstGeom>
        </p:spPr>
      </p:pic>
      <p:pic>
        <p:nvPicPr>
          <p:cNvPr id="14" name="Image 12" descr="preencoded.png"/>
          <p:cNvPicPr>
            <a:picLocks noChangeAspect="1"/>
          </p:cNvPicPr>
          <p:nvPr/>
        </p:nvPicPr>
        <p:blipFill>
          <a:blip r:embed="rId15"/>
          <a:stretch>
            <a:fillRect/>
          </a:stretch>
        </p:blipFill>
        <p:spPr>
          <a:xfrm>
            <a:off x="7454266" y="4148801"/>
            <a:ext cx="167052" cy="259859"/>
          </a:xfrm>
          <a:prstGeom prst="rect">
            <a:avLst/>
          </a:prstGeom>
        </p:spPr>
      </p:pic>
      <p:pic>
        <p:nvPicPr>
          <p:cNvPr id="15" name="Image 13" descr="preencoded.png"/>
          <p:cNvPicPr>
            <a:picLocks noChangeAspect="1"/>
          </p:cNvPicPr>
          <p:nvPr/>
        </p:nvPicPr>
        <p:blipFill>
          <a:blip r:embed="rId14"/>
          <a:stretch>
            <a:fillRect/>
          </a:stretch>
        </p:blipFill>
        <p:spPr>
          <a:xfrm>
            <a:off x="7331732" y="4696362"/>
            <a:ext cx="928067" cy="649647"/>
          </a:xfrm>
          <a:prstGeom prst="rect">
            <a:avLst/>
          </a:prstGeom>
        </p:spPr>
      </p:pic>
      <p:pic>
        <p:nvPicPr>
          <p:cNvPr id="16" name="Image 14" descr="preencoded.png"/>
          <p:cNvPicPr>
            <a:picLocks noChangeAspect="1"/>
          </p:cNvPicPr>
          <p:nvPr/>
        </p:nvPicPr>
        <p:blipFill>
          <a:blip r:embed="rId15"/>
          <a:stretch>
            <a:fillRect/>
          </a:stretch>
        </p:blipFill>
        <p:spPr>
          <a:xfrm>
            <a:off x="7454266" y="4891256"/>
            <a:ext cx="167052" cy="259859"/>
          </a:xfrm>
          <a:prstGeom prst="rect">
            <a:avLst/>
          </a:prstGeom>
        </p:spPr>
      </p:pic>
      <p:pic>
        <p:nvPicPr>
          <p:cNvPr id="17" name="Image 15" descr="preencoded.png"/>
          <p:cNvPicPr>
            <a:picLocks noChangeAspect="1"/>
          </p:cNvPicPr>
          <p:nvPr/>
        </p:nvPicPr>
        <p:blipFill>
          <a:blip r:embed="rId14"/>
          <a:stretch>
            <a:fillRect/>
          </a:stretch>
        </p:blipFill>
        <p:spPr>
          <a:xfrm>
            <a:off x="7331732" y="5438816"/>
            <a:ext cx="928067" cy="649647"/>
          </a:xfrm>
          <a:prstGeom prst="rect">
            <a:avLst/>
          </a:prstGeom>
        </p:spPr>
      </p:pic>
      <p:pic>
        <p:nvPicPr>
          <p:cNvPr id="18" name="Image 16" descr="preencoded.png"/>
          <p:cNvPicPr>
            <a:picLocks noChangeAspect="1"/>
          </p:cNvPicPr>
          <p:nvPr/>
        </p:nvPicPr>
        <p:blipFill>
          <a:blip r:embed="rId15"/>
          <a:stretch>
            <a:fillRect/>
          </a:stretch>
        </p:blipFill>
        <p:spPr>
          <a:xfrm>
            <a:off x="7454266" y="5633710"/>
            <a:ext cx="167052" cy="259859"/>
          </a:xfrm>
          <a:prstGeom prst="rect">
            <a:avLst/>
          </a:prstGeom>
        </p:spPr>
      </p:pic>
      <p:pic>
        <p:nvPicPr>
          <p:cNvPr id="19" name="Image 17" descr="preencoded.png"/>
          <p:cNvPicPr>
            <a:picLocks noChangeAspect="1"/>
          </p:cNvPicPr>
          <p:nvPr/>
        </p:nvPicPr>
        <p:blipFill>
          <a:blip r:embed="rId16"/>
          <a:stretch>
            <a:fillRect/>
          </a:stretch>
        </p:blipFill>
        <p:spPr>
          <a:xfrm>
            <a:off x="371227" y="5313527"/>
            <a:ext cx="3563779" cy="1076558"/>
          </a:xfrm>
          <a:prstGeom prst="rect">
            <a:avLst/>
          </a:prstGeom>
        </p:spPr>
      </p:pic>
      <p:pic>
        <p:nvPicPr>
          <p:cNvPr id="20" name="Image 18" descr="preencoded.png"/>
          <p:cNvPicPr>
            <a:picLocks noChangeAspect="1"/>
          </p:cNvPicPr>
          <p:nvPr/>
        </p:nvPicPr>
        <p:blipFill>
          <a:blip r:embed="rId17"/>
          <a:stretch>
            <a:fillRect/>
          </a:stretch>
        </p:blipFill>
        <p:spPr>
          <a:xfrm>
            <a:off x="519718" y="5462017"/>
            <a:ext cx="185613" cy="259859"/>
          </a:xfrm>
          <a:prstGeom prst="rect">
            <a:avLst/>
          </a:prstGeom>
        </p:spPr>
      </p:pic>
      <p:pic>
        <p:nvPicPr>
          <p:cNvPr id="21" name="Image 19" descr="preencoded.png"/>
          <p:cNvPicPr>
            <a:picLocks noChangeAspect="1"/>
          </p:cNvPicPr>
          <p:nvPr/>
        </p:nvPicPr>
        <p:blipFill>
          <a:blip r:embed="rId18"/>
          <a:stretch>
            <a:fillRect/>
          </a:stretch>
        </p:blipFill>
        <p:spPr>
          <a:xfrm>
            <a:off x="4157742" y="5313527"/>
            <a:ext cx="3563779" cy="1076558"/>
          </a:xfrm>
          <a:prstGeom prst="rect">
            <a:avLst/>
          </a:prstGeom>
        </p:spPr>
      </p:pic>
      <p:pic>
        <p:nvPicPr>
          <p:cNvPr id="22" name="Image 20" descr="preencoded.png"/>
          <p:cNvPicPr>
            <a:picLocks noChangeAspect="1"/>
          </p:cNvPicPr>
          <p:nvPr/>
        </p:nvPicPr>
        <p:blipFill>
          <a:blip r:embed="rId19"/>
          <a:stretch>
            <a:fillRect/>
          </a:stretch>
        </p:blipFill>
        <p:spPr>
          <a:xfrm>
            <a:off x="4306232" y="5462017"/>
            <a:ext cx="167052" cy="259859"/>
          </a:xfrm>
          <a:prstGeom prst="rect">
            <a:avLst/>
          </a:prstGeom>
        </p:spPr>
      </p:pic>
      <p:pic>
        <p:nvPicPr>
          <p:cNvPr id="23" name="Image 21" descr="preencoded.png"/>
          <p:cNvPicPr>
            <a:picLocks noChangeAspect="1"/>
          </p:cNvPicPr>
          <p:nvPr/>
        </p:nvPicPr>
        <p:blipFill>
          <a:blip r:embed="rId20"/>
          <a:stretch>
            <a:fillRect/>
          </a:stretch>
        </p:blipFill>
        <p:spPr>
          <a:xfrm>
            <a:off x="7944256" y="5313527"/>
            <a:ext cx="3563779" cy="1076558"/>
          </a:xfrm>
          <a:prstGeom prst="rect">
            <a:avLst/>
          </a:prstGeom>
        </p:spPr>
      </p:pic>
      <p:pic>
        <p:nvPicPr>
          <p:cNvPr id="24" name="Image 22" descr="preencoded.png"/>
          <p:cNvPicPr>
            <a:picLocks noChangeAspect="1"/>
          </p:cNvPicPr>
          <p:nvPr/>
        </p:nvPicPr>
        <p:blipFill>
          <a:blip r:embed="rId21"/>
          <a:stretch>
            <a:fillRect/>
          </a:stretch>
        </p:blipFill>
        <p:spPr>
          <a:xfrm>
            <a:off x="8092748" y="5462017"/>
            <a:ext cx="213455" cy="259859"/>
          </a:xfrm>
          <a:prstGeom prst="rect">
            <a:avLst/>
          </a:prstGeom>
        </p:spPr>
      </p:pic>
      <p:sp>
        <p:nvSpPr>
          <p:cNvPr id="25" name="Text 0"/>
          <p:cNvSpPr/>
          <p:nvPr/>
        </p:nvSpPr>
        <p:spPr>
          <a:xfrm>
            <a:off x="371227" y="283401"/>
            <a:ext cx="5958018"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What is Elastic Load Balancing?</a:t>
            </a:r>
            <a:endParaRPr lang="en-US" sz="2192" dirty="0"/>
          </a:p>
        </p:txBody>
      </p:sp>
      <p:sp>
        <p:nvSpPr>
          <p:cNvPr id="26" name="Text 1"/>
          <p:cNvSpPr/>
          <p:nvPr/>
        </p:nvSpPr>
        <p:spPr>
          <a:xfrm>
            <a:off x="593963" y="1415644"/>
            <a:ext cx="10691336" cy="904866"/>
          </a:xfrm>
          <a:prstGeom prst="rect">
            <a:avLst/>
          </a:prstGeom>
          <a:noFill/>
          <a:ln/>
        </p:spPr>
        <p:txBody>
          <a:bodyPr vert="horz" wrap="square" lIns="0" tIns="0" rIns="0" bIns="0" rtlCol="0" anchor="t"/>
          <a:lstStyle/>
          <a:p>
            <a:pPr>
              <a:lnSpc>
                <a:spcPts val="2375"/>
              </a:lnSpc>
            </a:pPr>
            <a:r>
              <a:rPr lang="en-US" sz="1461" b="1" dirty="0">
                <a:solidFill>
                  <a:srgbClr val="F97316"/>
                </a:solidFill>
                <a:latin typeface="ui-sans-serif" pitchFamily="34" charset="0"/>
                <a:ea typeface="ui-sans-serif" pitchFamily="34" charset="-122"/>
                <a:cs typeface="ui-sans-serif" pitchFamily="34" charset="-120"/>
              </a:rPr>
              <a:t>Elastic Load Balancing (ELB)</a:t>
            </a:r>
            <a:r>
              <a:rPr lang="en-US" sz="1461" dirty="0">
                <a:solidFill>
                  <a:srgbClr val="374151"/>
                </a:solidFill>
                <a:latin typeface="ui-sans-serif" pitchFamily="34" charset="0"/>
                <a:ea typeface="ui-sans-serif" pitchFamily="34" charset="-122"/>
                <a:cs typeface="ui-sans-serif" pitchFamily="34" charset="-120"/>
              </a:rPr>
              <a:t> is an Amazon Web Services (AWS) service designed to automatically distribute incoming application traffic across multiple targets, such as EC2 instances, containers, and IP addresses, within one or more Availability Zones (AZs).</a:t>
            </a:r>
            <a:endParaRPr lang="en-US" sz="1461" dirty="0"/>
          </a:p>
        </p:txBody>
      </p:sp>
      <p:sp>
        <p:nvSpPr>
          <p:cNvPr id="27" name="Text 2"/>
          <p:cNvSpPr/>
          <p:nvPr/>
        </p:nvSpPr>
        <p:spPr>
          <a:xfrm>
            <a:off x="4197909" y="3817018"/>
            <a:ext cx="371168"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ELB</a:t>
            </a:r>
            <a:endParaRPr lang="en-US" sz="1169" dirty="0"/>
          </a:p>
        </p:txBody>
      </p:sp>
      <p:sp>
        <p:nvSpPr>
          <p:cNvPr id="28" name="Text 3"/>
          <p:cNvSpPr/>
          <p:nvPr/>
        </p:nvSpPr>
        <p:spPr>
          <a:xfrm>
            <a:off x="7658441" y="4167364"/>
            <a:ext cx="574416"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EC2-1</a:t>
            </a:r>
            <a:endParaRPr lang="en-US" sz="1169" dirty="0"/>
          </a:p>
        </p:txBody>
      </p:sp>
      <p:sp>
        <p:nvSpPr>
          <p:cNvPr id="29" name="Text 4"/>
          <p:cNvSpPr/>
          <p:nvPr/>
        </p:nvSpPr>
        <p:spPr>
          <a:xfrm>
            <a:off x="7658441" y="4909818"/>
            <a:ext cx="574416"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EC2-2</a:t>
            </a:r>
            <a:endParaRPr lang="en-US" sz="1169" dirty="0"/>
          </a:p>
        </p:txBody>
      </p:sp>
      <p:sp>
        <p:nvSpPr>
          <p:cNvPr id="30" name="Text 5"/>
          <p:cNvSpPr/>
          <p:nvPr/>
        </p:nvSpPr>
        <p:spPr>
          <a:xfrm>
            <a:off x="7658441" y="5652272"/>
            <a:ext cx="574416"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EC2-3</a:t>
            </a:r>
            <a:endParaRPr lang="en-US" sz="1169" dirty="0"/>
          </a:p>
        </p:txBody>
      </p:sp>
      <p:sp>
        <p:nvSpPr>
          <p:cNvPr id="31" name="Text 6"/>
          <p:cNvSpPr/>
          <p:nvPr/>
        </p:nvSpPr>
        <p:spPr>
          <a:xfrm>
            <a:off x="816700" y="5462017"/>
            <a:ext cx="1855323" cy="259859"/>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High Availability</a:t>
            </a:r>
            <a:endParaRPr lang="en-US" sz="1315" dirty="0"/>
          </a:p>
        </p:txBody>
      </p:sp>
      <p:sp>
        <p:nvSpPr>
          <p:cNvPr id="32" name="Text 7"/>
          <p:cNvSpPr/>
          <p:nvPr/>
        </p:nvSpPr>
        <p:spPr>
          <a:xfrm>
            <a:off x="519718" y="5796122"/>
            <a:ext cx="326679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Ensures applications remain available even if some instances fail</a:t>
            </a:r>
            <a:endParaRPr lang="en-US" sz="1169" dirty="0"/>
          </a:p>
        </p:txBody>
      </p:sp>
      <p:sp>
        <p:nvSpPr>
          <p:cNvPr id="33" name="Text 8"/>
          <p:cNvSpPr/>
          <p:nvPr/>
        </p:nvSpPr>
        <p:spPr>
          <a:xfrm>
            <a:off x="4584652" y="5462017"/>
            <a:ext cx="1178762" cy="259859"/>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Scalability</a:t>
            </a:r>
            <a:endParaRPr lang="en-US" sz="1315" dirty="0"/>
          </a:p>
        </p:txBody>
      </p:sp>
      <p:sp>
        <p:nvSpPr>
          <p:cNvPr id="34" name="Text 9"/>
          <p:cNvSpPr/>
          <p:nvPr/>
        </p:nvSpPr>
        <p:spPr>
          <a:xfrm>
            <a:off x="4306233" y="5796122"/>
            <a:ext cx="326679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Automatically scales capacity to handle fluctuations in traffic</a:t>
            </a:r>
            <a:endParaRPr lang="en-US" sz="1169" dirty="0"/>
          </a:p>
        </p:txBody>
      </p:sp>
      <p:sp>
        <p:nvSpPr>
          <p:cNvPr id="35" name="Text 10"/>
          <p:cNvSpPr/>
          <p:nvPr/>
        </p:nvSpPr>
        <p:spPr>
          <a:xfrm>
            <a:off x="8417571" y="5462017"/>
            <a:ext cx="2052131" cy="259859"/>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Health Monitoring</a:t>
            </a:r>
            <a:endParaRPr lang="en-US" sz="1315" dirty="0"/>
          </a:p>
        </p:txBody>
      </p:sp>
      <p:sp>
        <p:nvSpPr>
          <p:cNvPr id="36" name="Text 11"/>
          <p:cNvSpPr/>
          <p:nvPr/>
        </p:nvSpPr>
        <p:spPr>
          <a:xfrm>
            <a:off x="8092747" y="5796122"/>
            <a:ext cx="3920157"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Routes traffic only to healthy targets</a:t>
            </a:r>
            <a:endParaRPr lang="en-US" sz="1169"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591260"/>
          </a:xfrm>
          <a:prstGeom prst="rect">
            <a:avLst/>
          </a:prstGeom>
        </p:spPr>
      </p:pic>
      <p:pic>
        <p:nvPicPr>
          <p:cNvPr id="3" name="Image 1" descr="preencoded.png"/>
          <p:cNvPicPr>
            <a:picLocks noChangeAspect="1"/>
          </p:cNvPicPr>
          <p:nvPr/>
        </p:nvPicPr>
        <p:blipFill>
          <a:blip r:embed="rId4"/>
          <a:stretch>
            <a:fillRect/>
          </a:stretch>
        </p:blipFill>
        <p:spPr>
          <a:xfrm>
            <a:off x="593963" y="793839"/>
            <a:ext cx="1484908" cy="1234330"/>
          </a:xfrm>
          <a:prstGeom prst="rect">
            <a:avLst/>
          </a:prstGeom>
        </p:spPr>
      </p:pic>
      <p:pic>
        <p:nvPicPr>
          <p:cNvPr id="4" name="Image 2" descr="preencoded.png"/>
          <p:cNvPicPr>
            <a:picLocks noChangeAspect="1"/>
          </p:cNvPicPr>
          <p:nvPr/>
        </p:nvPicPr>
        <p:blipFill>
          <a:blip r:embed="rId5"/>
          <a:stretch>
            <a:fillRect/>
          </a:stretch>
        </p:blipFill>
        <p:spPr>
          <a:xfrm>
            <a:off x="9503410" y="4366898"/>
            <a:ext cx="835261" cy="686770"/>
          </a:xfrm>
          <a:prstGeom prst="rect">
            <a:avLst/>
          </a:prstGeom>
        </p:spPr>
      </p:pic>
      <p:pic>
        <p:nvPicPr>
          <p:cNvPr id="5" name="Image 3" descr="preencoded.png"/>
          <p:cNvPicPr>
            <a:picLocks noChangeAspect="1"/>
          </p:cNvPicPr>
          <p:nvPr/>
        </p:nvPicPr>
        <p:blipFill>
          <a:blip r:embed="rId6"/>
          <a:stretch>
            <a:fillRect/>
          </a:stretch>
        </p:blipFill>
        <p:spPr>
          <a:xfrm>
            <a:off x="593963" y="895926"/>
            <a:ext cx="742454" cy="37123"/>
          </a:xfrm>
          <a:prstGeom prst="rect">
            <a:avLst/>
          </a:prstGeom>
        </p:spPr>
      </p:pic>
      <p:pic>
        <p:nvPicPr>
          <p:cNvPr id="6" name="Image 4" descr="preencoded.png"/>
          <p:cNvPicPr>
            <a:picLocks noChangeAspect="1"/>
          </p:cNvPicPr>
          <p:nvPr/>
        </p:nvPicPr>
        <p:blipFill>
          <a:blip r:embed="rId7"/>
          <a:stretch>
            <a:fillRect/>
          </a:stretch>
        </p:blipFill>
        <p:spPr>
          <a:xfrm>
            <a:off x="593963" y="1378521"/>
            <a:ext cx="10691336" cy="593963"/>
          </a:xfrm>
          <a:prstGeom prst="rect">
            <a:avLst/>
          </a:prstGeom>
        </p:spPr>
      </p:pic>
      <p:pic>
        <p:nvPicPr>
          <p:cNvPr id="7" name="Image 5" descr="preencoded.png"/>
          <p:cNvPicPr>
            <a:picLocks noChangeAspect="1"/>
          </p:cNvPicPr>
          <p:nvPr/>
        </p:nvPicPr>
        <p:blipFill>
          <a:blip r:embed="rId8"/>
          <a:stretch>
            <a:fillRect/>
          </a:stretch>
        </p:blipFill>
        <p:spPr>
          <a:xfrm>
            <a:off x="593963" y="2640692"/>
            <a:ext cx="148491" cy="148491"/>
          </a:xfrm>
          <a:prstGeom prst="rect">
            <a:avLst/>
          </a:prstGeom>
        </p:spPr>
      </p:pic>
      <p:pic>
        <p:nvPicPr>
          <p:cNvPr id="8" name="Image 6" descr="preencoded.png"/>
          <p:cNvPicPr>
            <a:picLocks noChangeAspect="1"/>
          </p:cNvPicPr>
          <p:nvPr/>
        </p:nvPicPr>
        <p:blipFill>
          <a:blip r:embed="rId8"/>
          <a:stretch>
            <a:fillRect/>
          </a:stretch>
        </p:blipFill>
        <p:spPr>
          <a:xfrm>
            <a:off x="593963" y="3308901"/>
            <a:ext cx="148491" cy="148491"/>
          </a:xfrm>
          <a:prstGeom prst="rect">
            <a:avLst/>
          </a:prstGeom>
        </p:spPr>
      </p:pic>
      <p:pic>
        <p:nvPicPr>
          <p:cNvPr id="9" name="Image 7" descr="preencoded.png"/>
          <p:cNvPicPr>
            <a:picLocks noChangeAspect="1"/>
          </p:cNvPicPr>
          <p:nvPr/>
        </p:nvPicPr>
        <p:blipFill>
          <a:blip r:embed="rId8"/>
          <a:stretch>
            <a:fillRect/>
          </a:stretch>
        </p:blipFill>
        <p:spPr>
          <a:xfrm>
            <a:off x="593963" y="4004633"/>
            <a:ext cx="148491" cy="148491"/>
          </a:xfrm>
          <a:prstGeom prst="rect">
            <a:avLst/>
          </a:prstGeom>
        </p:spPr>
      </p:pic>
      <p:pic>
        <p:nvPicPr>
          <p:cNvPr id="10" name="Image 8" descr="preencoded.png"/>
          <p:cNvPicPr>
            <a:picLocks noChangeAspect="1"/>
          </p:cNvPicPr>
          <p:nvPr/>
        </p:nvPicPr>
        <p:blipFill>
          <a:blip r:embed="rId9"/>
          <a:stretch>
            <a:fillRect/>
          </a:stretch>
        </p:blipFill>
        <p:spPr>
          <a:xfrm>
            <a:off x="7142348" y="2195220"/>
            <a:ext cx="4142806" cy="2932693"/>
          </a:xfrm>
          <a:prstGeom prst="rect">
            <a:avLst/>
          </a:prstGeom>
        </p:spPr>
      </p:pic>
      <p:pic>
        <p:nvPicPr>
          <p:cNvPr id="11" name="Image 9" descr="preencoded.png"/>
          <p:cNvPicPr>
            <a:picLocks noChangeAspect="1"/>
          </p:cNvPicPr>
          <p:nvPr/>
        </p:nvPicPr>
        <p:blipFill>
          <a:blip r:embed="rId10"/>
          <a:stretch>
            <a:fillRect/>
          </a:stretch>
        </p:blipFill>
        <p:spPr>
          <a:xfrm>
            <a:off x="8916697" y="2417956"/>
            <a:ext cx="593963" cy="593963"/>
          </a:xfrm>
          <a:prstGeom prst="rect">
            <a:avLst/>
          </a:prstGeom>
        </p:spPr>
      </p:pic>
      <p:pic>
        <p:nvPicPr>
          <p:cNvPr id="12" name="Image 10" descr="preencoded.png"/>
          <p:cNvPicPr>
            <a:picLocks noChangeAspect="1"/>
          </p:cNvPicPr>
          <p:nvPr/>
        </p:nvPicPr>
        <p:blipFill>
          <a:blip r:embed="rId11"/>
          <a:stretch>
            <a:fillRect/>
          </a:stretch>
        </p:blipFill>
        <p:spPr>
          <a:xfrm>
            <a:off x="9074468" y="2547886"/>
            <a:ext cx="278420" cy="334104"/>
          </a:xfrm>
          <a:prstGeom prst="rect">
            <a:avLst/>
          </a:prstGeom>
        </p:spPr>
      </p:pic>
      <p:pic>
        <p:nvPicPr>
          <p:cNvPr id="13" name="Image 11" descr="preencoded.png"/>
          <p:cNvPicPr>
            <a:picLocks noChangeAspect="1"/>
          </p:cNvPicPr>
          <p:nvPr/>
        </p:nvPicPr>
        <p:blipFill>
          <a:blip r:embed="rId12"/>
          <a:stretch>
            <a:fillRect/>
          </a:stretch>
        </p:blipFill>
        <p:spPr>
          <a:xfrm>
            <a:off x="7365084" y="3643005"/>
            <a:ext cx="296982" cy="296982"/>
          </a:xfrm>
          <a:prstGeom prst="rect">
            <a:avLst/>
          </a:prstGeom>
        </p:spPr>
      </p:pic>
      <p:pic>
        <p:nvPicPr>
          <p:cNvPr id="14" name="Image 12" descr="preencoded.png"/>
          <p:cNvPicPr>
            <a:picLocks noChangeAspect="1"/>
          </p:cNvPicPr>
          <p:nvPr/>
        </p:nvPicPr>
        <p:blipFill>
          <a:blip r:embed="rId13"/>
          <a:stretch>
            <a:fillRect/>
          </a:stretch>
        </p:blipFill>
        <p:spPr>
          <a:xfrm>
            <a:off x="7439329" y="3717250"/>
            <a:ext cx="148491" cy="148491"/>
          </a:xfrm>
          <a:prstGeom prst="rect">
            <a:avLst/>
          </a:prstGeom>
        </p:spPr>
      </p:pic>
      <p:pic>
        <p:nvPicPr>
          <p:cNvPr id="15" name="Image 13" descr="preencoded.png"/>
          <p:cNvPicPr>
            <a:picLocks noChangeAspect="1"/>
          </p:cNvPicPr>
          <p:nvPr/>
        </p:nvPicPr>
        <p:blipFill>
          <a:blip r:embed="rId14"/>
          <a:stretch>
            <a:fillRect/>
          </a:stretch>
        </p:blipFill>
        <p:spPr>
          <a:xfrm>
            <a:off x="7365084" y="4125600"/>
            <a:ext cx="291326" cy="296982"/>
          </a:xfrm>
          <a:prstGeom prst="rect">
            <a:avLst/>
          </a:prstGeom>
        </p:spPr>
      </p:pic>
      <p:pic>
        <p:nvPicPr>
          <p:cNvPr id="16" name="Image 14" descr="preencoded.png"/>
          <p:cNvPicPr>
            <a:picLocks noChangeAspect="1"/>
          </p:cNvPicPr>
          <p:nvPr/>
        </p:nvPicPr>
        <p:blipFill>
          <a:blip r:embed="rId15"/>
          <a:stretch>
            <a:fillRect/>
          </a:stretch>
        </p:blipFill>
        <p:spPr>
          <a:xfrm>
            <a:off x="7436430" y="4199845"/>
            <a:ext cx="148491" cy="148491"/>
          </a:xfrm>
          <a:prstGeom prst="rect">
            <a:avLst/>
          </a:prstGeom>
        </p:spPr>
      </p:pic>
      <p:pic>
        <p:nvPicPr>
          <p:cNvPr id="17" name="Image 15" descr="preencoded.png"/>
          <p:cNvPicPr>
            <a:picLocks noChangeAspect="1"/>
          </p:cNvPicPr>
          <p:nvPr/>
        </p:nvPicPr>
        <p:blipFill>
          <a:blip r:embed="rId16"/>
          <a:stretch>
            <a:fillRect/>
          </a:stretch>
        </p:blipFill>
        <p:spPr>
          <a:xfrm>
            <a:off x="7365084" y="4608195"/>
            <a:ext cx="296982" cy="296982"/>
          </a:xfrm>
          <a:prstGeom prst="rect">
            <a:avLst/>
          </a:prstGeom>
        </p:spPr>
      </p:pic>
      <p:pic>
        <p:nvPicPr>
          <p:cNvPr id="18" name="Image 16" descr="preencoded.png"/>
          <p:cNvPicPr>
            <a:picLocks noChangeAspect="1"/>
          </p:cNvPicPr>
          <p:nvPr/>
        </p:nvPicPr>
        <p:blipFill>
          <a:blip r:embed="rId17"/>
          <a:stretch>
            <a:fillRect/>
          </a:stretch>
        </p:blipFill>
        <p:spPr>
          <a:xfrm>
            <a:off x="7439329" y="4630685"/>
            <a:ext cx="148491" cy="148491"/>
          </a:xfrm>
          <a:prstGeom prst="rect">
            <a:avLst/>
          </a:prstGeom>
        </p:spPr>
      </p:pic>
      <p:sp>
        <p:nvSpPr>
          <p:cNvPr id="23" name="Text 1"/>
          <p:cNvSpPr/>
          <p:nvPr/>
        </p:nvSpPr>
        <p:spPr>
          <a:xfrm>
            <a:off x="742454" y="1527011"/>
            <a:ext cx="297736" cy="296982"/>
          </a:xfrm>
          <a:prstGeom prst="rect">
            <a:avLst/>
          </a:prstGeom>
          <a:noFill/>
          <a:ln/>
        </p:spPr>
        <p:txBody>
          <a:bodyPr vert="horz" wrap="square" lIns="0" tIns="0" rIns="0" bIns="0" rtlCol="0" anchor="t"/>
          <a:lstStyle/>
          <a:p>
            <a:pPr>
              <a:lnSpc>
                <a:spcPts val="2338"/>
              </a:lnSpc>
            </a:pPr>
            <a:r>
              <a:rPr lang="en-US" sz="1754" b="1" dirty="0">
                <a:solidFill>
                  <a:srgbClr val="16A34A"/>
                </a:solidFill>
                <a:latin typeface="ui-sans-serif" pitchFamily="34" charset="0"/>
                <a:ea typeface="ui-sans-serif" pitchFamily="34" charset="-122"/>
                <a:cs typeface="ui-sans-serif" pitchFamily="34" charset="-120"/>
              </a:rPr>
              <a:t>C.</a:t>
            </a:r>
            <a:endParaRPr lang="en-US" sz="1754" dirty="0"/>
          </a:p>
        </p:txBody>
      </p:sp>
      <p:sp>
        <p:nvSpPr>
          <p:cNvPr id="24" name="Text 2"/>
          <p:cNvSpPr/>
          <p:nvPr/>
        </p:nvSpPr>
        <p:spPr>
          <a:xfrm>
            <a:off x="1101935" y="1527011"/>
            <a:ext cx="2416513" cy="296982"/>
          </a:xfrm>
          <a:prstGeom prst="rect">
            <a:avLst/>
          </a:prstGeom>
          <a:noFill/>
          <a:ln/>
        </p:spPr>
        <p:txBody>
          <a:bodyPr vert="horz" wrap="square" lIns="0" tIns="0" rIns="0" bIns="0" rtlCol="0" anchor="t"/>
          <a:lstStyle/>
          <a:p>
            <a:pPr>
              <a:lnSpc>
                <a:spcPts val="2338"/>
              </a:lnSpc>
            </a:pPr>
            <a:r>
              <a:rPr lang="en-US" sz="1754" b="1" dirty="0">
                <a:solidFill>
                  <a:srgbClr val="16A34A"/>
                </a:solidFill>
                <a:latin typeface="ui-sans-serif" pitchFamily="34" charset="0"/>
                <a:ea typeface="ui-sans-serif" pitchFamily="34" charset="-122"/>
                <a:cs typeface="ui-sans-serif" pitchFamily="34" charset="-120"/>
              </a:rPr>
              <a:t>Security Groups</a:t>
            </a:r>
            <a:endParaRPr lang="en-US" sz="1754" dirty="0"/>
          </a:p>
        </p:txBody>
      </p:sp>
      <p:sp>
        <p:nvSpPr>
          <p:cNvPr id="26" name="Text 4"/>
          <p:cNvSpPr/>
          <p:nvPr/>
        </p:nvSpPr>
        <p:spPr>
          <a:xfrm>
            <a:off x="593963" y="2195220"/>
            <a:ext cx="6325649"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Why Security Groups?</a:t>
            </a:r>
            <a:endParaRPr lang="en-US" sz="1461" dirty="0"/>
          </a:p>
        </p:txBody>
      </p:sp>
      <p:sp>
        <p:nvSpPr>
          <p:cNvPr id="27" name="Text 5"/>
          <p:cNvSpPr/>
          <p:nvPr/>
        </p:nvSpPr>
        <p:spPr>
          <a:xfrm>
            <a:off x="853822" y="2603570"/>
            <a:ext cx="6065790"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Security Groups function as </a:t>
            </a:r>
            <a:r>
              <a:rPr lang="en-US" sz="1315" b="1" dirty="0">
                <a:solidFill>
                  <a:srgbClr val="374151"/>
                </a:solidFill>
                <a:latin typeface="ui-sans-serif" pitchFamily="34" charset="0"/>
                <a:ea typeface="ui-sans-serif" pitchFamily="34" charset="-122"/>
                <a:cs typeface="ui-sans-serif" pitchFamily="34" charset="-120"/>
              </a:rPr>
              <a:t>stateful virtual firewalls</a:t>
            </a:r>
            <a:r>
              <a:rPr lang="en-US" sz="1315" dirty="0">
                <a:solidFill>
                  <a:srgbClr val="374151"/>
                </a:solidFill>
                <a:latin typeface="ui-sans-serif" pitchFamily="34" charset="0"/>
                <a:ea typeface="ui-sans-serif" pitchFamily="34" charset="-122"/>
                <a:cs typeface="ui-sans-serif" pitchFamily="34" charset="-120"/>
              </a:rPr>
              <a:t> that control inbound and outbound traffic for one or more EC2 instances.</a:t>
            </a:r>
            <a:endParaRPr lang="en-US" sz="1315" dirty="0"/>
          </a:p>
        </p:txBody>
      </p:sp>
      <p:sp>
        <p:nvSpPr>
          <p:cNvPr id="28" name="Text 6"/>
          <p:cNvSpPr/>
          <p:nvPr/>
        </p:nvSpPr>
        <p:spPr>
          <a:xfrm>
            <a:off x="853822" y="3271778"/>
            <a:ext cx="6065790" cy="779577"/>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They operate at the </a:t>
            </a:r>
            <a:r>
              <a:rPr lang="en-US" sz="1315" b="1" dirty="0">
                <a:solidFill>
                  <a:srgbClr val="374151"/>
                </a:solidFill>
                <a:latin typeface="ui-sans-serif" pitchFamily="34" charset="0"/>
                <a:ea typeface="ui-sans-serif" pitchFamily="34" charset="-122"/>
                <a:cs typeface="ui-sans-serif" pitchFamily="34" charset="-120"/>
              </a:rPr>
              <a:t>instance level</a:t>
            </a:r>
            <a:r>
              <a:rPr lang="en-US" sz="1315" dirty="0">
                <a:solidFill>
                  <a:srgbClr val="374151"/>
                </a:solidFill>
                <a:latin typeface="ui-sans-serif" pitchFamily="34" charset="0"/>
                <a:ea typeface="ui-sans-serif" pitchFamily="34" charset="-122"/>
                <a:cs typeface="ui-sans-serif" pitchFamily="34" charset="-120"/>
              </a:rPr>
              <a:t>, allowing you to specify rules based on protocol, port number, and source/destination IP addresses or other security groups.</a:t>
            </a:r>
            <a:endParaRPr lang="en-US" sz="1315" dirty="0"/>
          </a:p>
        </p:txBody>
      </p:sp>
      <p:sp>
        <p:nvSpPr>
          <p:cNvPr id="29" name="Text 7"/>
          <p:cNvSpPr/>
          <p:nvPr/>
        </p:nvSpPr>
        <p:spPr>
          <a:xfrm>
            <a:off x="853822" y="3939987"/>
            <a:ext cx="6065790"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Security Groups are </a:t>
            </a:r>
            <a:r>
              <a:rPr lang="en-US" sz="1315" b="1" dirty="0">
                <a:solidFill>
                  <a:srgbClr val="374151"/>
                </a:solidFill>
                <a:latin typeface="ui-sans-serif" pitchFamily="34" charset="0"/>
                <a:ea typeface="ui-sans-serif" pitchFamily="34" charset="-122"/>
                <a:cs typeface="ui-sans-serif" pitchFamily="34" charset="-120"/>
              </a:rPr>
              <a:t>stateful</a:t>
            </a:r>
            <a:r>
              <a:rPr lang="en-US" sz="1315" dirty="0">
                <a:solidFill>
                  <a:srgbClr val="374151"/>
                </a:solidFill>
                <a:latin typeface="ui-sans-serif" pitchFamily="34" charset="0"/>
                <a:ea typeface="ui-sans-serif" pitchFamily="34" charset="-122"/>
                <a:cs typeface="ui-sans-serif" pitchFamily="34" charset="-120"/>
              </a:rPr>
              <a:t> (return traffic is automatically allowed), whereas NACLs are stateless and require explicit rules for return traffic.</a:t>
            </a:r>
            <a:endParaRPr lang="en-US" sz="1315" dirty="0"/>
          </a:p>
        </p:txBody>
      </p:sp>
      <p:sp>
        <p:nvSpPr>
          <p:cNvPr id="30" name="Text 8"/>
          <p:cNvSpPr/>
          <p:nvPr/>
        </p:nvSpPr>
        <p:spPr>
          <a:xfrm>
            <a:off x="6995351" y="3234655"/>
            <a:ext cx="4436800" cy="259859"/>
          </a:xfrm>
          <a:prstGeom prst="rect">
            <a:avLst/>
          </a:prstGeom>
          <a:noFill/>
          <a:ln/>
        </p:spPr>
        <p:txBody>
          <a:bodyPr vert="horz" wrap="square" lIns="0" tIns="0" rIns="0" bIns="0" rtlCol="0" anchor="t"/>
          <a:lstStyle/>
          <a:p>
            <a:pPr algn="ctr">
              <a:lnSpc>
                <a:spcPts val="2046"/>
              </a:lnSpc>
            </a:pPr>
            <a:r>
              <a:rPr lang="en-US" sz="1461" b="1" dirty="0">
                <a:solidFill>
                  <a:srgbClr val="374151"/>
                </a:solidFill>
                <a:latin typeface="ui-sans-serif" pitchFamily="34" charset="0"/>
                <a:ea typeface="ui-sans-serif" pitchFamily="34" charset="-122"/>
                <a:cs typeface="ui-sans-serif" pitchFamily="34" charset="-120"/>
              </a:rPr>
              <a:t>Security Group Features</a:t>
            </a:r>
            <a:endParaRPr lang="en-US" sz="1461" dirty="0"/>
          </a:p>
        </p:txBody>
      </p:sp>
      <p:sp>
        <p:nvSpPr>
          <p:cNvPr id="31" name="Text 9"/>
          <p:cNvSpPr/>
          <p:nvPr/>
        </p:nvSpPr>
        <p:spPr>
          <a:xfrm>
            <a:off x="7773434" y="3680128"/>
            <a:ext cx="2212919"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Instance-level protection</a:t>
            </a:r>
            <a:endParaRPr lang="en-US" sz="1169" dirty="0"/>
          </a:p>
        </p:txBody>
      </p:sp>
      <p:sp>
        <p:nvSpPr>
          <p:cNvPr id="32" name="Text 10"/>
          <p:cNvSpPr/>
          <p:nvPr/>
        </p:nvSpPr>
        <p:spPr>
          <a:xfrm>
            <a:off x="7767779" y="4120363"/>
            <a:ext cx="3294639"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Stateful (return traffic allowed automatically)</a:t>
            </a:r>
            <a:endParaRPr lang="en-US" sz="1169" dirty="0"/>
          </a:p>
        </p:txBody>
      </p:sp>
      <p:sp>
        <p:nvSpPr>
          <p:cNvPr id="33" name="Text 11"/>
          <p:cNvSpPr/>
          <p:nvPr/>
        </p:nvSpPr>
        <p:spPr>
          <a:xfrm>
            <a:off x="7773434" y="4593562"/>
            <a:ext cx="3281008"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Rules based on protocol, port, and IP</a:t>
            </a:r>
            <a:endParaRPr lang="en-US" sz="1169"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742454"/>
          </a:xfrm>
          <a:prstGeom prst="rect">
            <a:avLst/>
          </a:prstGeom>
        </p:spPr>
      </p:pic>
      <p:pic>
        <p:nvPicPr>
          <p:cNvPr id="4" name="Image 2" descr="preencoded.png"/>
          <p:cNvPicPr>
            <a:picLocks noChangeAspect="1"/>
          </p:cNvPicPr>
          <p:nvPr/>
        </p:nvPicPr>
        <p:blipFill>
          <a:blip r:embed="rId5"/>
          <a:stretch>
            <a:fillRect/>
          </a:stretch>
        </p:blipFill>
        <p:spPr>
          <a:xfrm>
            <a:off x="371227" y="1749748"/>
            <a:ext cx="3563779" cy="2264484"/>
          </a:xfrm>
          <a:prstGeom prst="rect">
            <a:avLst/>
          </a:prstGeom>
        </p:spPr>
      </p:pic>
      <p:pic>
        <p:nvPicPr>
          <p:cNvPr id="5" name="Image 3" descr="preencoded.png"/>
          <p:cNvPicPr>
            <a:picLocks noChangeAspect="1"/>
          </p:cNvPicPr>
          <p:nvPr/>
        </p:nvPicPr>
        <p:blipFill>
          <a:blip r:embed="rId6"/>
          <a:stretch>
            <a:fillRect/>
          </a:stretch>
        </p:blipFill>
        <p:spPr>
          <a:xfrm>
            <a:off x="593963" y="1972484"/>
            <a:ext cx="556840" cy="556840"/>
          </a:xfrm>
          <a:prstGeom prst="rect">
            <a:avLst/>
          </a:prstGeom>
        </p:spPr>
      </p:pic>
      <p:pic>
        <p:nvPicPr>
          <p:cNvPr id="6" name="Image 4" descr="preencoded.png"/>
          <p:cNvPicPr>
            <a:picLocks noChangeAspect="1"/>
          </p:cNvPicPr>
          <p:nvPr/>
        </p:nvPicPr>
        <p:blipFill>
          <a:blip r:embed="rId7"/>
          <a:stretch>
            <a:fillRect/>
          </a:stretch>
        </p:blipFill>
        <p:spPr>
          <a:xfrm>
            <a:off x="774937" y="2102413"/>
            <a:ext cx="194894" cy="296982"/>
          </a:xfrm>
          <a:prstGeom prst="rect">
            <a:avLst/>
          </a:prstGeom>
        </p:spPr>
      </p:pic>
      <p:pic>
        <p:nvPicPr>
          <p:cNvPr id="7" name="Image 5" descr="preencoded.png"/>
          <p:cNvPicPr>
            <a:picLocks noChangeAspect="1"/>
          </p:cNvPicPr>
          <p:nvPr/>
        </p:nvPicPr>
        <p:blipFill>
          <a:blip r:embed="rId8"/>
          <a:stretch>
            <a:fillRect/>
          </a:stretch>
        </p:blipFill>
        <p:spPr>
          <a:xfrm>
            <a:off x="4157742" y="1749748"/>
            <a:ext cx="3563779" cy="2264484"/>
          </a:xfrm>
          <a:prstGeom prst="rect">
            <a:avLst/>
          </a:prstGeom>
        </p:spPr>
      </p:pic>
      <p:pic>
        <p:nvPicPr>
          <p:cNvPr id="8" name="Image 6" descr="preencoded.png"/>
          <p:cNvPicPr>
            <a:picLocks noChangeAspect="1"/>
          </p:cNvPicPr>
          <p:nvPr/>
        </p:nvPicPr>
        <p:blipFill>
          <a:blip r:embed="rId9"/>
          <a:stretch>
            <a:fillRect/>
          </a:stretch>
        </p:blipFill>
        <p:spPr>
          <a:xfrm>
            <a:off x="4380478" y="1972484"/>
            <a:ext cx="556840" cy="556840"/>
          </a:xfrm>
          <a:prstGeom prst="rect">
            <a:avLst/>
          </a:prstGeom>
        </p:spPr>
      </p:pic>
      <p:pic>
        <p:nvPicPr>
          <p:cNvPr id="9" name="Image 7" descr="preencoded.png"/>
          <p:cNvPicPr>
            <a:picLocks noChangeAspect="1"/>
          </p:cNvPicPr>
          <p:nvPr/>
        </p:nvPicPr>
        <p:blipFill>
          <a:blip r:embed="rId10"/>
          <a:stretch>
            <a:fillRect/>
          </a:stretch>
        </p:blipFill>
        <p:spPr>
          <a:xfrm>
            <a:off x="4547530" y="2102413"/>
            <a:ext cx="222736" cy="296982"/>
          </a:xfrm>
          <a:prstGeom prst="rect">
            <a:avLst/>
          </a:prstGeom>
        </p:spPr>
      </p:pic>
      <p:pic>
        <p:nvPicPr>
          <p:cNvPr id="10" name="Image 8" descr="preencoded.png"/>
          <p:cNvPicPr>
            <a:picLocks noChangeAspect="1"/>
          </p:cNvPicPr>
          <p:nvPr/>
        </p:nvPicPr>
        <p:blipFill>
          <a:blip r:embed="rId11"/>
          <a:stretch>
            <a:fillRect/>
          </a:stretch>
        </p:blipFill>
        <p:spPr>
          <a:xfrm>
            <a:off x="7944256" y="1749748"/>
            <a:ext cx="3563779" cy="2264484"/>
          </a:xfrm>
          <a:prstGeom prst="rect">
            <a:avLst/>
          </a:prstGeom>
        </p:spPr>
      </p:pic>
      <p:pic>
        <p:nvPicPr>
          <p:cNvPr id="11" name="Image 9" descr="preencoded.png"/>
          <p:cNvPicPr>
            <a:picLocks noChangeAspect="1"/>
          </p:cNvPicPr>
          <p:nvPr/>
        </p:nvPicPr>
        <p:blipFill>
          <a:blip r:embed="rId12"/>
          <a:stretch>
            <a:fillRect/>
          </a:stretch>
        </p:blipFill>
        <p:spPr>
          <a:xfrm>
            <a:off x="8166993" y="1972484"/>
            <a:ext cx="556840" cy="556840"/>
          </a:xfrm>
          <a:prstGeom prst="rect">
            <a:avLst/>
          </a:prstGeom>
        </p:spPr>
      </p:pic>
      <p:pic>
        <p:nvPicPr>
          <p:cNvPr id="12" name="Image 10" descr="preencoded.png"/>
          <p:cNvPicPr>
            <a:picLocks noChangeAspect="1"/>
          </p:cNvPicPr>
          <p:nvPr/>
        </p:nvPicPr>
        <p:blipFill>
          <a:blip r:embed="rId13"/>
          <a:stretch>
            <a:fillRect/>
          </a:stretch>
        </p:blipFill>
        <p:spPr>
          <a:xfrm>
            <a:off x="8347967" y="2102413"/>
            <a:ext cx="194894" cy="296982"/>
          </a:xfrm>
          <a:prstGeom prst="rect">
            <a:avLst/>
          </a:prstGeom>
        </p:spPr>
      </p:pic>
      <p:pic>
        <p:nvPicPr>
          <p:cNvPr id="13" name="Image 11" descr="preencoded.png"/>
          <p:cNvPicPr>
            <a:picLocks noChangeAspect="1"/>
          </p:cNvPicPr>
          <p:nvPr/>
        </p:nvPicPr>
        <p:blipFill>
          <a:blip r:embed="rId14"/>
          <a:stretch>
            <a:fillRect/>
          </a:stretch>
        </p:blipFill>
        <p:spPr>
          <a:xfrm>
            <a:off x="371227" y="4236969"/>
            <a:ext cx="3563779" cy="2264484"/>
          </a:xfrm>
          <a:prstGeom prst="rect">
            <a:avLst/>
          </a:prstGeom>
        </p:spPr>
      </p:pic>
      <p:pic>
        <p:nvPicPr>
          <p:cNvPr id="14" name="Image 12" descr="preencoded.png"/>
          <p:cNvPicPr>
            <a:picLocks noChangeAspect="1"/>
          </p:cNvPicPr>
          <p:nvPr/>
        </p:nvPicPr>
        <p:blipFill>
          <a:blip r:embed="rId15"/>
          <a:stretch>
            <a:fillRect/>
          </a:stretch>
        </p:blipFill>
        <p:spPr>
          <a:xfrm>
            <a:off x="593963" y="4459705"/>
            <a:ext cx="556840" cy="556840"/>
          </a:xfrm>
          <a:prstGeom prst="rect">
            <a:avLst/>
          </a:prstGeom>
        </p:spPr>
      </p:pic>
      <p:pic>
        <p:nvPicPr>
          <p:cNvPr id="15" name="Image 13" descr="preencoded.png"/>
          <p:cNvPicPr>
            <a:picLocks noChangeAspect="1"/>
          </p:cNvPicPr>
          <p:nvPr/>
        </p:nvPicPr>
        <p:blipFill>
          <a:blip r:embed="rId16"/>
          <a:stretch>
            <a:fillRect/>
          </a:stretch>
        </p:blipFill>
        <p:spPr>
          <a:xfrm>
            <a:off x="761015" y="4589634"/>
            <a:ext cx="222736" cy="296982"/>
          </a:xfrm>
          <a:prstGeom prst="rect">
            <a:avLst/>
          </a:prstGeom>
        </p:spPr>
      </p:pic>
      <p:pic>
        <p:nvPicPr>
          <p:cNvPr id="16" name="Image 14" descr="preencoded.png"/>
          <p:cNvPicPr>
            <a:picLocks noChangeAspect="1"/>
          </p:cNvPicPr>
          <p:nvPr/>
        </p:nvPicPr>
        <p:blipFill>
          <a:blip r:embed="rId17"/>
          <a:stretch>
            <a:fillRect/>
          </a:stretch>
        </p:blipFill>
        <p:spPr>
          <a:xfrm>
            <a:off x="4157742" y="4236969"/>
            <a:ext cx="3563779" cy="2264484"/>
          </a:xfrm>
          <a:prstGeom prst="rect">
            <a:avLst/>
          </a:prstGeom>
        </p:spPr>
      </p:pic>
      <p:pic>
        <p:nvPicPr>
          <p:cNvPr id="17" name="Image 15" descr="preencoded.png"/>
          <p:cNvPicPr>
            <a:picLocks noChangeAspect="1"/>
          </p:cNvPicPr>
          <p:nvPr/>
        </p:nvPicPr>
        <p:blipFill>
          <a:blip r:embed="rId18"/>
          <a:stretch>
            <a:fillRect/>
          </a:stretch>
        </p:blipFill>
        <p:spPr>
          <a:xfrm>
            <a:off x="4380478" y="4459705"/>
            <a:ext cx="556840" cy="556840"/>
          </a:xfrm>
          <a:prstGeom prst="rect">
            <a:avLst/>
          </a:prstGeom>
        </p:spPr>
      </p:pic>
      <p:pic>
        <p:nvPicPr>
          <p:cNvPr id="18" name="Image 16" descr="preencoded.png"/>
          <p:cNvPicPr>
            <a:picLocks noChangeAspect="1"/>
          </p:cNvPicPr>
          <p:nvPr/>
        </p:nvPicPr>
        <p:blipFill>
          <a:blip r:embed="rId19"/>
          <a:stretch>
            <a:fillRect/>
          </a:stretch>
        </p:blipFill>
        <p:spPr>
          <a:xfrm>
            <a:off x="4547530" y="4589634"/>
            <a:ext cx="222736" cy="296982"/>
          </a:xfrm>
          <a:prstGeom prst="rect">
            <a:avLst/>
          </a:prstGeom>
        </p:spPr>
      </p:pic>
      <p:pic>
        <p:nvPicPr>
          <p:cNvPr id="19" name="Image 17" descr="preencoded.png"/>
          <p:cNvPicPr>
            <a:picLocks noChangeAspect="1"/>
          </p:cNvPicPr>
          <p:nvPr/>
        </p:nvPicPr>
        <p:blipFill>
          <a:blip r:embed="rId20"/>
          <a:stretch>
            <a:fillRect/>
          </a:stretch>
        </p:blipFill>
        <p:spPr>
          <a:xfrm>
            <a:off x="7944256" y="4236969"/>
            <a:ext cx="3563779" cy="2264484"/>
          </a:xfrm>
          <a:prstGeom prst="rect">
            <a:avLst/>
          </a:prstGeom>
        </p:spPr>
      </p:pic>
      <p:pic>
        <p:nvPicPr>
          <p:cNvPr id="20" name="Image 18" descr="preencoded.png"/>
          <p:cNvPicPr>
            <a:picLocks noChangeAspect="1"/>
          </p:cNvPicPr>
          <p:nvPr/>
        </p:nvPicPr>
        <p:blipFill>
          <a:blip r:embed="rId21"/>
          <a:stretch>
            <a:fillRect/>
          </a:stretch>
        </p:blipFill>
        <p:spPr>
          <a:xfrm>
            <a:off x="8166993" y="4459704"/>
            <a:ext cx="167052" cy="296982"/>
          </a:xfrm>
          <a:prstGeom prst="rect">
            <a:avLst/>
          </a:prstGeom>
        </p:spPr>
      </p:pic>
      <p:sp>
        <p:nvSpPr>
          <p:cNvPr id="21" name="Text 0"/>
          <p:cNvSpPr/>
          <p:nvPr/>
        </p:nvSpPr>
        <p:spPr>
          <a:xfrm>
            <a:off x="371227" y="283401"/>
            <a:ext cx="3669056"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Key Benefits of ELB</a:t>
            </a:r>
            <a:endParaRPr lang="en-US" sz="2192" dirty="0"/>
          </a:p>
        </p:txBody>
      </p:sp>
      <p:sp>
        <p:nvSpPr>
          <p:cNvPr id="22" name="Text 1"/>
          <p:cNvSpPr/>
          <p:nvPr/>
        </p:nvSpPr>
        <p:spPr>
          <a:xfrm>
            <a:off x="371227" y="1192907"/>
            <a:ext cx="13364170"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Elastic Load Balancing offers several significant advantages for applications deployed on AWS:</a:t>
            </a:r>
            <a:endParaRPr lang="en-US" sz="1461" dirty="0"/>
          </a:p>
        </p:txBody>
      </p:sp>
      <p:sp>
        <p:nvSpPr>
          <p:cNvPr id="23" name="Text 2"/>
          <p:cNvSpPr/>
          <p:nvPr/>
        </p:nvSpPr>
        <p:spPr>
          <a:xfrm>
            <a:off x="1299294" y="2120975"/>
            <a:ext cx="258008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Improved Scalability</a:t>
            </a:r>
            <a:endParaRPr lang="en-US" sz="1461" dirty="0"/>
          </a:p>
        </p:txBody>
      </p:sp>
      <p:sp>
        <p:nvSpPr>
          <p:cNvPr id="24" name="Text 3"/>
          <p:cNvSpPr/>
          <p:nvPr/>
        </p:nvSpPr>
        <p:spPr>
          <a:xfrm>
            <a:off x="593963" y="2677815"/>
            <a:ext cx="3118306"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ELB automatically scales its own capacity to handle fluctuations in application traffic, ensuring consistent performance even during peak loads.</a:t>
            </a:r>
            <a:endParaRPr lang="en-US" sz="1169" dirty="0"/>
          </a:p>
        </p:txBody>
      </p:sp>
      <p:sp>
        <p:nvSpPr>
          <p:cNvPr id="25" name="Text 4"/>
          <p:cNvSpPr/>
          <p:nvPr/>
        </p:nvSpPr>
        <p:spPr>
          <a:xfrm>
            <a:off x="5085809" y="2120975"/>
            <a:ext cx="2061528"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High Availability</a:t>
            </a:r>
            <a:endParaRPr lang="en-US" sz="1461" dirty="0"/>
          </a:p>
        </p:txBody>
      </p:sp>
      <p:sp>
        <p:nvSpPr>
          <p:cNvPr id="26" name="Text 5"/>
          <p:cNvSpPr/>
          <p:nvPr/>
        </p:nvSpPr>
        <p:spPr>
          <a:xfrm>
            <a:off x="4380478" y="2677815"/>
            <a:ext cx="3118306" cy="1113681"/>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By distributing traffic across multiple targets in different Availability Zones and routing requests only to healthy instances, ELB enhances fault tolerance and application availability.</a:t>
            </a:r>
            <a:endParaRPr lang="en-US" sz="1169" dirty="0"/>
          </a:p>
        </p:txBody>
      </p:sp>
      <p:sp>
        <p:nvSpPr>
          <p:cNvPr id="27" name="Text 6"/>
          <p:cNvSpPr/>
          <p:nvPr/>
        </p:nvSpPr>
        <p:spPr>
          <a:xfrm>
            <a:off x="8872324" y="2120975"/>
            <a:ext cx="2338208"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Enhanced Security</a:t>
            </a:r>
            <a:endParaRPr lang="en-US" sz="1461" dirty="0"/>
          </a:p>
        </p:txBody>
      </p:sp>
      <p:sp>
        <p:nvSpPr>
          <p:cNvPr id="28" name="Text 7"/>
          <p:cNvSpPr/>
          <p:nvPr/>
        </p:nvSpPr>
        <p:spPr>
          <a:xfrm>
            <a:off x="8166993" y="2677815"/>
            <a:ext cx="3118306"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ELB integrates with other AWS security services and can operate with internal or internet-facing schemes, providing a secure entry point for application traffic.</a:t>
            </a:r>
            <a:endParaRPr lang="en-US" sz="1169" dirty="0"/>
          </a:p>
        </p:txBody>
      </p:sp>
      <p:sp>
        <p:nvSpPr>
          <p:cNvPr id="29" name="Text 8"/>
          <p:cNvSpPr/>
          <p:nvPr/>
        </p:nvSpPr>
        <p:spPr>
          <a:xfrm>
            <a:off x="1299294" y="4608195"/>
            <a:ext cx="233246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Robust Monitoring</a:t>
            </a:r>
            <a:endParaRPr lang="en-US" sz="1461" dirty="0"/>
          </a:p>
        </p:txBody>
      </p:sp>
      <p:sp>
        <p:nvSpPr>
          <p:cNvPr id="30" name="Text 9"/>
          <p:cNvSpPr/>
          <p:nvPr/>
        </p:nvSpPr>
        <p:spPr>
          <a:xfrm>
            <a:off x="593963" y="5165036"/>
            <a:ext cx="3118306" cy="1113681"/>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ELB works seamlessly with services like Amazon CloudWatch to provide comprehensive monitoring of traffic and performance metrics, aiding in operational insights.</a:t>
            </a:r>
            <a:endParaRPr lang="en-US" sz="1169" dirty="0"/>
          </a:p>
        </p:txBody>
      </p:sp>
      <p:sp>
        <p:nvSpPr>
          <p:cNvPr id="31" name="Text 10"/>
          <p:cNvSpPr/>
          <p:nvPr/>
        </p:nvSpPr>
        <p:spPr>
          <a:xfrm>
            <a:off x="5085809" y="4608195"/>
            <a:ext cx="2047955"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Flexible Routing</a:t>
            </a:r>
            <a:endParaRPr lang="en-US" sz="1461" dirty="0"/>
          </a:p>
        </p:txBody>
      </p:sp>
      <p:sp>
        <p:nvSpPr>
          <p:cNvPr id="32" name="Text 11"/>
          <p:cNvSpPr/>
          <p:nvPr/>
        </p:nvSpPr>
        <p:spPr>
          <a:xfrm>
            <a:off x="4380478" y="5165036"/>
            <a:ext cx="3118306" cy="1113681"/>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Different load balancer types and routing algorithms (e.g., round robin, least outstanding requests) allow for optimized traffic distribution based on application needs.</a:t>
            </a:r>
            <a:endParaRPr lang="en-US" sz="1169" dirty="0"/>
          </a:p>
        </p:txBody>
      </p:sp>
      <p:sp>
        <p:nvSpPr>
          <p:cNvPr id="33" name="Text 12"/>
          <p:cNvSpPr/>
          <p:nvPr/>
        </p:nvSpPr>
        <p:spPr>
          <a:xfrm>
            <a:off x="8445414" y="4478266"/>
            <a:ext cx="1754047" cy="259859"/>
          </a:xfrm>
          <a:prstGeom prst="rect">
            <a:avLst/>
          </a:prstGeom>
          <a:noFill/>
          <a:ln/>
        </p:spPr>
        <p:txBody>
          <a:bodyPr vert="horz" wrap="square" lIns="0" tIns="0" rIns="0" bIns="0" rtlCol="0" anchor="t"/>
          <a:lstStyle/>
          <a:p>
            <a:pPr>
              <a:lnSpc>
                <a:spcPts val="2046"/>
              </a:lnSpc>
            </a:pPr>
            <a:r>
              <a:rPr lang="en-US" sz="1461" b="1" dirty="0">
                <a:solidFill>
                  <a:srgbClr val="000000"/>
                </a:solidFill>
                <a:latin typeface="ui-sans-serif" pitchFamily="34" charset="0"/>
                <a:ea typeface="ui-sans-serif" pitchFamily="34" charset="-122"/>
                <a:cs typeface="ui-sans-serif" pitchFamily="34" charset="-120"/>
              </a:rPr>
              <a:t>Key Takeaway</a:t>
            </a:r>
            <a:endParaRPr lang="en-US" sz="1461" dirty="0"/>
          </a:p>
        </p:txBody>
      </p:sp>
      <p:sp>
        <p:nvSpPr>
          <p:cNvPr id="34" name="Text 13"/>
          <p:cNvSpPr/>
          <p:nvPr/>
        </p:nvSpPr>
        <p:spPr>
          <a:xfrm>
            <a:off x="8166993" y="4830931"/>
            <a:ext cx="3118306" cy="890945"/>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ELB simplifies the distribution of application traffic across multiple targets while enhancing availability, security, and performance.</a:t>
            </a:r>
            <a:endParaRPr lang="en-US" sz="1169"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742454"/>
          </a:xfrm>
          <a:prstGeom prst="rect">
            <a:avLst/>
          </a:prstGeom>
        </p:spPr>
      </p:pic>
      <p:pic>
        <p:nvPicPr>
          <p:cNvPr id="4" name="Image 2" descr="preencoded.png"/>
          <p:cNvPicPr>
            <a:picLocks noChangeAspect="1"/>
          </p:cNvPicPr>
          <p:nvPr/>
        </p:nvPicPr>
        <p:blipFill>
          <a:blip r:embed="rId5"/>
          <a:stretch>
            <a:fillRect/>
          </a:stretch>
        </p:blipFill>
        <p:spPr>
          <a:xfrm>
            <a:off x="296981" y="1861116"/>
            <a:ext cx="5531282" cy="1596276"/>
          </a:xfrm>
          <a:prstGeom prst="rect">
            <a:avLst/>
          </a:prstGeom>
        </p:spPr>
      </p:pic>
      <p:pic>
        <p:nvPicPr>
          <p:cNvPr id="5" name="Image 3" descr="preencoded.png"/>
          <p:cNvPicPr>
            <a:picLocks noChangeAspect="1"/>
          </p:cNvPicPr>
          <p:nvPr/>
        </p:nvPicPr>
        <p:blipFill>
          <a:blip r:embed="rId6"/>
          <a:stretch>
            <a:fillRect/>
          </a:stretch>
        </p:blipFill>
        <p:spPr>
          <a:xfrm>
            <a:off x="482595" y="2046729"/>
            <a:ext cx="158206" cy="556840"/>
          </a:xfrm>
          <a:prstGeom prst="rect">
            <a:avLst/>
          </a:prstGeom>
        </p:spPr>
      </p:pic>
      <p:pic>
        <p:nvPicPr>
          <p:cNvPr id="6" name="Image 4" descr="preencoded.png"/>
          <p:cNvPicPr>
            <a:picLocks noChangeAspect="1"/>
          </p:cNvPicPr>
          <p:nvPr/>
        </p:nvPicPr>
        <p:blipFill>
          <a:blip r:embed="rId7"/>
          <a:stretch>
            <a:fillRect/>
          </a:stretch>
        </p:blipFill>
        <p:spPr>
          <a:xfrm>
            <a:off x="6050999" y="1861116"/>
            <a:ext cx="5531282" cy="1596276"/>
          </a:xfrm>
          <a:prstGeom prst="rect">
            <a:avLst/>
          </a:prstGeom>
        </p:spPr>
      </p:pic>
      <p:pic>
        <p:nvPicPr>
          <p:cNvPr id="7" name="Image 5" descr="preencoded.png"/>
          <p:cNvPicPr>
            <a:picLocks noChangeAspect="1"/>
          </p:cNvPicPr>
          <p:nvPr/>
        </p:nvPicPr>
        <p:blipFill>
          <a:blip r:embed="rId8"/>
          <a:stretch>
            <a:fillRect/>
          </a:stretch>
        </p:blipFill>
        <p:spPr>
          <a:xfrm>
            <a:off x="6236613" y="2046729"/>
            <a:ext cx="250578" cy="556840"/>
          </a:xfrm>
          <a:prstGeom prst="rect">
            <a:avLst/>
          </a:prstGeom>
        </p:spPr>
      </p:pic>
      <p:pic>
        <p:nvPicPr>
          <p:cNvPr id="8" name="Image 6" descr="preencoded.png"/>
          <p:cNvPicPr>
            <a:picLocks noChangeAspect="1"/>
          </p:cNvPicPr>
          <p:nvPr/>
        </p:nvPicPr>
        <p:blipFill>
          <a:blip r:embed="rId9"/>
          <a:stretch>
            <a:fillRect/>
          </a:stretch>
        </p:blipFill>
        <p:spPr>
          <a:xfrm>
            <a:off x="6236613" y="2176658"/>
            <a:ext cx="250578" cy="296982"/>
          </a:xfrm>
          <a:prstGeom prst="rect">
            <a:avLst/>
          </a:prstGeom>
        </p:spPr>
      </p:pic>
      <p:pic>
        <p:nvPicPr>
          <p:cNvPr id="9" name="Image 7" descr="preencoded.png"/>
          <p:cNvPicPr>
            <a:picLocks noChangeAspect="1"/>
          </p:cNvPicPr>
          <p:nvPr/>
        </p:nvPicPr>
        <p:blipFill>
          <a:blip r:embed="rId10"/>
          <a:stretch>
            <a:fillRect/>
          </a:stretch>
        </p:blipFill>
        <p:spPr>
          <a:xfrm>
            <a:off x="296981" y="3680128"/>
            <a:ext cx="5531282" cy="1819012"/>
          </a:xfrm>
          <a:prstGeom prst="rect">
            <a:avLst/>
          </a:prstGeom>
        </p:spPr>
      </p:pic>
      <p:pic>
        <p:nvPicPr>
          <p:cNvPr id="10" name="Image 8" descr="preencoded.png"/>
          <p:cNvPicPr>
            <a:picLocks noChangeAspect="1"/>
          </p:cNvPicPr>
          <p:nvPr/>
        </p:nvPicPr>
        <p:blipFill>
          <a:blip r:embed="rId11"/>
          <a:stretch>
            <a:fillRect/>
          </a:stretch>
        </p:blipFill>
        <p:spPr>
          <a:xfrm>
            <a:off x="482595" y="3865742"/>
            <a:ext cx="152841" cy="556840"/>
          </a:xfrm>
          <a:prstGeom prst="rect">
            <a:avLst/>
          </a:prstGeom>
        </p:spPr>
      </p:pic>
      <p:pic>
        <p:nvPicPr>
          <p:cNvPr id="11" name="Image 9" descr="preencoded.png"/>
          <p:cNvPicPr>
            <a:picLocks noChangeAspect="1"/>
          </p:cNvPicPr>
          <p:nvPr/>
        </p:nvPicPr>
        <p:blipFill>
          <a:blip r:embed="rId12"/>
          <a:stretch>
            <a:fillRect/>
          </a:stretch>
        </p:blipFill>
        <p:spPr>
          <a:xfrm>
            <a:off x="6050999" y="3680128"/>
            <a:ext cx="5531282" cy="1819012"/>
          </a:xfrm>
          <a:prstGeom prst="rect">
            <a:avLst/>
          </a:prstGeom>
        </p:spPr>
      </p:pic>
      <p:pic>
        <p:nvPicPr>
          <p:cNvPr id="12" name="Image 10" descr="preencoded.png"/>
          <p:cNvPicPr>
            <a:picLocks noChangeAspect="1"/>
          </p:cNvPicPr>
          <p:nvPr/>
        </p:nvPicPr>
        <p:blipFill>
          <a:blip r:embed="rId13"/>
          <a:stretch>
            <a:fillRect/>
          </a:stretch>
        </p:blipFill>
        <p:spPr>
          <a:xfrm>
            <a:off x="6236613" y="3865742"/>
            <a:ext cx="250578" cy="556840"/>
          </a:xfrm>
          <a:prstGeom prst="rect">
            <a:avLst/>
          </a:prstGeom>
        </p:spPr>
      </p:pic>
      <p:pic>
        <p:nvPicPr>
          <p:cNvPr id="13" name="Image 11" descr="preencoded.png"/>
          <p:cNvPicPr>
            <a:picLocks noChangeAspect="1"/>
          </p:cNvPicPr>
          <p:nvPr/>
        </p:nvPicPr>
        <p:blipFill>
          <a:blip r:embed="rId14"/>
          <a:stretch>
            <a:fillRect/>
          </a:stretch>
        </p:blipFill>
        <p:spPr>
          <a:xfrm>
            <a:off x="6236613" y="3995671"/>
            <a:ext cx="250578" cy="296982"/>
          </a:xfrm>
          <a:prstGeom prst="rect">
            <a:avLst/>
          </a:prstGeom>
        </p:spPr>
      </p:pic>
      <p:sp>
        <p:nvSpPr>
          <p:cNvPr id="15" name="Text 0"/>
          <p:cNvSpPr/>
          <p:nvPr/>
        </p:nvSpPr>
        <p:spPr>
          <a:xfrm>
            <a:off x="371227" y="283401"/>
            <a:ext cx="4638306"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Core Components of ELB</a:t>
            </a:r>
            <a:endParaRPr lang="en-US" sz="2192" dirty="0"/>
          </a:p>
        </p:txBody>
      </p:sp>
      <p:sp>
        <p:nvSpPr>
          <p:cNvPr id="16" name="Text 1"/>
          <p:cNvSpPr/>
          <p:nvPr/>
        </p:nvSpPr>
        <p:spPr>
          <a:xfrm>
            <a:off x="296982" y="1118662"/>
            <a:ext cx="1128529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Elastic Load Balancing is comprised of several interconnected components that work in concert to efficiently manage and distribute incoming application traffic.</a:t>
            </a:r>
            <a:endParaRPr lang="en-US" sz="1315" dirty="0"/>
          </a:p>
        </p:txBody>
      </p:sp>
      <p:sp>
        <p:nvSpPr>
          <p:cNvPr id="17" name="Text 2"/>
          <p:cNvSpPr/>
          <p:nvPr/>
        </p:nvSpPr>
        <p:spPr>
          <a:xfrm>
            <a:off x="780011" y="2046729"/>
            <a:ext cx="5835165"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Listeners and Target Groups</a:t>
            </a:r>
            <a:endParaRPr lang="en-US" sz="1461" dirty="0"/>
          </a:p>
        </p:txBody>
      </p:sp>
      <p:sp>
        <p:nvSpPr>
          <p:cNvPr id="18" name="Text 3"/>
          <p:cNvSpPr/>
          <p:nvPr/>
        </p:nvSpPr>
        <p:spPr>
          <a:xfrm>
            <a:off x="780011" y="2380833"/>
            <a:ext cx="4862639"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 </a:t>
            </a:r>
            <a:r>
              <a:rPr lang="en-US" sz="1169" b="1" dirty="0">
                <a:solidFill>
                  <a:srgbClr val="4B5563"/>
                </a:solidFill>
                <a:latin typeface="ui-sans-serif" pitchFamily="34" charset="0"/>
                <a:ea typeface="ui-sans-serif" pitchFamily="34" charset="-122"/>
                <a:cs typeface="ui-sans-serif" pitchFamily="34" charset="-120"/>
              </a:rPr>
              <a:t>Listener</a:t>
            </a:r>
            <a:r>
              <a:rPr lang="en-US" sz="1169" dirty="0">
                <a:solidFill>
                  <a:srgbClr val="4B5563"/>
                </a:solidFill>
                <a:latin typeface="ui-sans-serif" pitchFamily="34" charset="0"/>
                <a:ea typeface="ui-sans-serif" pitchFamily="34" charset="-122"/>
                <a:cs typeface="ui-sans-serif" pitchFamily="34" charset="-120"/>
              </a:rPr>
              <a:t> checks for incoming connection requests and routes them to </a:t>
            </a:r>
            <a:r>
              <a:rPr lang="en-US" sz="1169" b="1" dirty="0">
                <a:solidFill>
                  <a:srgbClr val="4B5563"/>
                </a:solidFill>
                <a:latin typeface="ui-sans-serif" pitchFamily="34" charset="0"/>
                <a:ea typeface="ui-sans-serif" pitchFamily="34" charset="-122"/>
                <a:cs typeface="ui-sans-serif" pitchFamily="34" charset="-120"/>
              </a:rPr>
              <a:t>Target Groups</a:t>
            </a:r>
            <a:r>
              <a:rPr lang="en-US" sz="1169" dirty="0">
                <a:solidFill>
                  <a:srgbClr val="4B5563"/>
                </a:solidFill>
                <a:latin typeface="ui-sans-serif" pitchFamily="34" charset="0"/>
                <a:ea typeface="ui-sans-serif" pitchFamily="34" charset="-122"/>
                <a:cs typeface="ui-sans-serif" pitchFamily="34" charset="-120"/>
              </a:rPr>
              <a:t>. Target Groups are logical collections of targets (EC2 instances, Lambda functions, IP addresses) to which the load balancer routes requests.</a:t>
            </a:r>
            <a:endParaRPr lang="en-US" sz="1169" dirty="0"/>
          </a:p>
        </p:txBody>
      </p:sp>
      <p:sp>
        <p:nvSpPr>
          <p:cNvPr id="19" name="Text 4"/>
          <p:cNvSpPr/>
          <p:nvPr/>
        </p:nvSpPr>
        <p:spPr>
          <a:xfrm>
            <a:off x="6626401" y="2046729"/>
            <a:ext cx="477026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Health Checks</a:t>
            </a:r>
            <a:endParaRPr lang="en-US" sz="1461" dirty="0"/>
          </a:p>
        </p:txBody>
      </p:sp>
      <p:sp>
        <p:nvSpPr>
          <p:cNvPr id="20" name="Text 5"/>
          <p:cNvSpPr/>
          <p:nvPr/>
        </p:nvSpPr>
        <p:spPr>
          <a:xfrm>
            <a:off x="6626401" y="2380833"/>
            <a:ext cx="4770266"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Vital mechanisms that continuously monitor the health and availability of registered targets within a target group. Health checks ensure traffic is only routed to healthy targets, improving application reliability.</a:t>
            </a:r>
            <a:endParaRPr lang="en-US" sz="1169" dirty="0"/>
          </a:p>
        </p:txBody>
      </p:sp>
      <p:sp>
        <p:nvSpPr>
          <p:cNvPr id="21" name="Text 6"/>
          <p:cNvSpPr/>
          <p:nvPr/>
        </p:nvSpPr>
        <p:spPr>
          <a:xfrm>
            <a:off x="774646" y="3865741"/>
            <a:ext cx="486800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Availability Zones</a:t>
            </a:r>
            <a:endParaRPr lang="en-US" sz="1461" dirty="0"/>
          </a:p>
        </p:txBody>
      </p:sp>
      <p:sp>
        <p:nvSpPr>
          <p:cNvPr id="22" name="Text 7"/>
          <p:cNvSpPr/>
          <p:nvPr/>
        </p:nvSpPr>
        <p:spPr>
          <a:xfrm>
            <a:off x="774646" y="4199845"/>
            <a:ext cx="4868003"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ELB enhances fault tolerance by creating load balancer nodes within each enabled </a:t>
            </a:r>
            <a:r>
              <a:rPr lang="en-US" sz="1169" b="1" dirty="0">
                <a:solidFill>
                  <a:srgbClr val="4B5563"/>
                </a:solidFill>
                <a:latin typeface="ui-sans-serif" pitchFamily="34" charset="0"/>
                <a:ea typeface="ui-sans-serif" pitchFamily="34" charset="-122"/>
                <a:cs typeface="ui-sans-serif" pitchFamily="34" charset="-120"/>
              </a:rPr>
              <a:t>Availability Zone (AZ)</a:t>
            </a:r>
            <a:r>
              <a:rPr lang="en-US" sz="1169" dirty="0">
                <a:solidFill>
                  <a:srgbClr val="4B5563"/>
                </a:solidFill>
                <a:latin typeface="ui-sans-serif" pitchFamily="34" charset="0"/>
                <a:ea typeface="ui-sans-serif" pitchFamily="34" charset="-122"/>
                <a:cs typeface="ui-sans-serif" pitchFamily="34" charset="-120"/>
              </a:rPr>
              <a:t>. </a:t>
            </a:r>
            <a:r>
              <a:rPr lang="en-US" sz="1169" b="1" dirty="0">
                <a:solidFill>
                  <a:srgbClr val="4B5563"/>
                </a:solidFill>
                <a:latin typeface="ui-sans-serif" pitchFamily="34" charset="0"/>
                <a:ea typeface="ui-sans-serif" pitchFamily="34" charset="-122"/>
                <a:cs typeface="ui-sans-serif" pitchFamily="34" charset="-120"/>
              </a:rPr>
              <a:t>Cross-zone Load Balancing</a:t>
            </a:r>
            <a:r>
              <a:rPr lang="en-US" sz="1169" dirty="0">
                <a:solidFill>
                  <a:srgbClr val="4B5563"/>
                </a:solidFill>
                <a:latin typeface="ui-sans-serif" pitchFamily="34" charset="0"/>
                <a:ea typeface="ui-sans-serif" pitchFamily="34" charset="-122"/>
                <a:cs typeface="ui-sans-serif" pitchFamily="34" charset="-120"/>
              </a:rPr>
              <a:t> allows each load balancer node to distribute traffic across all registered targets in all enabled AZs.</a:t>
            </a:r>
            <a:endParaRPr lang="en-US" sz="1169" dirty="0"/>
          </a:p>
        </p:txBody>
      </p:sp>
      <p:sp>
        <p:nvSpPr>
          <p:cNvPr id="23" name="Text 8"/>
          <p:cNvSpPr/>
          <p:nvPr/>
        </p:nvSpPr>
        <p:spPr>
          <a:xfrm>
            <a:off x="6626401" y="3865741"/>
            <a:ext cx="5724320"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Architecture Integration</a:t>
            </a:r>
            <a:endParaRPr lang="en-US" sz="1461" dirty="0"/>
          </a:p>
        </p:txBody>
      </p:sp>
      <p:sp>
        <p:nvSpPr>
          <p:cNvPr id="24" name="Text 9"/>
          <p:cNvSpPr/>
          <p:nvPr/>
        </p:nvSpPr>
        <p:spPr>
          <a:xfrm>
            <a:off x="6626401" y="4199846"/>
            <a:ext cx="4770266" cy="1113681"/>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These components work together to create a resilient and efficient traffic distribution system. When a request arrives, it's processed by the listener, which uses target groups to determine where to send the traffic, with health checks ensuring targets are available.</a:t>
            </a:r>
            <a:endParaRPr lang="en-US" sz="1169"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1" y="79226"/>
            <a:ext cx="11879263" cy="742454"/>
          </a:xfrm>
          <a:prstGeom prst="rect">
            <a:avLst/>
          </a:prstGeom>
        </p:spPr>
      </p:pic>
      <p:pic>
        <p:nvPicPr>
          <p:cNvPr id="4" name="Image 2" descr="preencoded.png"/>
          <p:cNvPicPr>
            <a:picLocks noChangeAspect="1"/>
          </p:cNvPicPr>
          <p:nvPr/>
        </p:nvPicPr>
        <p:blipFill>
          <a:blip r:embed="rId4"/>
          <a:stretch>
            <a:fillRect/>
          </a:stretch>
        </p:blipFill>
        <p:spPr>
          <a:xfrm>
            <a:off x="371227" y="938347"/>
            <a:ext cx="11136809" cy="1350339"/>
          </a:xfrm>
          <a:prstGeom prst="rect">
            <a:avLst/>
          </a:prstGeom>
        </p:spPr>
      </p:pic>
      <p:pic>
        <p:nvPicPr>
          <p:cNvPr id="5" name="Image 3" descr="preencoded.png"/>
          <p:cNvPicPr>
            <a:picLocks noChangeAspect="1"/>
          </p:cNvPicPr>
          <p:nvPr/>
        </p:nvPicPr>
        <p:blipFill>
          <a:blip r:embed="rId5"/>
          <a:stretch>
            <a:fillRect/>
          </a:stretch>
        </p:blipFill>
        <p:spPr>
          <a:xfrm>
            <a:off x="371227" y="2975453"/>
            <a:ext cx="5568404" cy="2375853"/>
          </a:xfrm>
          <a:prstGeom prst="rect">
            <a:avLst/>
          </a:prstGeom>
        </p:spPr>
      </p:pic>
      <p:pic>
        <p:nvPicPr>
          <p:cNvPr id="6" name="Image 4" descr="preencoded.png"/>
          <p:cNvPicPr>
            <a:picLocks noChangeAspect="1"/>
          </p:cNvPicPr>
          <p:nvPr/>
        </p:nvPicPr>
        <p:blipFill>
          <a:blip r:embed="rId6"/>
          <a:stretch>
            <a:fillRect/>
          </a:stretch>
        </p:blipFill>
        <p:spPr>
          <a:xfrm>
            <a:off x="519717" y="3123945"/>
            <a:ext cx="5271423" cy="2078871"/>
          </a:xfrm>
          <a:prstGeom prst="rect">
            <a:avLst/>
          </a:prstGeom>
        </p:spPr>
      </p:pic>
      <p:pic>
        <p:nvPicPr>
          <p:cNvPr id="7" name="Image 5" descr="preencoded.png"/>
          <p:cNvPicPr>
            <a:picLocks noChangeAspect="1"/>
          </p:cNvPicPr>
          <p:nvPr/>
        </p:nvPicPr>
        <p:blipFill>
          <a:blip r:embed="rId7"/>
          <a:stretch>
            <a:fillRect/>
          </a:stretch>
        </p:blipFill>
        <p:spPr>
          <a:xfrm>
            <a:off x="2227361" y="3606540"/>
            <a:ext cx="1856135" cy="1113681"/>
          </a:xfrm>
          <a:prstGeom prst="rect">
            <a:avLst/>
          </a:prstGeom>
        </p:spPr>
      </p:pic>
      <p:pic>
        <p:nvPicPr>
          <p:cNvPr id="8" name="Image 6" descr="preencoded.png"/>
          <p:cNvPicPr>
            <a:picLocks noChangeAspect="1"/>
          </p:cNvPicPr>
          <p:nvPr/>
        </p:nvPicPr>
        <p:blipFill>
          <a:blip r:embed="rId8"/>
          <a:stretch>
            <a:fillRect/>
          </a:stretch>
        </p:blipFill>
        <p:spPr>
          <a:xfrm>
            <a:off x="2979096" y="3903522"/>
            <a:ext cx="278420" cy="296982"/>
          </a:xfrm>
          <a:prstGeom prst="rect">
            <a:avLst/>
          </a:prstGeom>
        </p:spPr>
      </p:pic>
      <p:pic>
        <p:nvPicPr>
          <p:cNvPr id="9" name="Image 7" descr="preencoded.png"/>
          <p:cNvPicPr>
            <a:picLocks noChangeAspect="1"/>
          </p:cNvPicPr>
          <p:nvPr/>
        </p:nvPicPr>
        <p:blipFill>
          <a:blip r:embed="rId9"/>
          <a:stretch>
            <a:fillRect/>
          </a:stretch>
        </p:blipFill>
        <p:spPr>
          <a:xfrm>
            <a:off x="5382791" y="3309557"/>
            <a:ext cx="222736" cy="296982"/>
          </a:xfrm>
          <a:prstGeom prst="rect">
            <a:avLst/>
          </a:prstGeom>
        </p:spPr>
      </p:pic>
      <p:pic>
        <p:nvPicPr>
          <p:cNvPr id="10" name="Image 8" descr="preencoded.png"/>
          <p:cNvPicPr>
            <a:picLocks noChangeAspect="1"/>
          </p:cNvPicPr>
          <p:nvPr/>
        </p:nvPicPr>
        <p:blipFill>
          <a:blip r:embed="rId9"/>
          <a:stretch>
            <a:fillRect/>
          </a:stretch>
        </p:blipFill>
        <p:spPr>
          <a:xfrm>
            <a:off x="5197177" y="3959206"/>
            <a:ext cx="222736" cy="296982"/>
          </a:xfrm>
          <a:prstGeom prst="rect">
            <a:avLst/>
          </a:prstGeom>
        </p:spPr>
      </p:pic>
      <p:pic>
        <p:nvPicPr>
          <p:cNvPr id="11" name="Image 9" descr="preencoded.png"/>
          <p:cNvPicPr>
            <a:picLocks noChangeAspect="1"/>
          </p:cNvPicPr>
          <p:nvPr/>
        </p:nvPicPr>
        <p:blipFill>
          <a:blip r:embed="rId9"/>
          <a:stretch>
            <a:fillRect/>
          </a:stretch>
        </p:blipFill>
        <p:spPr>
          <a:xfrm>
            <a:off x="5382791" y="4608853"/>
            <a:ext cx="222736" cy="296982"/>
          </a:xfrm>
          <a:prstGeom prst="rect">
            <a:avLst/>
          </a:prstGeom>
        </p:spPr>
      </p:pic>
      <p:pic>
        <p:nvPicPr>
          <p:cNvPr id="12" name="Image 10" descr="preencoded.png"/>
          <p:cNvPicPr>
            <a:picLocks noChangeAspect="1"/>
          </p:cNvPicPr>
          <p:nvPr/>
        </p:nvPicPr>
        <p:blipFill>
          <a:blip r:embed="rId10"/>
          <a:stretch>
            <a:fillRect/>
          </a:stretch>
        </p:blipFill>
        <p:spPr>
          <a:xfrm>
            <a:off x="705331" y="4720221"/>
            <a:ext cx="278420" cy="296982"/>
          </a:xfrm>
          <a:prstGeom prst="rect">
            <a:avLst/>
          </a:prstGeom>
        </p:spPr>
      </p:pic>
      <p:pic>
        <p:nvPicPr>
          <p:cNvPr id="13" name="Image 11" descr="preencoded.png"/>
          <p:cNvPicPr>
            <a:picLocks noChangeAspect="1"/>
          </p:cNvPicPr>
          <p:nvPr/>
        </p:nvPicPr>
        <p:blipFill>
          <a:blip r:embed="rId11"/>
          <a:stretch>
            <a:fillRect/>
          </a:stretch>
        </p:blipFill>
        <p:spPr>
          <a:xfrm>
            <a:off x="3983256" y="3167904"/>
            <a:ext cx="1017182" cy="487484"/>
          </a:xfrm>
          <a:prstGeom prst="rect">
            <a:avLst/>
          </a:prstGeom>
        </p:spPr>
      </p:pic>
      <p:pic>
        <p:nvPicPr>
          <p:cNvPr id="14" name="Image 12" descr="preencoded.png"/>
          <p:cNvPicPr>
            <a:picLocks noChangeAspect="1"/>
          </p:cNvPicPr>
          <p:nvPr/>
        </p:nvPicPr>
        <p:blipFill>
          <a:blip r:embed="rId12"/>
          <a:stretch>
            <a:fillRect/>
          </a:stretch>
        </p:blipFill>
        <p:spPr>
          <a:xfrm>
            <a:off x="4027812" y="4052013"/>
            <a:ext cx="928067" cy="18561"/>
          </a:xfrm>
          <a:prstGeom prst="rect">
            <a:avLst/>
          </a:prstGeom>
        </p:spPr>
      </p:pic>
      <p:pic>
        <p:nvPicPr>
          <p:cNvPr id="15" name="Image 13" descr="preencoded.png"/>
          <p:cNvPicPr>
            <a:picLocks noChangeAspect="1"/>
          </p:cNvPicPr>
          <p:nvPr/>
        </p:nvPicPr>
        <p:blipFill>
          <a:blip r:embed="rId13"/>
          <a:stretch>
            <a:fillRect/>
          </a:stretch>
        </p:blipFill>
        <p:spPr>
          <a:xfrm>
            <a:off x="3983256" y="4467197"/>
            <a:ext cx="1017182" cy="487484"/>
          </a:xfrm>
          <a:prstGeom prst="rect">
            <a:avLst/>
          </a:prstGeom>
        </p:spPr>
      </p:pic>
      <p:pic>
        <p:nvPicPr>
          <p:cNvPr id="16" name="Image 14" descr="preencoded.png"/>
          <p:cNvPicPr>
            <a:picLocks noChangeAspect="1"/>
          </p:cNvPicPr>
          <p:nvPr/>
        </p:nvPicPr>
        <p:blipFill>
          <a:blip r:embed="rId14"/>
          <a:stretch>
            <a:fillRect/>
          </a:stretch>
        </p:blipFill>
        <p:spPr>
          <a:xfrm>
            <a:off x="1085521" y="4599493"/>
            <a:ext cx="1374175" cy="260015"/>
          </a:xfrm>
          <a:prstGeom prst="rect">
            <a:avLst/>
          </a:prstGeom>
        </p:spPr>
      </p:pic>
      <p:pic>
        <p:nvPicPr>
          <p:cNvPr id="17" name="Image 15" descr="preencoded.png"/>
          <p:cNvPicPr>
            <a:picLocks noChangeAspect="1"/>
          </p:cNvPicPr>
          <p:nvPr/>
        </p:nvPicPr>
        <p:blipFill>
          <a:blip r:embed="rId15"/>
          <a:stretch>
            <a:fillRect/>
          </a:stretch>
        </p:blipFill>
        <p:spPr>
          <a:xfrm>
            <a:off x="6236613" y="2585666"/>
            <a:ext cx="2561466" cy="1948942"/>
          </a:xfrm>
          <a:prstGeom prst="rect">
            <a:avLst/>
          </a:prstGeom>
        </p:spPr>
      </p:pic>
      <p:pic>
        <p:nvPicPr>
          <p:cNvPr id="18" name="Image 16" descr="preencoded.png"/>
          <p:cNvPicPr>
            <a:picLocks noChangeAspect="1"/>
          </p:cNvPicPr>
          <p:nvPr/>
        </p:nvPicPr>
        <p:blipFill>
          <a:blip r:embed="rId16"/>
          <a:stretch>
            <a:fillRect/>
          </a:stretch>
        </p:blipFill>
        <p:spPr>
          <a:xfrm>
            <a:off x="6385104" y="2734157"/>
            <a:ext cx="556840" cy="556840"/>
          </a:xfrm>
          <a:prstGeom prst="rect">
            <a:avLst/>
          </a:prstGeom>
        </p:spPr>
      </p:pic>
      <p:pic>
        <p:nvPicPr>
          <p:cNvPr id="19" name="Image 17" descr="preencoded.png"/>
          <p:cNvPicPr>
            <a:picLocks noChangeAspect="1"/>
          </p:cNvPicPr>
          <p:nvPr/>
        </p:nvPicPr>
        <p:blipFill>
          <a:blip r:embed="rId17"/>
          <a:stretch>
            <a:fillRect/>
          </a:stretch>
        </p:blipFill>
        <p:spPr>
          <a:xfrm>
            <a:off x="6570717" y="2882648"/>
            <a:ext cx="185613" cy="259859"/>
          </a:xfrm>
          <a:prstGeom prst="rect">
            <a:avLst/>
          </a:prstGeom>
        </p:spPr>
      </p:pic>
      <p:pic>
        <p:nvPicPr>
          <p:cNvPr id="20" name="Image 18" descr="preencoded.png"/>
          <p:cNvPicPr>
            <a:picLocks noChangeAspect="1"/>
          </p:cNvPicPr>
          <p:nvPr/>
        </p:nvPicPr>
        <p:blipFill>
          <a:blip r:embed="rId18"/>
          <a:stretch>
            <a:fillRect/>
          </a:stretch>
        </p:blipFill>
        <p:spPr>
          <a:xfrm>
            <a:off x="8946569" y="2585666"/>
            <a:ext cx="2561466" cy="1948942"/>
          </a:xfrm>
          <a:prstGeom prst="rect">
            <a:avLst/>
          </a:prstGeom>
        </p:spPr>
      </p:pic>
      <p:pic>
        <p:nvPicPr>
          <p:cNvPr id="21" name="Image 19" descr="preencoded.png"/>
          <p:cNvPicPr>
            <a:picLocks noChangeAspect="1"/>
          </p:cNvPicPr>
          <p:nvPr/>
        </p:nvPicPr>
        <p:blipFill>
          <a:blip r:embed="rId19"/>
          <a:stretch>
            <a:fillRect/>
          </a:stretch>
        </p:blipFill>
        <p:spPr>
          <a:xfrm>
            <a:off x="9095060" y="2734157"/>
            <a:ext cx="556840" cy="556840"/>
          </a:xfrm>
          <a:prstGeom prst="rect">
            <a:avLst/>
          </a:prstGeom>
        </p:spPr>
      </p:pic>
      <p:pic>
        <p:nvPicPr>
          <p:cNvPr id="22" name="Image 20" descr="preencoded.png"/>
          <p:cNvPicPr>
            <a:picLocks noChangeAspect="1"/>
          </p:cNvPicPr>
          <p:nvPr/>
        </p:nvPicPr>
        <p:blipFill>
          <a:blip r:embed="rId20"/>
          <a:stretch>
            <a:fillRect/>
          </a:stretch>
        </p:blipFill>
        <p:spPr>
          <a:xfrm>
            <a:off x="9280674" y="2882648"/>
            <a:ext cx="185613" cy="259859"/>
          </a:xfrm>
          <a:prstGeom prst="rect">
            <a:avLst/>
          </a:prstGeom>
        </p:spPr>
      </p:pic>
      <p:pic>
        <p:nvPicPr>
          <p:cNvPr id="23" name="Image 21" descr="preencoded.png"/>
          <p:cNvPicPr>
            <a:picLocks noChangeAspect="1"/>
          </p:cNvPicPr>
          <p:nvPr/>
        </p:nvPicPr>
        <p:blipFill>
          <a:blip r:embed="rId21"/>
          <a:stretch>
            <a:fillRect/>
          </a:stretch>
        </p:blipFill>
        <p:spPr>
          <a:xfrm>
            <a:off x="6236613" y="4683098"/>
            <a:ext cx="2561466" cy="1948942"/>
          </a:xfrm>
          <a:prstGeom prst="rect">
            <a:avLst/>
          </a:prstGeom>
        </p:spPr>
      </p:pic>
      <p:pic>
        <p:nvPicPr>
          <p:cNvPr id="24" name="Image 22" descr="preencoded.png"/>
          <p:cNvPicPr>
            <a:picLocks noChangeAspect="1"/>
          </p:cNvPicPr>
          <p:nvPr/>
        </p:nvPicPr>
        <p:blipFill>
          <a:blip r:embed="rId22"/>
          <a:stretch>
            <a:fillRect/>
          </a:stretch>
        </p:blipFill>
        <p:spPr>
          <a:xfrm>
            <a:off x="6385104" y="4831589"/>
            <a:ext cx="556840" cy="556840"/>
          </a:xfrm>
          <a:prstGeom prst="rect">
            <a:avLst/>
          </a:prstGeom>
        </p:spPr>
      </p:pic>
      <p:pic>
        <p:nvPicPr>
          <p:cNvPr id="25" name="Image 23" descr="preencoded.png"/>
          <p:cNvPicPr>
            <a:picLocks noChangeAspect="1"/>
          </p:cNvPicPr>
          <p:nvPr/>
        </p:nvPicPr>
        <p:blipFill>
          <a:blip r:embed="rId23"/>
          <a:stretch>
            <a:fillRect/>
          </a:stretch>
        </p:blipFill>
        <p:spPr>
          <a:xfrm>
            <a:off x="6570717" y="4980080"/>
            <a:ext cx="185613" cy="259859"/>
          </a:xfrm>
          <a:prstGeom prst="rect">
            <a:avLst/>
          </a:prstGeom>
        </p:spPr>
      </p:pic>
      <p:pic>
        <p:nvPicPr>
          <p:cNvPr id="26" name="Image 24" descr="preencoded.png"/>
          <p:cNvPicPr>
            <a:picLocks noChangeAspect="1"/>
          </p:cNvPicPr>
          <p:nvPr/>
        </p:nvPicPr>
        <p:blipFill>
          <a:blip r:embed="rId24"/>
          <a:stretch>
            <a:fillRect/>
          </a:stretch>
        </p:blipFill>
        <p:spPr>
          <a:xfrm>
            <a:off x="8946569" y="4683098"/>
            <a:ext cx="2561466" cy="1948942"/>
          </a:xfrm>
          <a:prstGeom prst="rect">
            <a:avLst/>
          </a:prstGeom>
        </p:spPr>
      </p:pic>
      <p:pic>
        <p:nvPicPr>
          <p:cNvPr id="27" name="Image 25" descr="preencoded.png"/>
          <p:cNvPicPr>
            <a:picLocks noChangeAspect="1"/>
          </p:cNvPicPr>
          <p:nvPr/>
        </p:nvPicPr>
        <p:blipFill>
          <a:blip r:embed="rId25"/>
          <a:stretch>
            <a:fillRect/>
          </a:stretch>
        </p:blipFill>
        <p:spPr>
          <a:xfrm>
            <a:off x="9095060" y="4831589"/>
            <a:ext cx="556840" cy="556840"/>
          </a:xfrm>
          <a:prstGeom prst="rect">
            <a:avLst/>
          </a:prstGeom>
        </p:spPr>
      </p:pic>
      <p:pic>
        <p:nvPicPr>
          <p:cNvPr id="28" name="Image 26" descr="preencoded.png"/>
          <p:cNvPicPr>
            <a:picLocks noChangeAspect="1"/>
          </p:cNvPicPr>
          <p:nvPr/>
        </p:nvPicPr>
        <p:blipFill>
          <a:blip r:embed="rId26"/>
          <a:stretch>
            <a:fillRect/>
          </a:stretch>
        </p:blipFill>
        <p:spPr>
          <a:xfrm>
            <a:off x="9280674" y="4980080"/>
            <a:ext cx="185613" cy="259859"/>
          </a:xfrm>
          <a:prstGeom prst="rect">
            <a:avLst/>
          </a:prstGeom>
        </p:spPr>
      </p:pic>
      <p:sp>
        <p:nvSpPr>
          <p:cNvPr id="29" name="Text 0"/>
          <p:cNvSpPr/>
          <p:nvPr/>
        </p:nvSpPr>
        <p:spPr>
          <a:xfrm>
            <a:off x="371227" y="283401"/>
            <a:ext cx="5217073"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Classic Load Balancer (CLB)</a:t>
            </a:r>
            <a:endParaRPr lang="en-US" sz="2192" dirty="0"/>
          </a:p>
        </p:txBody>
      </p:sp>
      <p:sp>
        <p:nvSpPr>
          <p:cNvPr id="30" name="Text 1"/>
          <p:cNvSpPr/>
          <p:nvPr/>
        </p:nvSpPr>
        <p:spPr>
          <a:xfrm>
            <a:off x="593963" y="1161083"/>
            <a:ext cx="10691336" cy="904866"/>
          </a:xfrm>
          <a:prstGeom prst="rect">
            <a:avLst/>
          </a:prstGeom>
          <a:noFill/>
          <a:ln/>
        </p:spPr>
        <p:txBody>
          <a:bodyPr vert="horz" wrap="square" lIns="0" tIns="0" rIns="0" bIns="0" rtlCol="0" anchor="t"/>
          <a:lstStyle/>
          <a:p>
            <a:pPr>
              <a:lnSpc>
                <a:spcPts val="2375"/>
              </a:lnSpc>
            </a:pPr>
            <a:r>
              <a:rPr lang="en-US" sz="1461" b="1" dirty="0">
                <a:solidFill>
                  <a:srgbClr val="F97316"/>
                </a:solidFill>
                <a:latin typeface="ui-sans-serif" pitchFamily="34" charset="0"/>
                <a:ea typeface="ui-sans-serif" pitchFamily="34" charset="-122"/>
                <a:cs typeface="ui-sans-serif" pitchFamily="34" charset="-120"/>
              </a:rPr>
              <a:t>Classic Load Balancer (CLB)</a:t>
            </a:r>
            <a:r>
              <a:rPr lang="en-US" sz="1461" dirty="0">
                <a:solidFill>
                  <a:srgbClr val="374151"/>
                </a:solidFill>
                <a:latin typeface="ui-sans-serif" pitchFamily="34" charset="0"/>
                <a:ea typeface="ui-sans-serif" pitchFamily="34" charset="-122"/>
                <a:cs typeface="ui-sans-serif" pitchFamily="34" charset="-120"/>
              </a:rPr>
              <a:t> represents the previous generation of load balancers within Amazon Web Services (AWS). It was primarily designed to support applications deployed within the EC2-Classic network, offering basic load balancing functionalities for distributing incoming traffic.</a:t>
            </a:r>
            <a:endParaRPr lang="en-US" sz="1461" dirty="0"/>
          </a:p>
        </p:txBody>
      </p:sp>
      <p:sp>
        <p:nvSpPr>
          <p:cNvPr id="31" name="Text 2"/>
          <p:cNvSpPr/>
          <p:nvPr/>
        </p:nvSpPr>
        <p:spPr>
          <a:xfrm>
            <a:off x="445472" y="3049700"/>
            <a:ext cx="160265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EC2-Classic Network</a:t>
            </a:r>
            <a:endParaRPr lang="en-US" sz="1023" dirty="0"/>
          </a:p>
        </p:txBody>
      </p:sp>
      <p:sp>
        <p:nvSpPr>
          <p:cNvPr id="32" name="Text 3"/>
          <p:cNvSpPr/>
          <p:nvPr/>
        </p:nvSpPr>
        <p:spPr>
          <a:xfrm>
            <a:off x="2996933" y="4200503"/>
            <a:ext cx="380217"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CLB</a:t>
            </a:r>
            <a:endParaRPr lang="en-US" sz="1169" dirty="0"/>
          </a:p>
        </p:txBody>
      </p:sp>
      <p:sp>
        <p:nvSpPr>
          <p:cNvPr id="33" name="Text 4"/>
          <p:cNvSpPr/>
          <p:nvPr/>
        </p:nvSpPr>
        <p:spPr>
          <a:xfrm>
            <a:off x="1456195" y="5574043"/>
            <a:ext cx="3398467" cy="222736"/>
          </a:xfrm>
          <a:prstGeom prst="rect">
            <a:avLst/>
          </a:prstGeom>
          <a:noFill/>
          <a:ln/>
        </p:spPr>
        <p:txBody>
          <a:bodyPr vert="horz" wrap="square" lIns="0" tIns="0" rIns="0" bIns="0" rtlCol="0" anchor="t"/>
          <a:lstStyle/>
          <a:p>
            <a:pPr algn="ctr">
              <a:lnSpc>
                <a:spcPts val="1754"/>
              </a:lnSpc>
            </a:pPr>
            <a:r>
              <a:rPr lang="en-US" sz="1169" i="1" dirty="0">
                <a:solidFill>
                  <a:srgbClr val="4B5563"/>
                </a:solidFill>
                <a:latin typeface="ui-sans-serif" pitchFamily="34" charset="0"/>
                <a:ea typeface="ui-sans-serif" pitchFamily="34" charset="-122"/>
                <a:cs typeface="ui-sans-serif" pitchFamily="34" charset="-120"/>
              </a:rPr>
              <a:t>Basic CLB architecture for EC2-Classic</a:t>
            </a:r>
            <a:endParaRPr lang="en-US" sz="1169" dirty="0"/>
          </a:p>
        </p:txBody>
      </p:sp>
      <p:sp>
        <p:nvSpPr>
          <p:cNvPr id="34" name="Text 5"/>
          <p:cNvSpPr/>
          <p:nvPr/>
        </p:nvSpPr>
        <p:spPr>
          <a:xfrm>
            <a:off x="6236612" y="2140193"/>
            <a:ext cx="527142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Key Characteristics</a:t>
            </a:r>
            <a:endParaRPr lang="en-US" sz="1754" dirty="0"/>
          </a:p>
        </p:txBody>
      </p:sp>
      <p:sp>
        <p:nvSpPr>
          <p:cNvPr id="35" name="Text 6"/>
          <p:cNvSpPr/>
          <p:nvPr/>
        </p:nvSpPr>
        <p:spPr>
          <a:xfrm>
            <a:off x="6385104" y="3458049"/>
            <a:ext cx="2264484" cy="259859"/>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OSI Model</a:t>
            </a:r>
            <a:endParaRPr lang="en-US" sz="1315" dirty="0"/>
          </a:p>
        </p:txBody>
      </p:sp>
      <p:sp>
        <p:nvSpPr>
          <p:cNvPr id="36" name="Text 7"/>
          <p:cNvSpPr/>
          <p:nvPr/>
        </p:nvSpPr>
        <p:spPr>
          <a:xfrm>
            <a:off x="6385104" y="3717908"/>
            <a:ext cx="2264484"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Operates at both Layer 4 (TCP/SSL) and Layer 7 (HTTP/HTTPS)</a:t>
            </a:r>
            <a:endParaRPr lang="en-US" sz="1169" dirty="0"/>
          </a:p>
        </p:txBody>
      </p:sp>
      <p:sp>
        <p:nvSpPr>
          <p:cNvPr id="37" name="Text 8"/>
          <p:cNvSpPr/>
          <p:nvPr/>
        </p:nvSpPr>
        <p:spPr>
          <a:xfrm>
            <a:off x="9095060" y="3458049"/>
            <a:ext cx="2264484" cy="259859"/>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Protocols</a:t>
            </a:r>
            <a:endParaRPr lang="en-US" sz="1315" dirty="0"/>
          </a:p>
        </p:txBody>
      </p:sp>
      <p:sp>
        <p:nvSpPr>
          <p:cNvPr id="38" name="Text 9"/>
          <p:cNvSpPr/>
          <p:nvPr/>
        </p:nvSpPr>
        <p:spPr>
          <a:xfrm>
            <a:off x="9095060" y="3717908"/>
            <a:ext cx="2264484"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Supports HTTP, HTTPS, SSL, and TCP protocols</a:t>
            </a:r>
            <a:endParaRPr lang="en-US" sz="1169" dirty="0"/>
          </a:p>
        </p:txBody>
      </p:sp>
      <p:sp>
        <p:nvSpPr>
          <p:cNvPr id="39" name="Text 10"/>
          <p:cNvSpPr/>
          <p:nvPr/>
        </p:nvSpPr>
        <p:spPr>
          <a:xfrm>
            <a:off x="6385104" y="5555482"/>
            <a:ext cx="2264484" cy="259859"/>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Routing</a:t>
            </a:r>
            <a:endParaRPr lang="en-US" sz="1315" dirty="0"/>
          </a:p>
        </p:txBody>
      </p:sp>
      <p:sp>
        <p:nvSpPr>
          <p:cNvPr id="40" name="Text 11"/>
          <p:cNvSpPr/>
          <p:nvPr/>
        </p:nvSpPr>
        <p:spPr>
          <a:xfrm>
            <a:off x="6385104" y="5815340"/>
            <a:ext cx="2264484"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Uses round robin for TCP and least outstanding requests for HTTP/HTTPS</a:t>
            </a:r>
            <a:endParaRPr lang="en-US" sz="1169" dirty="0"/>
          </a:p>
        </p:txBody>
      </p:sp>
      <p:sp>
        <p:nvSpPr>
          <p:cNvPr id="41" name="Text 12"/>
          <p:cNvSpPr/>
          <p:nvPr/>
        </p:nvSpPr>
        <p:spPr>
          <a:xfrm>
            <a:off x="9095060" y="5555482"/>
            <a:ext cx="2717381" cy="259859"/>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Session Management</a:t>
            </a:r>
            <a:endParaRPr lang="en-US" sz="1315" dirty="0"/>
          </a:p>
        </p:txBody>
      </p:sp>
      <p:sp>
        <p:nvSpPr>
          <p:cNvPr id="42" name="Text 13"/>
          <p:cNvSpPr/>
          <p:nvPr/>
        </p:nvSpPr>
        <p:spPr>
          <a:xfrm>
            <a:off x="9095060" y="5815341"/>
            <a:ext cx="2264484"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Supports sticky sessions with application-generated cookies</a:t>
            </a:r>
            <a:endParaRPr lang="en-US" sz="1169"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742454"/>
          </a:xfrm>
          <a:prstGeom prst="rect">
            <a:avLst/>
          </a:prstGeom>
        </p:spPr>
      </p:pic>
      <p:pic>
        <p:nvPicPr>
          <p:cNvPr id="4" name="Image 2" descr="preencoded.png"/>
          <p:cNvPicPr>
            <a:picLocks noChangeAspect="1"/>
          </p:cNvPicPr>
          <p:nvPr/>
        </p:nvPicPr>
        <p:blipFill>
          <a:blip r:embed="rId5"/>
          <a:stretch>
            <a:fillRect/>
          </a:stretch>
        </p:blipFill>
        <p:spPr>
          <a:xfrm>
            <a:off x="371226" y="1675503"/>
            <a:ext cx="5419914" cy="2264484"/>
          </a:xfrm>
          <a:prstGeom prst="rect">
            <a:avLst/>
          </a:prstGeom>
        </p:spPr>
      </p:pic>
      <p:pic>
        <p:nvPicPr>
          <p:cNvPr id="5" name="Image 3" descr="preencoded.png"/>
          <p:cNvPicPr>
            <a:picLocks noChangeAspect="1"/>
          </p:cNvPicPr>
          <p:nvPr/>
        </p:nvPicPr>
        <p:blipFill>
          <a:blip r:embed="rId6"/>
          <a:stretch>
            <a:fillRect/>
          </a:stretch>
        </p:blipFill>
        <p:spPr>
          <a:xfrm>
            <a:off x="593963" y="1898239"/>
            <a:ext cx="461859" cy="556840"/>
          </a:xfrm>
          <a:prstGeom prst="rect">
            <a:avLst/>
          </a:prstGeom>
        </p:spPr>
      </p:pic>
      <p:pic>
        <p:nvPicPr>
          <p:cNvPr id="6" name="Image 4" descr="preencoded.png"/>
          <p:cNvPicPr>
            <a:picLocks noChangeAspect="1"/>
          </p:cNvPicPr>
          <p:nvPr/>
        </p:nvPicPr>
        <p:blipFill>
          <a:blip r:embed="rId7"/>
          <a:stretch>
            <a:fillRect/>
          </a:stretch>
        </p:blipFill>
        <p:spPr>
          <a:xfrm>
            <a:off x="713451" y="2028168"/>
            <a:ext cx="222736" cy="296982"/>
          </a:xfrm>
          <a:prstGeom prst="rect">
            <a:avLst/>
          </a:prstGeom>
        </p:spPr>
      </p:pic>
      <p:pic>
        <p:nvPicPr>
          <p:cNvPr id="7" name="Image 5" descr="preencoded.png"/>
          <p:cNvPicPr>
            <a:picLocks noChangeAspect="1"/>
          </p:cNvPicPr>
          <p:nvPr/>
        </p:nvPicPr>
        <p:blipFill>
          <a:blip r:embed="rId8"/>
          <a:stretch>
            <a:fillRect/>
          </a:stretch>
        </p:blipFill>
        <p:spPr>
          <a:xfrm>
            <a:off x="1204312" y="2260185"/>
            <a:ext cx="148491" cy="148491"/>
          </a:xfrm>
          <a:prstGeom prst="rect">
            <a:avLst/>
          </a:prstGeom>
        </p:spPr>
      </p:pic>
      <p:pic>
        <p:nvPicPr>
          <p:cNvPr id="8" name="Image 6" descr="preencoded.png"/>
          <p:cNvPicPr>
            <a:picLocks noChangeAspect="1"/>
          </p:cNvPicPr>
          <p:nvPr/>
        </p:nvPicPr>
        <p:blipFill>
          <a:blip r:embed="rId8"/>
          <a:stretch>
            <a:fillRect/>
          </a:stretch>
        </p:blipFill>
        <p:spPr>
          <a:xfrm>
            <a:off x="1204312" y="2779902"/>
            <a:ext cx="148491" cy="148491"/>
          </a:xfrm>
          <a:prstGeom prst="rect">
            <a:avLst/>
          </a:prstGeom>
        </p:spPr>
      </p:pic>
      <p:pic>
        <p:nvPicPr>
          <p:cNvPr id="9" name="Image 7" descr="preencoded.png"/>
          <p:cNvPicPr>
            <a:picLocks noChangeAspect="1"/>
          </p:cNvPicPr>
          <p:nvPr/>
        </p:nvPicPr>
        <p:blipFill>
          <a:blip r:embed="rId8"/>
          <a:stretch>
            <a:fillRect/>
          </a:stretch>
        </p:blipFill>
        <p:spPr>
          <a:xfrm>
            <a:off x="1204312" y="3299620"/>
            <a:ext cx="148491" cy="148491"/>
          </a:xfrm>
          <a:prstGeom prst="rect">
            <a:avLst/>
          </a:prstGeom>
        </p:spPr>
      </p:pic>
      <p:pic>
        <p:nvPicPr>
          <p:cNvPr id="10" name="Image 8" descr="preencoded.png"/>
          <p:cNvPicPr>
            <a:picLocks noChangeAspect="1"/>
          </p:cNvPicPr>
          <p:nvPr/>
        </p:nvPicPr>
        <p:blipFill>
          <a:blip r:embed="rId9"/>
          <a:stretch>
            <a:fillRect/>
          </a:stretch>
        </p:blipFill>
        <p:spPr>
          <a:xfrm>
            <a:off x="6088122" y="1675503"/>
            <a:ext cx="5419914" cy="2264484"/>
          </a:xfrm>
          <a:prstGeom prst="rect">
            <a:avLst/>
          </a:prstGeom>
        </p:spPr>
      </p:pic>
      <p:pic>
        <p:nvPicPr>
          <p:cNvPr id="11" name="Image 9" descr="preencoded.png"/>
          <p:cNvPicPr>
            <a:picLocks noChangeAspect="1"/>
          </p:cNvPicPr>
          <p:nvPr/>
        </p:nvPicPr>
        <p:blipFill>
          <a:blip r:embed="rId10"/>
          <a:stretch>
            <a:fillRect/>
          </a:stretch>
        </p:blipFill>
        <p:spPr>
          <a:xfrm>
            <a:off x="6310858" y="1898239"/>
            <a:ext cx="556840" cy="556840"/>
          </a:xfrm>
          <a:prstGeom prst="rect">
            <a:avLst/>
          </a:prstGeom>
        </p:spPr>
      </p:pic>
      <p:pic>
        <p:nvPicPr>
          <p:cNvPr id="12" name="Image 10" descr="preencoded.png"/>
          <p:cNvPicPr>
            <a:picLocks noChangeAspect="1"/>
          </p:cNvPicPr>
          <p:nvPr/>
        </p:nvPicPr>
        <p:blipFill>
          <a:blip r:embed="rId11"/>
          <a:stretch>
            <a:fillRect/>
          </a:stretch>
        </p:blipFill>
        <p:spPr>
          <a:xfrm>
            <a:off x="6477910" y="2028168"/>
            <a:ext cx="222736" cy="296982"/>
          </a:xfrm>
          <a:prstGeom prst="rect">
            <a:avLst/>
          </a:prstGeom>
        </p:spPr>
      </p:pic>
      <p:pic>
        <p:nvPicPr>
          <p:cNvPr id="13" name="Image 11" descr="preencoded.png"/>
          <p:cNvPicPr>
            <a:picLocks noChangeAspect="1"/>
          </p:cNvPicPr>
          <p:nvPr/>
        </p:nvPicPr>
        <p:blipFill>
          <a:blip r:embed="rId12"/>
          <a:stretch>
            <a:fillRect/>
          </a:stretch>
        </p:blipFill>
        <p:spPr>
          <a:xfrm>
            <a:off x="7016189" y="2260185"/>
            <a:ext cx="148491" cy="148491"/>
          </a:xfrm>
          <a:prstGeom prst="rect">
            <a:avLst/>
          </a:prstGeom>
        </p:spPr>
      </p:pic>
      <p:pic>
        <p:nvPicPr>
          <p:cNvPr id="14" name="Image 12" descr="preencoded.png"/>
          <p:cNvPicPr>
            <a:picLocks noChangeAspect="1"/>
          </p:cNvPicPr>
          <p:nvPr/>
        </p:nvPicPr>
        <p:blipFill>
          <a:blip r:embed="rId12"/>
          <a:stretch>
            <a:fillRect/>
          </a:stretch>
        </p:blipFill>
        <p:spPr>
          <a:xfrm>
            <a:off x="7016189" y="2557166"/>
            <a:ext cx="148491" cy="148491"/>
          </a:xfrm>
          <a:prstGeom prst="rect">
            <a:avLst/>
          </a:prstGeom>
        </p:spPr>
      </p:pic>
      <p:pic>
        <p:nvPicPr>
          <p:cNvPr id="15" name="Image 13" descr="preencoded.png"/>
          <p:cNvPicPr>
            <a:picLocks noChangeAspect="1"/>
          </p:cNvPicPr>
          <p:nvPr/>
        </p:nvPicPr>
        <p:blipFill>
          <a:blip r:embed="rId12"/>
          <a:stretch>
            <a:fillRect/>
          </a:stretch>
        </p:blipFill>
        <p:spPr>
          <a:xfrm>
            <a:off x="7016189" y="2854148"/>
            <a:ext cx="148491" cy="148491"/>
          </a:xfrm>
          <a:prstGeom prst="rect">
            <a:avLst/>
          </a:prstGeom>
        </p:spPr>
      </p:pic>
      <p:pic>
        <p:nvPicPr>
          <p:cNvPr id="16" name="Image 14" descr="preencoded.png"/>
          <p:cNvPicPr>
            <a:picLocks noChangeAspect="1"/>
          </p:cNvPicPr>
          <p:nvPr/>
        </p:nvPicPr>
        <p:blipFill>
          <a:blip r:embed="rId12"/>
          <a:stretch>
            <a:fillRect/>
          </a:stretch>
        </p:blipFill>
        <p:spPr>
          <a:xfrm>
            <a:off x="7016189" y="3151129"/>
            <a:ext cx="148491" cy="148491"/>
          </a:xfrm>
          <a:prstGeom prst="rect">
            <a:avLst/>
          </a:prstGeom>
        </p:spPr>
      </p:pic>
      <p:pic>
        <p:nvPicPr>
          <p:cNvPr id="17" name="Image 15" descr="preencoded.png"/>
          <p:cNvPicPr>
            <a:picLocks noChangeAspect="1"/>
          </p:cNvPicPr>
          <p:nvPr/>
        </p:nvPicPr>
        <p:blipFill>
          <a:blip r:embed="rId13"/>
          <a:stretch>
            <a:fillRect/>
          </a:stretch>
        </p:blipFill>
        <p:spPr>
          <a:xfrm>
            <a:off x="371226" y="4236968"/>
            <a:ext cx="5419914" cy="2115994"/>
          </a:xfrm>
          <a:prstGeom prst="rect">
            <a:avLst/>
          </a:prstGeom>
        </p:spPr>
      </p:pic>
      <p:pic>
        <p:nvPicPr>
          <p:cNvPr id="18" name="Image 16" descr="preencoded.png"/>
          <p:cNvPicPr>
            <a:picLocks noChangeAspect="1"/>
          </p:cNvPicPr>
          <p:nvPr/>
        </p:nvPicPr>
        <p:blipFill>
          <a:blip r:embed="rId14"/>
          <a:stretch>
            <a:fillRect/>
          </a:stretch>
        </p:blipFill>
        <p:spPr>
          <a:xfrm>
            <a:off x="593963" y="4459705"/>
            <a:ext cx="556840" cy="556840"/>
          </a:xfrm>
          <a:prstGeom prst="rect">
            <a:avLst/>
          </a:prstGeom>
        </p:spPr>
      </p:pic>
      <p:pic>
        <p:nvPicPr>
          <p:cNvPr id="19" name="Image 17" descr="preencoded.png"/>
          <p:cNvPicPr>
            <a:picLocks noChangeAspect="1"/>
          </p:cNvPicPr>
          <p:nvPr/>
        </p:nvPicPr>
        <p:blipFill>
          <a:blip r:embed="rId15"/>
          <a:stretch>
            <a:fillRect/>
          </a:stretch>
        </p:blipFill>
        <p:spPr>
          <a:xfrm>
            <a:off x="761015" y="4589634"/>
            <a:ext cx="222736" cy="296982"/>
          </a:xfrm>
          <a:prstGeom prst="rect">
            <a:avLst/>
          </a:prstGeom>
        </p:spPr>
      </p:pic>
      <p:pic>
        <p:nvPicPr>
          <p:cNvPr id="20" name="Image 18" descr="preencoded.png"/>
          <p:cNvPicPr>
            <a:picLocks noChangeAspect="1"/>
          </p:cNvPicPr>
          <p:nvPr/>
        </p:nvPicPr>
        <p:blipFill>
          <a:blip r:embed="rId16"/>
          <a:stretch>
            <a:fillRect/>
          </a:stretch>
        </p:blipFill>
        <p:spPr>
          <a:xfrm>
            <a:off x="1299294" y="4821651"/>
            <a:ext cx="148491" cy="148491"/>
          </a:xfrm>
          <a:prstGeom prst="rect">
            <a:avLst/>
          </a:prstGeom>
        </p:spPr>
      </p:pic>
      <p:pic>
        <p:nvPicPr>
          <p:cNvPr id="21" name="Image 19" descr="preencoded.png"/>
          <p:cNvPicPr>
            <a:picLocks noChangeAspect="1"/>
          </p:cNvPicPr>
          <p:nvPr/>
        </p:nvPicPr>
        <p:blipFill>
          <a:blip r:embed="rId16"/>
          <a:stretch>
            <a:fillRect/>
          </a:stretch>
        </p:blipFill>
        <p:spPr>
          <a:xfrm>
            <a:off x="1299294" y="5118632"/>
            <a:ext cx="148491" cy="148491"/>
          </a:xfrm>
          <a:prstGeom prst="rect">
            <a:avLst/>
          </a:prstGeom>
        </p:spPr>
      </p:pic>
      <p:pic>
        <p:nvPicPr>
          <p:cNvPr id="22" name="Image 20" descr="preencoded.png"/>
          <p:cNvPicPr>
            <a:picLocks noChangeAspect="1"/>
          </p:cNvPicPr>
          <p:nvPr/>
        </p:nvPicPr>
        <p:blipFill>
          <a:blip r:embed="rId16"/>
          <a:stretch>
            <a:fillRect/>
          </a:stretch>
        </p:blipFill>
        <p:spPr>
          <a:xfrm>
            <a:off x="1299294" y="5415614"/>
            <a:ext cx="148491" cy="148491"/>
          </a:xfrm>
          <a:prstGeom prst="rect">
            <a:avLst/>
          </a:prstGeom>
        </p:spPr>
      </p:pic>
      <p:pic>
        <p:nvPicPr>
          <p:cNvPr id="23" name="Image 21" descr="preencoded.png"/>
          <p:cNvPicPr>
            <a:picLocks noChangeAspect="1"/>
          </p:cNvPicPr>
          <p:nvPr/>
        </p:nvPicPr>
        <p:blipFill>
          <a:blip r:embed="rId17"/>
          <a:stretch>
            <a:fillRect/>
          </a:stretch>
        </p:blipFill>
        <p:spPr>
          <a:xfrm>
            <a:off x="6088122" y="4236968"/>
            <a:ext cx="5419914" cy="2115994"/>
          </a:xfrm>
          <a:prstGeom prst="rect">
            <a:avLst/>
          </a:prstGeom>
        </p:spPr>
      </p:pic>
      <p:pic>
        <p:nvPicPr>
          <p:cNvPr id="24" name="Image 22" descr="preencoded.png"/>
          <p:cNvPicPr>
            <a:picLocks noChangeAspect="1"/>
          </p:cNvPicPr>
          <p:nvPr/>
        </p:nvPicPr>
        <p:blipFill>
          <a:blip r:embed="rId18"/>
          <a:stretch>
            <a:fillRect/>
          </a:stretch>
        </p:blipFill>
        <p:spPr>
          <a:xfrm>
            <a:off x="6310858" y="4459705"/>
            <a:ext cx="478535" cy="556840"/>
          </a:xfrm>
          <a:prstGeom prst="rect">
            <a:avLst/>
          </a:prstGeom>
        </p:spPr>
      </p:pic>
      <p:pic>
        <p:nvPicPr>
          <p:cNvPr id="25" name="Image 23" descr="preencoded.png"/>
          <p:cNvPicPr>
            <a:picLocks noChangeAspect="1"/>
          </p:cNvPicPr>
          <p:nvPr/>
        </p:nvPicPr>
        <p:blipFill>
          <a:blip r:embed="rId19"/>
          <a:stretch>
            <a:fillRect/>
          </a:stretch>
        </p:blipFill>
        <p:spPr>
          <a:xfrm>
            <a:off x="6438757" y="4589634"/>
            <a:ext cx="222736" cy="296982"/>
          </a:xfrm>
          <a:prstGeom prst="rect">
            <a:avLst/>
          </a:prstGeom>
        </p:spPr>
      </p:pic>
      <p:pic>
        <p:nvPicPr>
          <p:cNvPr id="26" name="Image 24" descr="preencoded.png"/>
          <p:cNvPicPr>
            <a:picLocks noChangeAspect="1"/>
          </p:cNvPicPr>
          <p:nvPr/>
        </p:nvPicPr>
        <p:blipFill>
          <a:blip r:embed="rId20"/>
          <a:stretch>
            <a:fillRect/>
          </a:stretch>
        </p:blipFill>
        <p:spPr>
          <a:xfrm>
            <a:off x="6937884" y="4821651"/>
            <a:ext cx="148491" cy="148491"/>
          </a:xfrm>
          <a:prstGeom prst="rect">
            <a:avLst/>
          </a:prstGeom>
        </p:spPr>
      </p:pic>
      <p:pic>
        <p:nvPicPr>
          <p:cNvPr id="27" name="Image 25" descr="preencoded.png"/>
          <p:cNvPicPr>
            <a:picLocks noChangeAspect="1"/>
          </p:cNvPicPr>
          <p:nvPr/>
        </p:nvPicPr>
        <p:blipFill>
          <a:blip r:embed="rId20"/>
          <a:stretch>
            <a:fillRect/>
          </a:stretch>
        </p:blipFill>
        <p:spPr>
          <a:xfrm>
            <a:off x="6937884" y="5341368"/>
            <a:ext cx="148491" cy="148491"/>
          </a:xfrm>
          <a:prstGeom prst="rect">
            <a:avLst/>
          </a:prstGeom>
        </p:spPr>
      </p:pic>
      <p:pic>
        <p:nvPicPr>
          <p:cNvPr id="28" name="Image 26" descr="preencoded.png"/>
          <p:cNvPicPr>
            <a:picLocks noChangeAspect="1"/>
          </p:cNvPicPr>
          <p:nvPr/>
        </p:nvPicPr>
        <p:blipFill>
          <a:blip r:embed="rId20"/>
          <a:stretch>
            <a:fillRect/>
          </a:stretch>
        </p:blipFill>
        <p:spPr>
          <a:xfrm>
            <a:off x="6937884" y="5638350"/>
            <a:ext cx="148491" cy="148491"/>
          </a:xfrm>
          <a:prstGeom prst="rect">
            <a:avLst/>
          </a:prstGeom>
        </p:spPr>
      </p:pic>
      <p:pic>
        <p:nvPicPr>
          <p:cNvPr id="29" name="Image 27" descr="preencoded.png"/>
          <p:cNvPicPr>
            <a:picLocks noChangeAspect="1"/>
          </p:cNvPicPr>
          <p:nvPr/>
        </p:nvPicPr>
        <p:blipFill>
          <a:blip r:embed="rId20"/>
          <a:stretch>
            <a:fillRect/>
          </a:stretch>
        </p:blipFill>
        <p:spPr>
          <a:xfrm>
            <a:off x="6937884" y="5935331"/>
            <a:ext cx="148491" cy="148491"/>
          </a:xfrm>
          <a:prstGeom prst="rect">
            <a:avLst/>
          </a:prstGeom>
        </p:spPr>
      </p:pic>
      <p:sp>
        <p:nvSpPr>
          <p:cNvPr id="30" name="Text 0"/>
          <p:cNvSpPr/>
          <p:nvPr/>
        </p:nvSpPr>
        <p:spPr>
          <a:xfrm>
            <a:off x="371227" y="283401"/>
            <a:ext cx="3297365"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CLB Key Features</a:t>
            </a:r>
            <a:endParaRPr lang="en-US" sz="2192" dirty="0"/>
          </a:p>
        </p:txBody>
      </p:sp>
      <p:sp>
        <p:nvSpPr>
          <p:cNvPr id="31" name="Text 1"/>
          <p:cNvSpPr/>
          <p:nvPr/>
        </p:nvSpPr>
        <p:spPr>
          <a:xfrm>
            <a:off x="371227" y="1192907"/>
            <a:ext cx="1336417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 Classic Load Balancer (CLB) offers several key features that define its operation and capabilities:</a:t>
            </a:r>
            <a:endParaRPr lang="en-US" sz="1315" dirty="0"/>
          </a:p>
        </p:txBody>
      </p:sp>
      <p:sp>
        <p:nvSpPr>
          <p:cNvPr id="32" name="Text 2"/>
          <p:cNvSpPr/>
          <p:nvPr/>
        </p:nvSpPr>
        <p:spPr>
          <a:xfrm>
            <a:off x="1204313" y="1898238"/>
            <a:ext cx="4364091"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OSI Layer Operation</a:t>
            </a:r>
            <a:endParaRPr lang="en-US" sz="1461" dirty="0"/>
          </a:p>
        </p:txBody>
      </p:sp>
      <p:sp>
        <p:nvSpPr>
          <p:cNvPr id="33" name="Text 3"/>
          <p:cNvSpPr/>
          <p:nvPr/>
        </p:nvSpPr>
        <p:spPr>
          <a:xfrm>
            <a:off x="1241435" y="2232343"/>
            <a:ext cx="4549705" cy="445472"/>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 Operates at Layer 4 (Transport Layer) for TCP/SSL traffic</a:t>
            </a:r>
            <a:endParaRPr lang="en-US" sz="1169" dirty="0"/>
          </a:p>
        </p:txBody>
      </p:sp>
      <p:sp>
        <p:nvSpPr>
          <p:cNvPr id="34" name="Text 4"/>
          <p:cNvSpPr/>
          <p:nvPr/>
        </p:nvSpPr>
        <p:spPr>
          <a:xfrm>
            <a:off x="1241435" y="2752061"/>
            <a:ext cx="4549705" cy="445472"/>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 Operates at Layer 7 (Application Layer) for HTTP/HTTPS traffic</a:t>
            </a:r>
            <a:endParaRPr lang="en-US" sz="1169" dirty="0"/>
          </a:p>
        </p:txBody>
      </p:sp>
      <p:sp>
        <p:nvSpPr>
          <p:cNvPr id="35" name="Text 5"/>
          <p:cNvSpPr/>
          <p:nvPr/>
        </p:nvSpPr>
        <p:spPr>
          <a:xfrm>
            <a:off x="1241435" y="3271778"/>
            <a:ext cx="4549705" cy="445472"/>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 Supports both connection-based and request-based load balancing</a:t>
            </a:r>
            <a:endParaRPr lang="en-US" sz="1169" dirty="0"/>
          </a:p>
        </p:txBody>
      </p:sp>
      <p:sp>
        <p:nvSpPr>
          <p:cNvPr id="36" name="Text 6"/>
          <p:cNvSpPr/>
          <p:nvPr/>
        </p:nvSpPr>
        <p:spPr>
          <a:xfrm>
            <a:off x="7016189" y="1898238"/>
            <a:ext cx="4239121"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Supported Protocols</a:t>
            </a:r>
            <a:endParaRPr lang="en-US" sz="1461" dirty="0"/>
          </a:p>
        </p:txBody>
      </p:sp>
      <p:sp>
        <p:nvSpPr>
          <p:cNvPr id="37" name="Text 7"/>
          <p:cNvSpPr/>
          <p:nvPr/>
        </p:nvSpPr>
        <p:spPr>
          <a:xfrm>
            <a:off x="7053312" y="2232343"/>
            <a:ext cx="3718215"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 HTTP (port 80)</a:t>
            </a:r>
            <a:endParaRPr lang="en-US" sz="1169" dirty="0"/>
          </a:p>
        </p:txBody>
      </p:sp>
      <p:sp>
        <p:nvSpPr>
          <p:cNvPr id="38" name="Text 8"/>
          <p:cNvSpPr/>
          <p:nvPr/>
        </p:nvSpPr>
        <p:spPr>
          <a:xfrm>
            <a:off x="7053312" y="2529324"/>
            <a:ext cx="3718215"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 HTTPS (port 443)</a:t>
            </a:r>
            <a:endParaRPr lang="en-US" sz="1169" dirty="0"/>
          </a:p>
        </p:txBody>
      </p:sp>
      <p:sp>
        <p:nvSpPr>
          <p:cNvPr id="39" name="Text 9"/>
          <p:cNvSpPr/>
          <p:nvPr/>
        </p:nvSpPr>
        <p:spPr>
          <a:xfrm>
            <a:off x="7053312" y="2826306"/>
            <a:ext cx="4461858"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 SSL (Secure TCP) for encrypted connections</a:t>
            </a:r>
            <a:endParaRPr lang="en-US" sz="1169" dirty="0"/>
          </a:p>
        </p:txBody>
      </p:sp>
      <p:sp>
        <p:nvSpPr>
          <p:cNvPr id="40" name="Text 10"/>
          <p:cNvSpPr/>
          <p:nvPr/>
        </p:nvSpPr>
        <p:spPr>
          <a:xfrm>
            <a:off x="7053312" y="3123288"/>
            <a:ext cx="4461858"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 TCP for custom applications</a:t>
            </a:r>
            <a:endParaRPr lang="en-US" sz="1169" dirty="0"/>
          </a:p>
        </p:txBody>
      </p:sp>
      <p:sp>
        <p:nvSpPr>
          <p:cNvPr id="41" name="Text 11"/>
          <p:cNvSpPr/>
          <p:nvPr/>
        </p:nvSpPr>
        <p:spPr>
          <a:xfrm>
            <a:off x="1299294" y="4459704"/>
            <a:ext cx="424010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Routing Algorithms</a:t>
            </a:r>
            <a:endParaRPr lang="en-US" sz="1461" dirty="0"/>
          </a:p>
        </p:txBody>
      </p:sp>
      <p:sp>
        <p:nvSpPr>
          <p:cNvPr id="42" name="Text 12"/>
          <p:cNvSpPr/>
          <p:nvPr/>
        </p:nvSpPr>
        <p:spPr>
          <a:xfrm>
            <a:off x="1336417" y="4793809"/>
            <a:ext cx="5310865"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 Round Robin for TCP listeners</a:t>
            </a:r>
            <a:endParaRPr lang="en-US" sz="1169" dirty="0"/>
          </a:p>
        </p:txBody>
      </p:sp>
      <p:sp>
        <p:nvSpPr>
          <p:cNvPr id="43" name="Text 13"/>
          <p:cNvSpPr/>
          <p:nvPr/>
        </p:nvSpPr>
        <p:spPr>
          <a:xfrm>
            <a:off x="1336417" y="5090790"/>
            <a:ext cx="5310865"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 Least Outstanding Requests for HTTP/HTTPS listeners</a:t>
            </a:r>
            <a:endParaRPr lang="en-US" sz="1169" dirty="0"/>
          </a:p>
        </p:txBody>
      </p:sp>
      <p:sp>
        <p:nvSpPr>
          <p:cNvPr id="44" name="Text 14"/>
          <p:cNvSpPr/>
          <p:nvPr/>
        </p:nvSpPr>
        <p:spPr>
          <a:xfrm>
            <a:off x="1336417" y="5387772"/>
            <a:ext cx="5310865"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 Consistent hashing for TCP listeners</a:t>
            </a:r>
            <a:endParaRPr lang="en-US" sz="1169" dirty="0"/>
          </a:p>
        </p:txBody>
      </p:sp>
      <p:sp>
        <p:nvSpPr>
          <p:cNvPr id="45" name="Text 15"/>
          <p:cNvSpPr/>
          <p:nvPr/>
        </p:nvSpPr>
        <p:spPr>
          <a:xfrm>
            <a:off x="6937884" y="4459704"/>
            <a:ext cx="5216899"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Cross-zone Load Balancing</a:t>
            </a:r>
            <a:endParaRPr lang="en-US" sz="1461" dirty="0"/>
          </a:p>
        </p:txBody>
      </p:sp>
      <p:sp>
        <p:nvSpPr>
          <p:cNvPr id="46" name="Text 16"/>
          <p:cNvSpPr/>
          <p:nvPr/>
        </p:nvSpPr>
        <p:spPr>
          <a:xfrm>
            <a:off x="6975007" y="4793809"/>
            <a:ext cx="4533029" cy="445472"/>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 Distributes traffic across all registered targets in all enabled AZs</a:t>
            </a:r>
            <a:endParaRPr lang="en-US" sz="1169" dirty="0"/>
          </a:p>
        </p:txBody>
      </p:sp>
      <p:sp>
        <p:nvSpPr>
          <p:cNvPr id="47" name="Text 17"/>
          <p:cNvSpPr/>
          <p:nvPr/>
        </p:nvSpPr>
        <p:spPr>
          <a:xfrm>
            <a:off x="6975007" y="5313527"/>
            <a:ext cx="5439635"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 Can be enabled or disabled</a:t>
            </a:r>
            <a:endParaRPr lang="en-US" sz="1169" dirty="0"/>
          </a:p>
        </p:txBody>
      </p:sp>
      <p:sp>
        <p:nvSpPr>
          <p:cNvPr id="48" name="Text 18"/>
          <p:cNvSpPr/>
          <p:nvPr/>
        </p:nvSpPr>
        <p:spPr>
          <a:xfrm>
            <a:off x="6975007" y="5610508"/>
            <a:ext cx="5439635"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 Enabled by default in AWS Management Console</a:t>
            </a:r>
            <a:endParaRPr lang="en-US" sz="1169" dirty="0"/>
          </a:p>
        </p:txBody>
      </p:sp>
      <p:sp>
        <p:nvSpPr>
          <p:cNvPr id="49" name="Text 19"/>
          <p:cNvSpPr/>
          <p:nvPr/>
        </p:nvSpPr>
        <p:spPr>
          <a:xfrm>
            <a:off x="6975007" y="5907490"/>
            <a:ext cx="5439635"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 Disabled when provisioned through API or CLI</a:t>
            </a:r>
            <a:endParaRPr lang="en-US" sz="1169"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742454"/>
          </a:xfrm>
          <a:prstGeom prst="rect">
            <a:avLst/>
          </a:prstGeom>
        </p:spPr>
      </p:pic>
      <p:pic>
        <p:nvPicPr>
          <p:cNvPr id="4" name="Image 2" descr="preencoded.png"/>
          <p:cNvPicPr>
            <a:picLocks noChangeAspect="1"/>
          </p:cNvPicPr>
          <p:nvPr/>
        </p:nvPicPr>
        <p:blipFill>
          <a:blip r:embed="rId5"/>
          <a:stretch>
            <a:fillRect/>
          </a:stretch>
        </p:blipFill>
        <p:spPr>
          <a:xfrm>
            <a:off x="296981" y="1861116"/>
            <a:ext cx="3638024" cy="2153116"/>
          </a:xfrm>
          <a:prstGeom prst="rect">
            <a:avLst/>
          </a:prstGeom>
        </p:spPr>
      </p:pic>
      <p:pic>
        <p:nvPicPr>
          <p:cNvPr id="5" name="Image 3" descr="preencoded.png"/>
          <p:cNvPicPr>
            <a:picLocks noChangeAspect="1"/>
          </p:cNvPicPr>
          <p:nvPr/>
        </p:nvPicPr>
        <p:blipFill>
          <a:blip r:embed="rId6"/>
          <a:stretch>
            <a:fillRect/>
          </a:stretch>
        </p:blipFill>
        <p:spPr>
          <a:xfrm>
            <a:off x="482595" y="2046729"/>
            <a:ext cx="556840" cy="556840"/>
          </a:xfrm>
          <a:prstGeom prst="rect">
            <a:avLst/>
          </a:prstGeom>
        </p:spPr>
      </p:pic>
      <p:pic>
        <p:nvPicPr>
          <p:cNvPr id="6" name="Image 4" descr="preencoded.png"/>
          <p:cNvPicPr>
            <a:picLocks noChangeAspect="1"/>
          </p:cNvPicPr>
          <p:nvPr/>
        </p:nvPicPr>
        <p:blipFill>
          <a:blip r:embed="rId7"/>
          <a:stretch>
            <a:fillRect/>
          </a:stretch>
        </p:blipFill>
        <p:spPr>
          <a:xfrm>
            <a:off x="663569" y="2176658"/>
            <a:ext cx="194894" cy="296982"/>
          </a:xfrm>
          <a:prstGeom prst="rect">
            <a:avLst/>
          </a:prstGeom>
        </p:spPr>
      </p:pic>
      <p:pic>
        <p:nvPicPr>
          <p:cNvPr id="7" name="Image 5" descr="preencoded.png"/>
          <p:cNvPicPr>
            <a:picLocks noChangeAspect="1"/>
          </p:cNvPicPr>
          <p:nvPr/>
        </p:nvPicPr>
        <p:blipFill>
          <a:blip r:embed="rId8"/>
          <a:stretch>
            <a:fillRect/>
          </a:stretch>
        </p:blipFill>
        <p:spPr>
          <a:xfrm>
            <a:off x="4120619" y="1861116"/>
            <a:ext cx="3638024" cy="2153116"/>
          </a:xfrm>
          <a:prstGeom prst="rect">
            <a:avLst/>
          </a:prstGeom>
        </p:spPr>
      </p:pic>
      <p:pic>
        <p:nvPicPr>
          <p:cNvPr id="8" name="Image 6" descr="preencoded.png"/>
          <p:cNvPicPr>
            <a:picLocks noChangeAspect="1"/>
          </p:cNvPicPr>
          <p:nvPr/>
        </p:nvPicPr>
        <p:blipFill>
          <a:blip r:embed="rId9"/>
          <a:stretch>
            <a:fillRect/>
          </a:stretch>
        </p:blipFill>
        <p:spPr>
          <a:xfrm>
            <a:off x="4306233" y="2046729"/>
            <a:ext cx="556840" cy="556840"/>
          </a:xfrm>
          <a:prstGeom prst="rect">
            <a:avLst/>
          </a:prstGeom>
        </p:spPr>
      </p:pic>
      <p:pic>
        <p:nvPicPr>
          <p:cNvPr id="9" name="Image 7" descr="preencoded.png"/>
          <p:cNvPicPr>
            <a:picLocks noChangeAspect="1"/>
          </p:cNvPicPr>
          <p:nvPr/>
        </p:nvPicPr>
        <p:blipFill>
          <a:blip r:embed="rId10"/>
          <a:stretch>
            <a:fillRect/>
          </a:stretch>
        </p:blipFill>
        <p:spPr>
          <a:xfrm>
            <a:off x="4501127" y="2176658"/>
            <a:ext cx="167052" cy="296982"/>
          </a:xfrm>
          <a:prstGeom prst="rect">
            <a:avLst/>
          </a:prstGeom>
        </p:spPr>
      </p:pic>
      <p:pic>
        <p:nvPicPr>
          <p:cNvPr id="10" name="Image 8" descr="preencoded.png"/>
          <p:cNvPicPr>
            <a:picLocks noChangeAspect="1"/>
          </p:cNvPicPr>
          <p:nvPr/>
        </p:nvPicPr>
        <p:blipFill>
          <a:blip r:embed="rId11"/>
          <a:stretch>
            <a:fillRect/>
          </a:stretch>
        </p:blipFill>
        <p:spPr>
          <a:xfrm>
            <a:off x="7944257" y="1861116"/>
            <a:ext cx="3638024" cy="2153116"/>
          </a:xfrm>
          <a:prstGeom prst="rect">
            <a:avLst/>
          </a:prstGeom>
        </p:spPr>
      </p:pic>
      <p:pic>
        <p:nvPicPr>
          <p:cNvPr id="11" name="Image 9" descr="preencoded.png"/>
          <p:cNvPicPr>
            <a:picLocks noChangeAspect="1"/>
          </p:cNvPicPr>
          <p:nvPr/>
        </p:nvPicPr>
        <p:blipFill>
          <a:blip r:embed="rId12"/>
          <a:stretch>
            <a:fillRect/>
          </a:stretch>
        </p:blipFill>
        <p:spPr>
          <a:xfrm>
            <a:off x="8129870" y="2046729"/>
            <a:ext cx="548864" cy="556840"/>
          </a:xfrm>
          <a:prstGeom prst="rect">
            <a:avLst/>
          </a:prstGeom>
        </p:spPr>
      </p:pic>
      <p:pic>
        <p:nvPicPr>
          <p:cNvPr id="12" name="Image 10" descr="preencoded.png"/>
          <p:cNvPicPr>
            <a:picLocks noChangeAspect="1"/>
          </p:cNvPicPr>
          <p:nvPr/>
        </p:nvPicPr>
        <p:blipFill>
          <a:blip r:embed="rId13"/>
          <a:stretch>
            <a:fillRect/>
          </a:stretch>
        </p:blipFill>
        <p:spPr>
          <a:xfrm>
            <a:off x="296981" y="4199846"/>
            <a:ext cx="3638024" cy="2153116"/>
          </a:xfrm>
          <a:prstGeom prst="rect">
            <a:avLst/>
          </a:prstGeom>
        </p:spPr>
      </p:pic>
      <p:pic>
        <p:nvPicPr>
          <p:cNvPr id="13" name="Image 11" descr="preencoded.png"/>
          <p:cNvPicPr>
            <a:picLocks noChangeAspect="1"/>
          </p:cNvPicPr>
          <p:nvPr/>
        </p:nvPicPr>
        <p:blipFill>
          <a:blip r:embed="rId14"/>
          <a:stretch>
            <a:fillRect/>
          </a:stretch>
        </p:blipFill>
        <p:spPr>
          <a:xfrm>
            <a:off x="482595" y="4385459"/>
            <a:ext cx="556840" cy="556840"/>
          </a:xfrm>
          <a:prstGeom prst="rect">
            <a:avLst/>
          </a:prstGeom>
        </p:spPr>
      </p:pic>
      <p:pic>
        <p:nvPicPr>
          <p:cNvPr id="14" name="Image 12" descr="preencoded.png"/>
          <p:cNvPicPr>
            <a:picLocks noChangeAspect="1"/>
          </p:cNvPicPr>
          <p:nvPr/>
        </p:nvPicPr>
        <p:blipFill>
          <a:blip r:embed="rId15"/>
          <a:stretch>
            <a:fillRect/>
          </a:stretch>
        </p:blipFill>
        <p:spPr>
          <a:xfrm>
            <a:off x="663569" y="4515388"/>
            <a:ext cx="194894" cy="296982"/>
          </a:xfrm>
          <a:prstGeom prst="rect">
            <a:avLst/>
          </a:prstGeom>
        </p:spPr>
      </p:pic>
      <p:pic>
        <p:nvPicPr>
          <p:cNvPr id="15" name="Image 13" descr="preencoded.png"/>
          <p:cNvPicPr>
            <a:picLocks noChangeAspect="1"/>
          </p:cNvPicPr>
          <p:nvPr/>
        </p:nvPicPr>
        <p:blipFill>
          <a:blip r:embed="rId16"/>
          <a:stretch>
            <a:fillRect/>
          </a:stretch>
        </p:blipFill>
        <p:spPr>
          <a:xfrm>
            <a:off x="4120619" y="4199846"/>
            <a:ext cx="3638024" cy="2153116"/>
          </a:xfrm>
          <a:prstGeom prst="rect">
            <a:avLst/>
          </a:prstGeom>
        </p:spPr>
      </p:pic>
      <p:pic>
        <p:nvPicPr>
          <p:cNvPr id="16" name="Image 14" descr="preencoded.png"/>
          <p:cNvPicPr>
            <a:picLocks noChangeAspect="1"/>
          </p:cNvPicPr>
          <p:nvPr/>
        </p:nvPicPr>
        <p:blipFill>
          <a:blip r:embed="rId17"/>
          <a:stretch>
            <a:fillRect/>
          </a:stretch>
        </p:blipFill>
        <p:spPr>
          <a:xfrm>
            <a:off x="4306233" y="4385459"/>
            <a:ext cx="556840" cy="556840"/>
          </a:xfrm>
          <a:prstGeom prst="rect">
            <a:avLst/>
          </a:prstGeom>
        </p:spPr>
      </p:pic>
      <p:pic>
        <p:nvPicPr>
          <p:cNvPr id="17" name="Image 15" descr="preencoded.png"/>
          <p:cNvPicPr>
            <a:picLocks noChangeAspect="1"/>
          </p:cNvPicPr>
          <p:nvPr/>
        </p:nvPicPr>
        <p:blipFill>
          <a:blip r:embed="rId18"/>
          <a:stretch>
            <a:fillRect/>
          </a:stretch>
        </p:blipFill>
        <p:spPr>
          <a:xfrm>
            <a:off x="4445443" y="4515388"/>
            <a:ext cx="278420" cy="296982"/>
          </a:xfrm>
          <a:prstGeom prst="rect">
            <a:avLst/>
          </a:prstGeom>
        </p:spPr>
      </p:pic>
      <p:pic>
        <p:nvPicPr>
          <p:cNvPr id="18" name="Image 16" descr="preencoded.png"/>
          <p:cNvPicPr>
            <a:picLocks noChangeAspect="1"/>
          </p:cNvPicPr>
          <p:nvPr/>
        </p:nvPicPr>
        <p:blipFill>
          <a:blip r:embed="rId19"/>
          <a:stretch>
            <a:fillRect/>
          </a:stretch>
        </p:blipFill>
        <p:spPr>
          <a:xfrm>
            <a:off x="7944257" y="4199846"/>
            <a:ext cx="3638024" cy="2153116"/>
          </a:xfrm>
          <a:prstGeom prst="rect">
            <a:avLst/>
          </a:prstGeom>
        </p:spPr>
      </p:pic>
      <p:pic>
        <p:nvPicPr>
          <p:cNvPr id="19" name="Image 17" descr="preencoded.png"/>
          <p:cNvPicPr>
            <a:picLocks noChangeAspect="1"/>
          </p:cNvPicPr>
          <p:nvPr/>
        </p:nvPicPr>
        <p:blipFill>
          <a:blip r:embed="rId20"/>
          <a:stretch>
            <a:fillRect/>
          </a:stretch>
        </p:blipFill>
        <p:spPr>
          <a:xfrm>
            <a:off x="8129870" y="4385459"/>
            <a:ext cx="556840" cy="556840"/>
          </a:xfrm>
          <a:prstGeom prst="rect">
            <a:avLst/>
          </a:prstGeom>
        </p:spPr>
      </p:pic>
      <p:pic>
        <p:nvPicPr>
          <p:cNvPr id="20" name="Image 18" descr="preencoded.png"/>
          <p:cNvPicPr>
            <a:picLocks noChangeAspect="1"/>
          </p:cNvPicPr>
          <p:nvPr/>
        </p:nvPicPr>
        <p:blipFill>
          <a:blip r:embed="rId21"/>
          <a:stretch>
            <a:fillRect/>
          </a:stretch>
        </p:blipFill>
        <p:spPr>
          <a:xfrm>
            <a:off x="8269080" y="4515388"/>
            <a:ext cx="278420" cy="296982"/>
          </a:xfrm>
          <a:prstGeom prst="rect">
            <a:avLst/>
          </a:prstGeom>
        </p:spPr>
      </p:pic>
      <p:sp>
        <p:nvSpPr>
          <p:cNvPr id="21" name="Text 0"/>
          <p:cNvSpPr/>
          <p:nvPr/>
        </p:nvSpPr>
        <p:spPr>
          <a:xfrm>
            <a:off x="371227" y="283401"/>
            <a:ext cx="5242479"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CLB Specific Characteristics</a:t>
            </a:r>
            <a:endParaRPr lang="en-US" sz="2192" dirty="0"/>
          </a:p>
        </p:txBody>
      </p:sp>
      <p:sp>
        <p:nvSpPr>
          <p:cNvPr id="22" name="Text 1"/>
          <p:cNvSpPr/>
          <p:nvPr/>
        </p:nvSpPr>
        <p:spPr>
          <a:xfrm>
            <a:off x="296982" y="1118662"/>
            <a:ext cx="1128529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 Classic Load Balancer (CLB) includes several distinct characteristics that enhance its functionality for certain application requirements:</a:t>
            </a:r>
            <a:endParaRPr lang="en-US" sz="1315" dirty="0"/>
          </a:p>
        </p:txBody>
      </p:sp>
      <p:sp>
        <p:nvSpPr>
          <p:cNvPr id="23" name="Text 2"/>
          <p:cNvSpPr/>
          <p:nvPr/>
        </p:nvSpPr>
        <p:spPr>
          <a:xfrm>
            <a:off x="1187927" y="2046729"/>
            <a:ext cx="202533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SSL Termination</a:t>
            </a:r>
            <a:endParaRPr lang="en-US" sz="1461" dirty="0"/>
          </a:p>
        </p:txBody>
      </p:sp>
      <p:sp>
        <p:nvSpPr>
          <p:cNvPr id="24" name="Text 3"/>
          <p:cNvSpPr/>
          <p:nvPr/>
        </p:nvSpPr>
        <p:spPr>
          <a:xfrm>
            <a:off x="482595" y="2714938"/>
            <a:ext cx="3266797" cy="1113681"/>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Supports SSL/TLS termination, allowing the load balancer to decrypt client requests before forwarding them to backend instances, offloading the encryption burden from application servers.</a:t>
            </a:r>
            <a:endParaRPr lang="en-US" sz="1169" dirty="0"/>
          </a:p>
        </p:txBody>
      </p:sp>
      <p:sp>
        <p:nvSpPr>
          <p:cNvPr id="25" name="Text 4"/>
          <p:cNvSpPr/>
          <p:nvPr/>
        </p:nvSpPr>
        <p:spPr>
          <a:xfrm>
            <a:off x="5011564" y="2046729"/>
            <a:ext cx="194337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Sticky Sessions</a:t>
            </a:r>
            <a:endParaRPr lang="en-US" sz="1461" dirty="0"/>
          </a:p>
        </p:txBody>
      </p:sp>
      <p:sp>
        <p:nvSpPr>
          <p:cNvPr id="26" name="Text 5"/>
          <p:cNvSpPr/>
          <p:nvPr/>
        </p:nvSpPr>
        <p:spPr>
          <a:xfrm>
            <a:off x="4306233" y="2714938"/>
            <a:ext cx="3266797"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Supports sticky sessions using application-generated cookies, ensuring that requests from a particular client are consistently routed to the same backend target.</a:t>
            </a:r>
            <a:endParaRPr lang="en-US" sz="1169" dirty="0"/>
          </a:p>
        </p:txBody>
      </p:sp>
      <p:sp>
        <p:nvSpPr>
          <p:cNvPr id="27" name="Text 6"/>
          <p:cNvSpPr/>
          <p:nvPr/>
        </p:nvSpPr>
        <p:spPr>
          <a:xfrm>
            <a:off x="8827225" y="2046729"/>
            <a:ext cx="2569442" cy="519718"/>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Connection Management</a:t>
            </a:r>
            <a:endParaRPr lang="en-US" sz="1461" dirty="0"/>
          </a:p>
        </p:txBody>
      </p:sp>
      <p:sp>
        <p:nvSpPr>
          <p:cNvPr id="28" name="Text 7"/>
          <p:cNvSpPr/>
          <p:nvPr/>
        </p:nvSpPr>
        <p:spPr>
          <a:xfrm>
            <a:off x="8129870" y="2714938"/>
            <a:ext cx="3266797" cy="1113681"/>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Utilizes pre-open connections and connection multiplexing, routing requests from multiple clients over a single backend connection to improve latency and reduce load.</a:t>
            </a:r>
            <a:endParaRPr lang="en-US" sz="1169" dirty="0"/>
          </a:p>
        </p:txBody>
      </p:sp>
      <p:sp>
        <p:nvSpPr>
          <p:cNvPr id="29" name="Text 8"/>
          <p:cNvSpPr/>
          <p:nvPr/>
        </p:nvSpPr>
        <p:spPr>
          <a:xfrm>
            <a:off x="1187926" y="4385459"/>
            <a:ext cx="177701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HTTP Headers</a:t>
            </a:r>
            <a:endParaRPr lang="en-US" sz="1461" dirty="0"/>
          </a:p>
        </p:txBody>
      </p:sp>
      <p:sp>
        <p:nvSpPr>
          <p:cNvPr id="30" name="Text 9"/>
          <p:cNvSpPr/>
          <p:nvPr/>
        </p:nvSpPr>
        <p:spPr>
          <a:xfrm>
            <a:off x="482595" y="5053668"/>
            <a:ext cx="3266797" cy="1113681"/>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Automatically adds `X-Forwarded-For`, `X-Forwarded-Proto`, and `X-Forwarded-Port` headers to requests, providing backend applications with information about the original client.</a:t>
            </a:r>
            <a:endParaRPr lang="en-US" sz="1169" dirty="0"/>
          </a:p>
        </p:txBody>
      </p:sp>
      <p:sp>
        <p:nvSpPr>
          <p:cNvPr id="31" name="Text 10"/>
          <p:cNvSpPr/>
          <p:nvPr/>
        </p:nvSpPr>
        <p:spPr>
          <a:xfrm>
            <a:off x="5011564" y="4385459"/>
            <a:ext cx="199975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IP Address Type</a:t>
            </a:r>
            <a:endParaRPr lang="en-US" sz="1461" dirty="0"/>
          </a:p>
        </p:txBody>
      </p:sp>
      <p:sp>
        <p:nvSpPr>
          <p:cNvPr id="32" name="Text 11"/>
          <p:cNvSpPr/>
          <p:nvPr/>
        </p:nvSpPr>
        <p:spPr>
          <a:xfrm>
            <a:off x="4306233" y="5053667"/>
            <a:ext cx="3266797"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CLB exclusively supports IPv4 addresses, limiting its compatibility with newer applications that require IPv6 connectivity.</a:t>
            </a:r>
            <a:endParaRPr lang="en-US" sz="1169" dirty="0"/>
          </a:p>
        </p:txBody>
      </p:sp>
      <p:sp>
        <p:nvSpPr>
          <p:cNvPr id="33" name="Text 12"/>
          <p:cNvSpPr/>
          <p:nvPr/>
        </p:nvSpPr>
        <p:spPr>
          <a:xfrm>
            <a:off x="8835202" y="4385459"/>
            <a:ext cx="2429912"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Target Registration</a:t>
            </a:r>
            <a:endParaRPr lang="en-US" sz="1461" dirty="0"/>
          </a:p>
        </p:txBody>
      </p:sp>
      <p:sp>
        <p:nvSpPr>
          <p:cNvPr id="34" name="Text 13"/>
          <p:cNvSpPr/>
          <p:nvPr/>
        </p:nvSpPr>
        <p:spPr>
          <a:xfrm>
            <a:off x="8129870" y="5053667"/>
            <a:ext cx="3266797"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Unlike newer load balancer types, CLB registers EC2 instances directly with the load balancer, rather than using target groups.</a:t>
            </a:r>
            <a:endParaRPr lang="en-US" sz="1169"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1" y="79226"/>
            <a:ext cx="11879263" cy="742454"/>
          </a:xfrm>
          <a:prstGeom prst="rect">
            <a:avLst/>
          </a:prstGeom>
        </p:spPr>
      </p:pic>
      <p:pic>
        <p:nvPicPr>
          <p:cNvPr id="4" name="Image 2" descr="preencoded.png"/>
          <p:cNvPicPr>
            <a:picLocks noChangeAspect="1"/>
          </p:cNvPicPr>
          <p:nvPr/>
        </p:nvPicPr>
        <p:blipFill>
          <a:blip r:embed="rId4"/>
          <a:stretch>
            <a:fillRect/>
          </a:stretch>
        </p:blipFill>
        <p:spPr>
          <a:xfrm>
            <a:off x="222736" y="880767"/>
            <a:ext cx="11433790" cy="816699"/>
          </a:xfrm>
          <a:prstGeom prst="rect">
            <a:avLst/>
          </a:prstGeom>
        </p:spPr>
      </p:pic>
      <p:pic>
        <p:nvPicPr>
          <p:cNvPr id="5" name="Image 3" descr="preencoded.png"/>
          <p:cNvPicPr>
            <a:picLocks noChangeAspect="1"/>
          </p:cNvPicPr>
          <p:nvPr/>
        </p:nvPicPr>
        <p:blipFill>
          <a:blip r:embed="rId5"/>
          <a:stretch>
            <a:fillRect/>
          </a:stretch>
        </p:blipFill>
        <p:spPr>
          <a:xfrm>
            <a:off x="593963" y="1958845"/>
            <a:ext cx="2320168" cy="1819012"/>
          </a:xfrm>
          <a:prstGeom prst="rect">
            <a:avLst/>
          </a:prstGeom>
        </p:spPr>
      </p:pic>
      <p:pic>
        <p:nvPicPr>
          <p:cNvPr id="6" name="Image 4" descr="preencoded.png"/>
          <p:cNvPicPr>
            <a:picLocks noChangeAspect="1"/>
          </p:cNvPicPr>
          <p:nvPr/>
        </p:nvPicPr>
        <p:blipFill>
          <a:blip r:embed="rId6"/>
          <a:stretch>
            <a:fillRect/>
          </a:stretch>
        </p:blipFill>
        <p:spPr>
          <a:xfrm>
            <a:off x="742454" y="2135178"/>
            <a:ext cx="410380" cy="464034"/>
          </a:xfrm>
          <a:prstGeom prst="rect">
            <a:avLst/>
          </a:prstGeom>
        </p:spPr>
      </p:pic>
      <p:pic>
        <p:nvPicPr>
          <p:cNvPr id="7" name="Image 5" descr="preencoded.png"/>
          <p:cNvPicPr>
            <a:picLocks noChangeAspect="1"/>
          </p:cNvPicPr>
          <p:nvPr/>
        </p:nvPicPr>
        <p:blipFill>
          <a:blip r:embed="rId7"/>
          <a:stretch>
            <a:fillRect/>
          </a:stretch>
        </p:blipFill>
        <p:spPr>
          <a:xfrm>
            <a:off x="854837" y="2237265"/>
            <a:ext cx="185613" cy="259859"/>
          </a:xfrm>
          <a:prstGeom prst="rect">
            <a:avLst/>
          </a:prstGeom>
        </p:spPr>
      </p:pic>
      <p:pic>
        <p:nvPicPr>
          <p:cNvPr id="8" name="Image 6" descr="preencoded.png"/>
          <p:cNvPicPr>
            <a:picLocks noChangeAspect="1"/>
          </p:cNvPicPr>
          <p:nvPr/>
        </p:nvPicPr>
        <p:blipFill>
          <a:blip r:embed="rId8"/>
          <a:stretch>
            <a:fillRect/>
          </a:stretch>
        </p:blipFill>
        <p:spPr>
          <a:xfrm>
            <a:off x="2914132" y="2422879"/>
            <a:ext cx="928067" cy="18561"/>
          </a:xfrm>
          <a:prstGeom prst="rect">
            <a:avLst/>
          </a:prstGeom>
        </p:spPr>
      </p:pic>
      <p:pic>
        <p:nvPicPr>
          <p:cNvPr id="9" name="Image 7" descr="preencoded.png"/>
          <p:cNvPicPr>
            <a:picLocks noChangeAspect="1"/>
          </p:cNvPicPr>
          <p:nvPr/>
        </p:nvPicPr>
        <p:blipFill>
          <a:blip r:embed="rId9"/>
          <a:stretch>
            <a:fillRect/>
          </a:stretch>
        </p:blipFill>
        <p:spPr>
          <a:xfrm>
            <a:off x="3935006" y="1958845"/>
            <a:ext cx="2320168" cy="1447785"/>
          </a:xfrm>
          <a:prstGeom prst="rect">
            <a:avLst/>
          </a:prstGeom>
        </p:spPr>
      </p:pic>
      <p:pic>
        <p:nvPicPr>
          <p:cNvPr id="10" name="Image 8" descr="preencoded.png"/>
          <p:cNvPicPr>
            <a:picLocks noChangeAspect="1"/>
          </p:cNvPicPr>
          <p:nvPr/>
        </p:nvPicPr>
        <p:blipFill>
          <a:blip r:embed="rId10"/>
          <a:stretch>
            <a:fillRect/>
          </a:stretch>
        </p:blipFill>
        <p:spPr>
          <a:xfrm>
            <a:off x="4083496" y="2135178"/>
            <a:ext cx="327144" cy="464034"/>
          </a:xfrm>
          <a:prstGeom prst="rect">
            <a:avLst/>
          </a:prstGeom>
        </p:spPr>
      </p:pic>
      <p:pic>
        <p:nvPicPr>
          <p:cNvPr id="11" name="Image 9" descr="preencoded.png"/>
          <p:cNvPicPr>
            <a:picLocks noChangeAspect="1"/>
          </p:cNvPicPr>
          <p:nvPr/>
        </p:nvPicPr>
        <p:blipFill>
          <a:blip r:embed="rId11"/>
          <a:stretch>
            <a:fillRect/>
          </a:stretch>
        </p:blipFill>
        <p:spPr>
          <a:xfrm>
            <a:off x="4154261" y="2237265"/>
            <a:ext cx="185613" cy="259859"/>
          </a:xfrm>
          <a:prstGeom prst="rect">
            <a:avLst/>
          </a:prstGeom>
        </p:spPr>
      </p:pic>
      <p:pic>
        <p:nvPicPr>
          <p:cNvPr id="12" name="Image 10" descr="preencoded.png"/>
          <p:cNvPicPr>
            <a:picLocks noChangeAspect="1"/>
          </p:cNvPicPr>
          <p:nvPr/>
        </p:nvPicPr>
        <p:blipFill>
          <a:blip r:embed="rId8"/>
          <a:stretch>
            <a:fillRect/>
          </a:stretch>
        </p:blipFill>
        <p:spPr>
          <a:xfrm>
            <a:off x="6255174" y="2422879"/>
            <a:ext cx="928067" cy="18561"/>
          </a:xfrm>
          <a:prstGeom prst="rect">
            <a:avLst/>
          </a:prstGeom>
        </p:spPr>
      </p:pic>
      <p:pic>
        <p:nvPicPr>
          <p:cNvPr id="13" name="Image 11" descr="preencoded.png"/>
          <p:cNvPicPr>
            <a:picLocks noChangeAspect="1"/>
          </p:cNvPicPr>
          <p:nvPr/>
        </p:nvPicPr>
        <p:blipFill>
          <a:blip r:embed="rId12"/>
          <a:stretch>
            <a:fillRect/>
          </a:stretch>
        </p:blipFill>
        <p:spPr>
          <a:xfrm>
            <a:off x="7276048" y="1958845"/>
            <a:ext cx="2320168" cy="1633399"/>
          </a:xfrm>
          <a:prstGeom prst="rect">
            <a:avLst/>
          </a:prstGeom>
        </p:spPr>
      </p:pic>
      <p:pic>
        <p:nvPicPr>
          <p:cNvPr id="14" name="Image 12" descr="preencoded.png"/>
          <p:cNvPicPr>
            <a:picLocks noChangeAspect="1"/>
          </p:cNvPicPr>
          <p:nvPr/>
        </p:nvPicPr>
        <p:blipFill>
          <a:blip r:embed="rId13"/>
          <a:stretch>
            <a:fillRect/>
          </a:stretch>
        </p:blipFill>
        <p:spPr>
          <a:xfrm>
            <a:off x="7424539" y="2135178"/>
            <a:ext cx="346865" cy="464034"/>
          </a:xfrm>
          <a:prstGeom prst="rect">
            <a:avLst/>
          </a:prstGeom>
        </p:spPr>
      </p:pic>
      <p:pic>
        <p:nvPicPr>
          <p:cNvPr id="15" name="Image 13" descr="preencoded.png"/>
          <p:cNvPicPr>
            <a:picLocks noChangeAspect="1"/>
          </p:cNvPicPr>
          <p:nvPr/>
        </p:nvPicPr>
        <p:blipFill>
          <a:blip r:embed="rId14"/>
          <a:stretch>
            <a:fillRect/>
          </a:stretch>
        </p:blipFill>
        <p:spPr>
          <a:xfrm>
            <a:off x="8204115" y="2979719"/>
            <a:ext cx="742454" cy="18561"/>
          </a:xfrm>
          <a:prstGeom prst="rect">
            <a:avLst/>
          </a:prstGeom>
        </p:spPr>
      </p:pic>
      <p:pic>
        <p:nvPicPr>
          <p:cNvPr id="16" name="Image 14" descr="preencoded.png"/>
          <p:cNvPicPr>
            <a:picLocks noChangeAspect="1"/>
          </p:cNvPicPr>
          <p:nvPr/>
        </p:nvPicPr>
        <p:blipFill>
          <a:blip r:embed="rId15"/>
          <a:stretch>
            <a:fillRect/>
          </a:stretch>
        </p:blipFill>
        <p:spPr>
          <a:xfrm>
            <a:off x="7276048" y="3536559"/>
            <a:ext cx="2320168" cy="1633399"/>
          </a:xfrm>
          <a:prstGeom prst="rect">
            <a:avLst/>
          </a:prstGeom>
        </p:spPr>
      </p:pic>
      <p:pic>
        <p:nvPicPr>
          <p:cNvPr id="17" name="Image 15" descr="preencoded.png"/>
          <p:cNvPicPr>
            <a:picLocks noChangeAspect="1"/>
          </p:cNvPicPr>
          <p:nvPr/>
        </p:nvPicPr>
        <p:blipFill>
          <a:blip r:embed="rId16"/>
          <a:stretch>
            <a:fillRect/>
          </a:stretch>
        </p:blipFill>
        <p:spPr>
          <a:xfrm>
            <a:off x="7424540" y="3712892"/>
            <a:ext cx="397038" cy="464034"/>
          </a:xfrm>
          <a:prstGeom prst="rect">
            <a:avLst/>
          </a:prstGeom>
        </p:spPr>
      </p:pic>
      <p:pic>
        <p:nvPicPr>
          <p:cNvPr id="18" name="Image 16" descr="preencoded.png"/>
          <p:cNvPicPr>
            <a:picLocks noChangeAspect="1"/>
          </p:cNvPicPr>
          <p:nvPr/>
        </p:nvPicPr>
        <p:blipFill>
          <a:blip r:embed="rId17"/>
          <a:stretch>
            <a:fillRect/>
          </a:stretch>
        </p:blipFill>
        <p:spPr>
          <a:xfrm>
            <a:off x="7530252" y="3814980"/>
            <a:ext cx="185613" cy="259859"/>
          </a:xfrm>
          <a:prstGeom prst="rect">
            <a:avLst/>
          </a:prstGeom>
        </p:spPr>
      </p:pic>
      <p:pic>
        <p:nvPicPr>
          <p:cNvPr id="19" name="Image 17" descr="preencoded.png"/>
          <p:cNvPicPr>
            <a:picLocks noChangeAspect="1"/>
          </p:cNvPicPr>
          <p:nvPr/>
        </p:nvPicPr>
        <p:blipFill>
          <a:blip r:embed="rId18"/>
          <a:stretch>
            <a:fillRect/>
          </a:stretch>
        </p:blipFill>
        <p:spPr>
          <a:xfrm>
            <a:off x="5327107" y="4000593"/>
            <a:ext cx="928067" cy="18561"/>
          </a:xfrm>
          <a:prstGeom prst="rect">
            <a:avLst/>
          </a:prstGeom>
        </p:spPr>
      </p:pic>
      <p:pic>
        <p:nvPicPr>
          <p:cNvPr id="20" name="Image 18" descr="preencoded.png"/>
          <p:cNvPicPr>
            <a:picLocks noChangeAspect="1"/>
          </p:cNvPicPr>
          <p:nvPr/>
        </p:nvPicPr>
        <p:blipFill>
          <a:blip r:embed="rId19"/>
          <a:stretch>
            <a:fillRect/>
          </a:stretch>
        </p:blipFill>
        <p:spPr>
          <a:xfrm>
            <a:off x="3935006" y="3536559"/>
            <a:ext cx="2320168" cy="1633399"/>
          </a:xfrm>
          <a:prstGeom prst="rect">
            <a:avLst/>
          </a:prstGeom>
        </p:spPr>
      </p:pic>
      <p:pic>
        <p:nvPicPr>
          <p:cNvPr id="21" name="Image 19" descr="preencoded.png"/>
          <p:cNvPicPr>
            <a:picLocks noChangeAspect="1"/>
          </p:cNvPicPr>
          <p:nvPr/>
        </p:nvPicPr>
        <p:blipFill>
          <a:blip r:embed="rId20"/>
          <a:stretch>
            <a:fillRect/>
          </a:stretch>
        </p:blipFill>
        <p:spPr>
          <a:xfrm>
            <a:off x="4083496" y="3712892"/>
            <a:ext cx="368762" cy="464034"/>
          </a:xfrm>
          <a:prstGeom prst="rect">
            <a:avLst/>
          </a:prstGeom>
        </p:spPr>
      </p:pic>
      <p:pic>
        <p:nvPicPr>
          <p:cNvPr id="22" name="Image 20" descr="preencoded.png"/>
          <p:cNvPicPr>
            <a:picLocks noChangeAspect="1"/>
          </p:cNvPicPr>
          <p:nvPr/>
        </p:nvPicPr>
        <p:blipFill>
          <a:blip r:embed="rId21"/>
          <a:stretch>
            <a:fillRect/>
          </a:stretch>
        </p:blipFill>
        <p:spPr>
          <a:xfrm>
            <a:off x="4174999" y="3814980"/>
            <a:ext cx="185613" cy="259859"/>
          </a:xfrm>
          <a:prstGeom prst="rect">
            <a:avLst/>
          </a:prstGeom>
        </p:spPr>
      </p:pic>
      <p:pic>
        <p:nvPicPr>
          <p:cNvPr id="23" name="Image 21" descr="preencoded.png"/>
          <p:cNvPicPr>
            <a:picLocks noChangeAspect="1"/>
          </p:cNvPicPr>
          <p:nvPr/>
        </p:nvPicPr>
        <p:blipFill>
          <a:blip r:embed="rId18"/>
          <a:stretch>
            <a:fillRect/>
          </a:stretch>
        </p:blipFill>
        <p:spPr>
          <a:xfrm>
            <a:off x="1986064" y="4000593"/>
            <a:ext cx="928067" cy="18561"/>
          </a:xfrm>
          <a:prstGeom prst="rect">
            <a:avLst/>
          </a:prstGeom>
        </p:spPr>
      </p:pic>
      <p:pic>
        <p:nvPicPr>
          <p:cNvPr id="24" name="Image 22" descr="preencoded.png"/>
          <p:cNvPicPr>
            <a:picLocks noChangeAspect="1"/>
          </p:cNvPicPr>
          <p:nvPr/>
        </p:nvPicPr>
        <p:blipFill>
          <a:blip r:embed="rId22"/>
          <a:stretch>
            <a:fillRect/>
          </a:stretch>
        </p:blipFill>
        <p:spPr>
          <a:xfrm>
            <a:off x="593963" y="3536559"/>
            <a:ext cx="2320168" cy="1633399"/>
          </a:xfrm>
          <a:prstGeom prst="rect">
            <a:avLst/>
          </a:prstGeom>
        </p:spPr>
      </p:pic>
      <p:pic>
        <p:nvPicPr>
          <p:cNvPr id="25" name="Image 23" descr="preencoded.png"/>
          <p:cNvPicPr>
            <a:picLocks noChangeAspect="1"/>
          </p:cNvPicPr>
          <p:nvPr/>
        </p:nvPicPr>
        <p:blipFill>
          <a:blip r:embed="rId23"/>
          <a:stretch>
            <a:fillRect/>
          </a:stretch>
        </p:blipFill>
        <p:spPr>
          <a:xfrm>
            <a:off x="742454" y="3712892"/>
            <a:ext cx="391238" cy="464034"/>
          </a:xfrm>
          <a:prstGeom prst="rect">
            <a:avLst/>
          </a:prstGeom>
        </p:spPr>
      </p:pic>
      <p:pic>
        <p:nvPicPr>
          <p:cNvPr id="26" name="Image 24" descr="preencoded.png"/>
          <p:cNvPicPr>
            <a:picLocks noChangeAspect="1"/>
          </p:cNvPicPr>
          <p:nvPr/>
        </p:nvPicPr>
        <p:blipFill>
          <a:blip r:embed="rId24"/>
          <a:stretch>
            <a:fillRect/>
          </a:stretch>
        </p:blipFill>
        <p:spPr>
          <a:xfrm>
            <a:off x="845266" y="3814980"/>
            <a:ext cx="185613" cy="259859"/>
          </a:xfrm>
          <a:prstGeom prst="rect">
            <a:avLst/>
          </a:prstGeom>
        </p:spPr>
      </p:pic>
      <p:pic>
        <p:nvPicPr>
          <p:cNvPr id="27" name="Image 25" descr="preencoded.png"/>
          <p:cNvPicPr>
            <a:picLocks noChangeAspect="1"/>
          </p:cNvPicPr>
          <p:nvPr/>
        </p:nvPicPr>
        <p:blipFill>
          <a:blip r:embed="rId25"/>
          <a:stretch>
            <a:fillRect/>
          </a:stretch>
        </p:blipFill>
        <p:spPr>
          <a:xfrm>
            <a:off x="222736" y="5225642"/>
            <a:ext cx="3712270" cy="1076558"/>
          </a:xfrm>
          <a:prstGeom prst="rect">
            <a:avLst/>
          </a:prstGeom>
        </p:spPr>
      </p:pic>
      <p:pic>
        <p:nvPicPr>
          <p:cNvPr id="28" name="Image 26" descr="preencoded.png"/>
          <p:cNvPicPr>
            <a:picLocks noChangeAspect="1"/>
          </p:cNvPicPr>
          <p:nvPr/>
        </p:nvPicPr>
        <p:blipFill>
          <a:blip r:embed="rId26"/>
          <a:stretch>
            <a:fillRect/>
          </a:stretch>
        </p:blipFill>
        <p:spPr>
          <a:xfrm>
            <a:off x="334104" y="5337010"/>
            <a:ext cx="167052" cy="259859"/>
          </a:xfrm>
          <a:prstGeom prst="rect">
            <a:avLst/>
          </a:prstGeom>
        </p:spPr>
      </p:pic>
      <p:pic>
        <p:nvPicPr>
          <p:cNvPr id="29" name="Image 27" descr="preencoded.png"/>
          <p:cNvPicPr>
            <a:picLocks noChangeAspect="1"/>
          </p:cNvPicPr>
          <p:nvPr/>
        </p:nvPicPr>
        <p:blipFill>
          <a:blip r:embed="rId27"/>
          <a:stretch>
            <a:fillRect/>
          </a:stretch>
        </p:blipFill>
        <p:spPr>
          <a:xfrm>
            <a:off x="4083496" y="5225642"/>
            <a:ext cx="3712270" cy="1076558"/>
          </a:xfrm>
          <a:prstGeom prst="rect">
            <a:avLst/>
          </a:prstGeom>
        </p:spPr>
      </p:pic>
      <p:pic>
        <p:nvPicPr>
          <p:cNvPr id="30" name="Image 28" descr="preencoded.png"/>
          <p:cNvPicPr>
            <a:picLocks noChangeAspect="1"/>
          </p:cNvPicPr>
          <p:nvPr/>
        </p:nvPicPr>
        <p:blipFill>
          <a:blip r:embed="rId28"/>
          <a:stretch>
            <a:fillRect/>
          </a:stretch>
        </p:blipFill>
        <p:spPr>
          <a:xfrm>
            <a:off x="4194864" y="5337010"/>
            <a:ext cx="167052" cy="259859"/>
          </a:xfrm>
          <a:prstGeom prst="rect">
            <a:avLst/>
          </a:prstGeom>
        </p:spPr>
      </p:pic>
      <p:pic>
        <p:nvPicPr>
          <p:cNvPr id="31" name="Image 29" descr="preencoded.png"/>
          <p:cNvPicPr>
            <a:picLocks noChangeAspect="1"/>
          </p:cNvPicPr>
          <p:nvPr/>
        </p:nvPicPr>
        <p:blipFill>
          <a:blip r:embed="rId29"/>
          <a:stretch>
            <a:fillRect/>
          </a:stretch>
        </p:blipFill>
        <p:spPr>
          <a:xfrm>
            <a:off x="7944256" y="5225642"/>
            <a:ext cx="3712270" cy="1076558"/>
          </a:xfrm>
          <a:prstGeom prst="rect">
            <a:avLst/>
          </a:prstGeom>
        </p:spPr>
      </p:pic>
      <p:pic>
        <p:nvPicPr>
          <p:cNvPr id="32" name="Image 30" descr="preencoded.png"/>
          <p:cNvPicPr>
            <a:picLocks noChangeAspect="1"/>
          </p:cNvPicPr>
          <p:nvPr/>
        </p:nvPicPr>
        <p:blipFill>
          <a:blip r:embed="rId30"/>
          <a:stretch>
            <a:fillRect/>
          </a:stretch>
        </p:blipFill>
        <p:spPr>
          <a:xfrm>
            <a:off x="8055625" y="5337010"/>
            <a:ext cx="167052" cy="259859"/>
          </a:xfrm>
          <a:prstGeom prst="rect">
            <a:avLst/>
          </a:prstGeom>
        </p:spPr>
      </p:pic>
      <p:sp>
        <p:nvSpPr>
          <p:cNvPr id="33" name="Text 0"/>
          <p:cNvSpPr/>
          <p:nvPr/>
        </p:nvSpPr>
        <p:spPr>
          <a:xfrm>
            <a:off x="371227" y="283401"/>
            <a:ext cx="5711443"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How ELB Works: Request Flow</a:t>
            </a:r>
            <a:endParaRPr lang="en-US" sz="2192" dirty="0"/>
          </a:p>
        </p:txBody>
      </p:sp>
      <p:sp>
        <p:nvSpPr>
          <p:cNvPr id="34" name="Text 1"/>
          <p:cNvSpPr/>
          <p:nvPr/>
        </p:nvSpPr>
        <p:spPr>
          <a:xfrm>
            <a:off x="371227" y="992896"/>
            <a:ext cx="1113680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Elastic Load Balancing efficiently manages and distributes incoming application traffic through a well-defined process to ensure high availability and responsiveness.</a:t>
            </a:r>
            <a:endParaRPr lang="en-US" sz="1315" dirty="0"/>
          </a:p>
        </p:txBody>
      </p:sp>
      <p:sp>
        <p:nvSpPr>
          <p:cNvPr id="35" name="Text 2"/>
          <p:cNvSpPr/>
          <p:nvPr/>
        </p:nvSpPr>
        <p:spPr>
          <a:xfrm>
            <a:off x="1264202" y="2107336"/>
            <a:ext cx="1501439" cy="519718"/>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1. DNS Resolution</a:t>
            </a:r>
            <a:endParaRPr lang="en-US" sz="1315" dirty="0"/>
          </a:p>
        </p:txBody>
      </p:sp>
      <p:sp>
        <p:nvSpPr>
          <p:cNvPr id="36" name="Text 3"/>
          <p:cNvSpPr/>
          <p:nvPr/>
        </p:nvSpPr>
        <p:spPr>
          <a:xfrm>
            <a:off x="742454" y="2701299"/>
            <a:ext cx="2023187" cy="92806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Client resolves the load balancer's DNS name. AWS DNS servers respond with one or more IP addresses (TTL: 60 seconds).</a:t>
            </a:r>
            <a:endParaRPr lang="en-US" sz="1023" dirty="0"/>
          </a:p>
        </p:txBody>
      </p:sp>
      <p:sp>
        <p:nvSpPr>
          <p:cNvPr id="37" name="Text 4"/>
          <p:cNvSpPr/>
          <p:nvPr/>
        </p:nvSpPr>
        <p:spPr>
          <a:xfrm>
            <a:off x="4522008" y="2107336"/>
            <a:ext cx="1584675" cy="519718"/>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2. Client Sends Request</a:t>
            </a:r>
            <a:endParaRPr lang="en-US" sz="1315" dirty="0"/>
          </a:p>
        </p:txBody>
      </p:sp>
      <p:sp>
        <p:nvSpPr>
          <p:cNvPr id="38" name="Text 5"/>
          <p:cNvSpPr/>
          <p:nvPr/>
        </p:nvSpPr>
        <p:spPr>
          <a:xfrm>
            <a:off x="4083496" y="2701299"/>
            <a:ext cx="2023187"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Client sends request to one of the IP addresses provided during DNS resolution.</a:t>
            </a:r>
            <a:endParaRPr lang="en-US" sz="1023" dirty="0"/>
          </a:p>
        </p:txBody>
      </p:sp>
      <p:sp>
        <p:nvSpPr>
          <p:cNvPr id="39" name="Text 6"/>
          <p:cNvSpPr/>
          <p:nvPr/>
        </p:nvSpPr>
        <p:spPr>
          <a:xfrm>
            <a:off x="7882772" y="2107336"/>
            <a:ext cx="1564954" cy="519718"/>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3. Listener Processing</a:t>
            </a:r>
            <a:endParaRPr lang="en-US" sz="1315" dirty="0"/>
          </a:p>
        </p:txBody>
      </p:sp>
      <p:sp>
        <p:nvSpPr>
          <p:cNvPr id="40" name="Text 7"/>
          <p:cNvSpPr/>
          <p:nvPr/>
        </p:nvSpPr>
        <p:spPr>
          <a:xfrm>
            <a:off x="7424539" y="2701299"/>
            <a:ext cx="2023187" cy="742454"/>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Load balancer node evaluates configured listener rules to determine how to handle the request.</a:t>
            </a:r>
            <a:endParaRPr lang="en-US" sz="1023" dirty="0"/>
          </a:p>
        </p:txBody>
      </p:sp>
      <p:sp>
        <p:nvSpPr>
          <p:cNvPr id="41" name="Text 8"/>
          <p:cNvSpPr/>
          <p:nvPr/>
        </p:nvSpPr>
        <p:spPr>
          <a:xfrm>
            <a:off x="7932946" y="3685050"/>
            <a:ext cx="1514780" cy="519718"/>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4. Target Selection</a:t>
            </a:r>
            <a:endParaRPr lang="en-US" sz="1315" dirty="0"/>
          </a:p>
        </p:txBody>
      </p:sp>
      <p:sp>
        <p:nvSpPr>
          <p:cNvPr id="42" name="Text 9"/>
          <p:cNvSpPr/>
          <p:nvPr/>
        </p:nvSpPr>
        <p:spPr>
          <a:xfrm>
            <a:off x="7424539" y="4279013"/>
            <a:ext cx="2023187" cy="742454"/>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Based on listener rules and routing algorithm, ELB selects a healthy target from the appropriate target group.</a:t>
            </a:r>
            <a:endParaRPr lang="en-US" sz="1023" dirty="0"/>
          </a:p>
        </p:txBody>
      </p:sp>
      <p:sp>
        <p:nvSpPr>
          <p:cNvPr id="43" name="Text 10"/>
          <p:cNvSpPr/>
          <p:nvPr/>
        </p:nvSpPr>
        <p:spPr>
          <a:xfrm>
            <a:off x="4563626" y="3685050"/>
            <a:ext cx="1543057" cy="519718"/>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5. Traffic Forwarding</a:t>
            </a:r>
            <a:endParaRPr lang="en-US" sz="1315" dirty="0"/>
          </a:p>
        </p:txBody>
      </p:sp>
      <p:sp>
        <p:nvSpPr>
          <p:cNvPr id="44" name="Text 11"/>
          <p:cNvSpPr/>
          <p:nvPr/>
        </p:nvSpPr>
        <p:spPr>
          <a:xfrm>
            <a:off x="4083496" y="4279013"/>
            <a:ext cx="2023187" cy="742454"/>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Request is forwarded to the selected target using its private IP address, enhancing security.</a:t>
            </a:r>
            <a:endParaRPr lang="en-US" sz="1023" dirty="0"/>
          </a:p>
        </p:txBody>
      </p:sp>
      <p:sp>
        <p:nvSpPr>
          <p:cNvPr id="45" name="Text 12"/>
          <p:cNvSpPr/>
          <p:nvPr/>
        </p:nvSpPr>
        <p:spPr>
          <a:xfrm>
            <a:off x="1245060" y="3685050"/>
            <a:ext cx="1520581" cy="519718"/>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6. Target Response</a:t>
            </a:r>
            <a:endParaRPr lang="en-US" sz="1315" dirty="0"/>
          </a:p>
        </p:txBody>
      </p:sp>
      <p:sp>
        <p:nvSpPr>
          <p:cNvPr id="46" name="Text 13"/>
          <p:cNvSpPr/>
          <p:nvPr/>
        </p:nvSpPr>
        <p:spPr>
          <a:xfrm>
            <a:off x="742454" y="4279013"/>
            <a:ext cx="2023187" cy="742454"/>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Target processes the request and sends response back through the load balancer to the client.</a:t>
            </a:r>
            <a:endParaRPr lang="en-US" sz="1023" dirty="0"/>
          </a:p>
        </p:txBody>
      </p:sp>
      <p:sp>
        <p:nvSpPr>
          <p:cNvPr id="47" name="Text 14"/>
          <p:cNvSpPr/>
          <p:nvPr/>
        </p:nvSpPr>
        <p:spPr>
          <a:xfrm>
            <a:off x="575402" y="5355572"/>
            <a:ext cx="2296097"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Continuous Monitoring</a:t>
            </a:r>
            <a:endParaRPr lang="en-US" sz="1169" dirty="0"/>
          </a:p>
        </p:txBody>
      </p:sp>
      <p:sp>
        <p:nvSpPr>
          <p:cNvPr id="48" name="Text 15"/>
          <p:cNvSpPr/>
          <p:nvPr/>
        </p:nvSpPr>
        <p:spPr>
          <a:xfrm>
            <a:off x="334104" y="5633992"/>
            <a:ext cx="3489533"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ELB continuously monitors the health of registered targets, ensuring traffic is only directed to operational instances.</a:t>
            </a:r>
            <a:endParaRPr lang="en-US" sz="1023" dirty="0"/>
          </a:p>
        </p:txBody>
      </p:sp>
      <p:sp>
        <p:nvSpPr>
          <p:cNvPr id="49" name="Text 16"/>
          <p:cNvSpPr/>
          <p:nvPr/>
        </p:nvSpPr>
        <p:spPr>
          <a:xfrm>
            <a:off x="4436162" y="5355572"/>
            <a:ext cx="1950856"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Routing Algorithms</a:t>
            </a:r>
            <a:endParaRPr lang="en-US" sz="1169" dirty="0"/>
          </a:p>
        </p:txBody>
      </p:sp>
      <p:sp>
        <p:nvSpPr>
          <p:cNvPr id="50" name="Text 17"/>
          <p:cNvSpPr/>
          <p:nvPr/>
        </p:nvSpPr>
        <p:spPr>
          <a:xfrm>
            <a:off x="4194865" y="5633992"/>
            <a:ext cx="3489533"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Different algorithms (round robin, least outstanding requests) optimize traffic distribution based on application needs.</a:t>
            </a:r>
            <a:endParaRPr lang="en-US" sz="1023" dirty="0"/>
          </a:p>
        </p:txBody>
      </p:sp>
      <p:sp>
        <p:nvSpPr>
          <p:cNvPr id="51" name="Text 18"/>
          <p:cNvSpPr/>
          <p:nvPr/>
        </p:nvSpPr>
        <p:spPr>
          <a:xfrm>
            <a:off x="8296922" y="5355572"/>
            <a:ext cx="1469536"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Security Focus</a:t>
            </a:r>
            <a:endParaRPr lang="en-US" sz="1169" dirty="0"/>
          </a:p>
        </p:txBody>
      </p:sp>
      <p:sp>
        <p:nvSpPr>
          <p:cNvPr id="52" name="Text 19"/>
          <p:cNvSpPr/>
          <p:nvPr/>
        </p:nvSpPr>
        <p:spPr>
          <a:xfrm>
            <a:off x="8055625" y="5633992"/>
            <a:ext cx="3489533"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Backend targets don't require public IP addresses as traffic is directed through the load balancer's private IP.</a:t>
            </a:r>
            <a:endParaRPr lang="en-US" sz="1023"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742454"/>
          </a:xfrm>
          <a:prstGeom prst="rect">
            <a:avLst/>
          </a:prstGeom>
        </p:spPr>
      </p:pic>
      <p:pic>
        <p:nvPicPr>
          <p:cNvPr id="4" name="Image 2" descr="preencoded.png"/>
          <p:cNvPicPr>
            <a:picLocks noChangeAspect="1"/>
          </p:cNvPicPr>
          <p:nvPr/>
        </p:nvPicPr>
        <p:blipFill>
          <a:blip r:embed="rId5"/>
          <a:stretch>
            <a:fillRect/>
          </a:stretch>
        </p:blipFill>
        <p:spPr>
          <a:xfrm>
            <a:off x="5289984" y="3383146"/>
            <a:ext cx="1299294" cy="1299294"/>
          </a:xfrm>
          <a:prstGeom prst="rect">
            <a:avLst/>
          </a:prstGeom>
        </p:spPr>
      </p:pic>
      <p:pic>
        <p:nvPicPr>
          <p:cNvPr id="5" name="Image 3" descr="preencoded.png"/>
          <p:cNvPicPr>
            <a:picLocks noChangeAspect="1"/>
          </p:cNvPicPr>
          <p:nvPr/>
        </p:nvPicPr>
        <p:blipFill>
          <a:blip r:embed="rId6"/>
          <a:stretch>
            <a:fillRect/>
          </a:stretch>
        </p:blipFill>
        <p:spPr>
          <a:xfrm>
            <a:off x="5763153" y="3680128"/>
            <a:ext cx="352666" cy="334104"/>
          </a:xfrm>
          <a:prstGeom prst="rect">
            <a:avLst/>
          </a:prstGeom>
        </p:spPr>
      </p:pic>
      <p:pic>
        <p:nvPicPr>
          <p:cNvPr id="6" name="Image 4" descr="preencoded.png"/>
          <p:cNvPicPr>
            <a:picLocks noChangeAspect="1"/>
          </p:cNvPicPr>
          <p:nvPr/>
        </p:nvPicPr>
        <p:blipFill>
          <a:blip r:embed="rId7"/>
          <a:stretch>
            <a:fillRect/>
          </a:stretch>
        </p:blipFill>
        <p:spPr>
          <a:xfrm>
            <a:off x="3225391" y="3068847"/>
            <a:ext cx="973757" cy="572915"/>
          </a:xfrm>
          <a:prstGeom prst="rect">
            <a:avLst/>
          </a:prstGeom>
        </p:spPr>
      </p:pic>
      <p:pic>
        <p:nvPicPr>
          <p:cNvPr id="7" name="Image 5" descr="preencoded.png"/>
          <p:cNvPicPr>
            <a:picLocks noChangeAspect="1"/>
          </p:cNvPicPr>
          <p:nvPr/>
        </p:nvPicPr>
        <p:blipFill>
          <a:blip r:embed="rId8"/>
          <a:stretch>
            <a:fillRect/>
          </a:stretch>
        </p:blipFill>
        <p:spPr>
          <a:xfrm>
            <a:off x="2784202" y="3902864"/>
            <a:ext cx="1113681" cy="18561"/>
          </a:xfrm>
          <a:prstGeom prst="rect">
            <a:avLst/>
          </a:prstGeom>
        </p:spPr>
      </p:pic>
      <p:pic>
        <p:nvPicPr>
          <p:cNvPr id="8" name="Image 6" descr="preencoded.png"/>
          <p:cNvPicPr>
            <a:picLocks noChangeAspect="1"/>
          </p:cNvPicPr>
          <p:nvPr/>
        </p:nvPicPr>
        <p:blipFill>
          <a:blip r:embed="rId9"/>
          <a:stretch>
            <a:fillRect/>
          </a:stretch>
        </p:blipFill>
        <p:spPr>
          <a:xfrm>
            <a:off x="3225391" y="4182528"/>
            <a:ext cx="973757" cy="572915"/>
          </a:xfrm>
          <a:prstGeom prst="rect">
            <a:avLst/>
          </a:prstGeom>
        </p:spPr>
      </p:pic>
      <p:pic>
        <p:nvPicPr>
          <p:cNvPr id="9" name="Image 7" descr="preencoded.png"/>
          <p:cNvPicPr>
            <a:picLocks noChangeAspect="1"/>
          </p:cNvPicPr>
          <p:nvPr/>
        </p:nvPicPr>
        <p:blipFill>
          <a:blip r:embed="rId10"/>
          <a:stretch>
            <a:fillRect/>
          </a:stretch>
        </p:blipFill>
        <p:spPr>
          <a:xfrm>
            <a:off x="7680114" y="3068847"/>
            <a:ext cx="973757" cy="572915"/>
          </a:xfrm>
          <a:prstGeom prst="rect">
            <a:avLst/>
          </a:prstGeom>
        </p:spPr>
      </p:pic>
      <p:pic>
        <p:nvPicPr>
          <p:cNvPr id="10" name="Image 8" descr="preencoded.png"/>
          <p:cNvPicPr>
            <a:picLocks noChangeAspect="1"/>
          </p:cNvPicPr>
          <p:nvPr/>
        </p:nvPicPr>
        <p:blipFill>
          <a:blip r:embed="rId8"/>
          <a:stretch>
            <a:fillRect/>
          </a:stretch>
        </p:blipFill>
        <p:spPr>
          <a:xfrm>
            <a:off x="7981379" y="3902864"/>
            <a:ext cx="1113681" cy="18561"/>
          </a:xfrm>
          <a:prstGeom prst="rect">
            <a:avLst/>
          </a:prstGeom>
        </p:spPr>
      </p:pic>
      <p:pic>
        <p:nvPicPr>
          <p:cNvPr id="11" name="Image 9" descr="preencoded.png"/>
          <p:cNvPicPr>
            <a:picLocks noChangeAspect="1"/>
          </p:cNvPicPr>
          <p:nvPr/>
        </p:nvPicPr>
        <p:blipFill>
          <a:blip r:embed="rId11"/>
          <a:stretch>
            <a:fillRect/>
          </a:stretch>
        </p:blipFill>
        <p:spPr>
          <a:xfrm>
            <a:off x="7680114" y="4182528"/>
            <a:ext cx="973757" cy="572915"/>
          </a:xfrm>
          <a:prstGeom prst="rect">
            <a:avLst/>
          </a:prstGeom>
        </p:spPr>
      </p:pic>
      <p:pic>
        <p:nvPicPr>
          <p:cNvPr id="12" name="Image 10" descr="preencoded.png"/>
          <p:cNvPicPr>
            <a:picLocks noChangeAspect="1"/>
          </p:cNvPicPr>
          <p:nvPr/>
        </p:nvPicPr>
        <p:blipFill>
          <a:blip r:embed="rId12"/>
          <a:stretch>
            <a:fillRect/>
          </a:stretch>
        </p:blipFill>
        <p:spPr>
          <a:xfrm>
            <a:off x="1447785" y="2195220"/>
            <a:ext cx="2375853" cy="1299294"/>
          </a:xfrm>
          <a:prstGeom prst="rect">
            <a:avLst/>
          </a:prstGeom>
        </p:spPr>
      </p:pic>
      <p:pic>
        <p:nvPicPr>
          <p:cNvPr id="13" name="Image 11" descr="preencoded.png"/>
          <p:cNvPicPr>
            <a:picLocks noChangeAspect="1"/>
          </p:cNvPicPr>
          <p:nvPr/>
        </p:nvPicPr>
        <p:blipFill>
          <a:blip r:embed="rId13"/>
          <a:stretch>
            <a:fillRect/>
          </a:stretch>
        </p:blipFill>
        <p:spPr>
          <a:xfrm>
            <a:off x="1596276" y="2417956"/>
            <a:ext cx="371082" cy="371227"/>
          </a:xfrm>
          <a:prstGeom prst="rect">
            <a:avLst/>
          </a:prstGeom>
        </p:spPr>
      </p:pic>
      <p:pic>
        <p:nvPicPr>
          <p:cNvPr id="14" name="Image 12" descr="preencoded.png"/>
          <p:cNvPicPr>
            <a:picLocks noChangeAspect="1"/>
          </p:cNvPicPr>
          <p:nvPr/>
        </p:nvPicPr>
        <p:blipFill>
          <a:blip r:embed="rId14"/>
          <a:stretch>
            <a:fillRect/>
          </a:stretch>
        </p:blipFill>
        <p:spPr>
          <a:xfrm>
            <a:off x="1716779" y="2529324"/>
            <a:ext cx="129929" cy="148491"/>
          </a:xfrm>
          <a:prstGeom prst="rect">
            <a:avLst/>
          </a:prstGeom>
        </p:spPr>
      </p:pic>
      <p:pic>
        <p:nvPicPr>
          <p:cNvPr id="15" name="Image 13" descr="preencoded.png"/>
          <p:cNvPicPr>
            <a:picLocks noChangeAspect="1"/>
          </p:cNvPicPr>
          <p:nvPr/>
        </p:nvPicPr>
        <p:blipFill>
          <a:blip r:embed="rId15"/>
          <a:stretch>
            <a:fillRect/>
          </a:stretch>
        </p:blipFill>
        <p:spPr>
          <a:xfrm>
            <a:off x="8055624" y="2195220"/>
            <a:ext cx="2375853" cy="1299294"/>
          </a:xfrm>
          <a:prstGeom prst="rect">
            <a:avLst/>
          </a:prstGeom>
        </p:spPr>
      </p:pic>
      <p:pic>
        <p:nvPicPr>
          <p:cNvPr id="16" name="Image 14" descr="preencoded.png"/>
          <p:cNvPicPr>
            <a:picLocks noChangeAspect="1"/>
          </p:cNvPicPr>
          <p:nvPr/>
        </p:nvPicPr>
        <p:blipFill>
          <a:blip r:embed="rId16"/>
          <a:stretch>
            <a:fillRect/>
          </a:stretch>
        </p:blipFill>
        <p:spPr>
          <a:xfrm>
            <a:off x="8204116" y="2417956"/>
            <a:ext cx="268124" cy="371227"/>
          </a:xfrm>
          <a:prstGeom prst="rect">
            <a:avLst/>
          </a:prstGeom>
        </p:spPr>
      </p:pic>
      <p:pic>
        <p:nvPicPr>
          <p:cNvPr id="17" name="Image 15" descr="preencoded.png"/>
          <p:cNvPicPr>
            <a:picLocks noChangeAspect="1"/>
          </p:cNvPicPr>
          <p:nvPr/>
        </p:nvPicPr>
        <p:blipFill>
          <a:blip r:embed="rId17"/>
          <a:stretch>
            <a:fillRect/>
          </a:stretch>
        </p:blipFill>
        <p:spPr>
          <a:xfrm>
            <a:off x="8263859" y="2529324"/>
            <a:ext cx="148491" cy="148491"/>
          </a:xfrm>
          <a:prstGeom prst="rect">
            <a:avLst/>
          </a:prstGeom>
        </p:spPr>
      </p:pic>
      <p:pic>
        <p:nvPicPr>
          <p:cNvPr id="18" name="Image 16" descr="preencoded.png"/>
          <p:cNvPicPr>
            <a:picLocks noChangeAspect="1"/>
          </p:cNvPicPr>
          <p:nvPr/>
        </p:nvPicPr>
        <p:blipFill>
          <a:blip r:embed="rId18"/>
          <a:stretch>
            <a:fillRect/>
          </a:stretch>
        </p:blipFill>
        <p:spPr>
          <a:xfrm>
            <a:off x="890944" y="3680128"/>
            <a:ext cx="2375853" cy="1299294"/>
          </a:xfrm>
          <a:prstGeom prst="rect">
            <a:avLst/>
          </a:prstGeom>
        </p:spPr>
      </p:pic>
      <p:pic>
        <p:nvPicPr>
          <p:cNvPr id="19" name="Image 17" descr="preencoded.png"/>
          <p:cNvPicPr>
            <a:picLocks noChangeAspect="1"/>
          </p:cNvPicPr>
          <p:nvPr/>
        </p:nvPicPr>
        <p:blipFill>
          <a:blip r:embed="rId19"/>
          <a:stretch>
            <a:fillRect/>
          </a:stretch>
        </p:blipFill>
        <p:spPr>
          <a:xfrm>
            <a:off x="1039435" y="3902864"/>
            <a:ext cx="317718" cy="371227"/>
          </a:xfrm>
          <a:prstGeom prst="rect">
            <a:avLst/>
          </a:prstGeom>
        </p:spPr>
      </p:pic>
      <p:pic>
        <p:nvPicPr>
          <p:cNvPr id="20" name="Image 18" descr="preencoded.png"/>
          <p:cNvPicPr>
            <a:picLocks noChangeAspect="1"/>
          </p:cNvPicPr>
          <p:nvPr/>
        </p:nvPicPr>
        <p:blipFill>
          <a:blip r:embed="rId20"/>
          <a:stretch>
            <a:fillRect/>
          </a:stretch>
        </p:blipFill>
        <p:spPr>
          <a:xfrm>
            <a:off x="1123976" y="4014232"/>
            <a:ext cx="148491" cy="148491"/>
          </a:xfrm>
          <a:prstGeom prst="rect">
            <a:avLst/>
          </a:prstGeom>
        </p:spPr>
      </p:pic>
      <p:pic>
        <p:nvPicPr>
          <p:cNvPr id="21" name="Image 19" descr="preencoded.png"/>
          <p:cNvPicPr>
            <a:picLocks noChangeAspect="1"/>
          </p:cNvPicPr>
          <p:nvPr/>
        </p:nvPicPr>
        <p:blipFill>
          <a:blip r:embed="rId21"/>
          <a:stretch>
            <a:fillRect/>
          </a:stretch>
        </p:blipFill>
        <p:spPr>
          <a:xfrm>
            <a:off x="8612465" y="3680128"/>
            <a:ext cx="2375853" cy="1150804"/>
          </a:xfrm>
          <a:prstGeom prst="rect">
            <a:avLst/>
          </a:prstGeom>
        </p:spPr>
      </p:pic>
      <p:pic>
        <p:nvPicPr>
          <p:cNvPr id="22" name="Image 20" descr="preencoded.png"/>
          <p:cNvPicPr>
            <a:picLocks noChangeAspect="1"/>
          </p:cNvPicPr>
          <p:nvPr/>
        </p:nvPicPr>
        <p:blipFill>
          <a:blip r:embed="rId22"/>
          <a:stretch>
            <a:fillRect/>
          </a:stretch>
        </p:blipFill>
        <p:spPr>
          <a:xfrm>
            <a:off x="8760956" y="3828619"/>
            <a:ext cx="371227" cy="371227"/>
          </a:xfrm>
          <a:prstGeom prst="rect">
            <a:avLst/>
          </a:prstGeom>
        </p:spPr>
      </p:pic>
      <p:pic>
        <p:nvPicPr>
          <p:cNvPr id="23" name="Image 21" descr="preencoded.png"/>
          <p:cNvPicPr>
            <a:picLocks noChangeAspect="1"/>
          </p:cNvPicPr>
          <p:nvPr/>
        </p:nvPicPr>
        <p:blipFill>
          <a:blip r:embed="rId23"/>
          <a:stretch>
            <a:fillRect/>
          </a:stretch>
        </p:blipFill>
        <p:spPr>
          <a:xfrm>
            <a:off x="1447785" y="4571073"/>
            <a:ext cx="2375853" cy="1299294"/>
          </a:xfrm>
          <a:prstGeom prst="rect">
            <a:avLst/>
          </a:prstGeom>
        </p:spPr>
      </p:pic>
      <p:pic>
        <p:nvPicPr>
          <p:cNvPr id="24" name="Image 22" descr="preencoded.png"/>
          <p:cNvPicPr>
            <a:picLocks noChangeAspect="1"/>
          </p:cNvPicPr>
          <p:nvPr/>
        </p:nvPicPr>
        <p:blipFill>
          <a:blip r:embed="rId24"/>
          <a:stretch>
            <a:fillRect/>
          </a:stretch>
        </p:blipFill>
        <p:spPr>
          <a:xfrm>
            <a:off x="1596276" y="4793809"/>
            <a:ext cx="281321" cy="371227"/>
          </a:xfrm>
          <a:prstGeom prst="rect">
            <a:avLst/>
          </a:prstGeom>
        </p:spPr>
      </p:pic>
      <p:pic>
        <p:nvPicPr>
          <p:cNvPr id="25" name="Image 23" descr="preencoded.png"/>
          <p:cNvPicPr>
            <a:picLocks noChangeAspect="1"/>
          </p:cNvPicPr>
          <p:nvPr/>
        </p:nvPicPr>
        <p:blipFill>
          <a:blip r:embed="rId25"/>
          <a:stretch>
            <a:fillRect/>
          </a:stretch>
        </p:blipFill>
        <p:spPr>
          <a:xfrm>
            <a:off x="1662690" y="4905177"/>
            <a:ext cx="148491" cy="148491"/>
          </a:xfrm>
          <a:prstGeom prst="rect">
            <a:avLst/>
          </a:prstGeom>
        </p:spPr>
      </p:pic>
      <p:pic>
        <p:nvPicPr>
          <p:cNvPr id="26" name="Image 24" descr="preencoded.png"/>
          <p:cNvPicPr>
            <a:picLocks noChangeAspect="1"/>
          </p:cNvPicPr>
          <p:nvPr/>
        </p:nvPicPr>
        <p:blipFill>
          <a:blip r:embed="rId26"/>
          <a:stretch>
            <a:fillRect/>
          </a:stretch>
        </p:blipFill>
        <p:spPr>
          <a:xfrm>
            <a:off x="8055624" y="4571073"/>
            <a:ext cx="2375853" cy="1299294"/>
          </a:xfrm>
          <a:prstGeom prst="rect">
            <a:avLst/>
          </a:prstGeom>
        </p:spPr>
      </p:pic>
      <p:pic>
        <p:nvPicPr>
          <p:cNvPr id="27" name="Image 25" descr="preencoded.png"/>
          <p:cNvPicPr>
            <a:picLocks noChangeAspect="1"/>
          </p:cNvPicPr>
          <p:nvPr/>
        </p:nvPicPr>
        <p:blipFill>
          <a:blip r:embed="rId27"/>
          <a:stretch>
            <a:fillRect/>
          </a:stretch>
        </p:blipFill>
        <p:spPr>
          <a:xfrm>
            <a:off x="8204116" y="4793809"/>
            <a:ext cx="361076" cy="371227"/>
          </a:xfrm>
          <a:prstGeom prst="rect">
            <a:avLst/>
          </a:prstGeom>
        </p:spPr>
      </p:pic>
      <p:pic>
        <p:nvPicPr>
          <p:cNvPr id="28" name="Image 26" descr="preencoded.png"/>
          <p:cNvPicPr>
            <a:picLocks noChangeAspect="1"/>
          </p:cNvPicPr>
          <p:nvPr/>
        </p:nvPicPr>
        <p:blipFill>
          <a:blip r:embed="rId28"/>
          <a:stretch>
            <a:fillRect/>
          </a:stretch>
        </p:blipFill>
        <p:spPr>
          <a:xfrm>
            <a:off x="8310408" y="4905177"/>
            <a:ext cx="148491" cy="148491"/>
          </a:xfrm>
          <a:prstGeom prst="rect">
            <a:avLst/>
          </a:prstGeom>
        </p:spPr>
      </p:pic>
      <p:sp>
        <p:nvSpPr>
          <p:cNvPr id="29" name="Text 0"/>
          <p:cNvSpPr/>
          <p:nvPr/>
        </p:nvSpPr>
        <p:spPr>
          <a:xfrm>
            <a:off x="371227" y="283401"/>
            <a:ext cx="4593934"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AWS Service Integration</a:t>
            </a:r>
            <a:endParaRPr lang="en-US" sz="2192" dirty="0"/>
          </a:p>
        </p:txBody>
      </p:sp>
      <p:sp>
        <p:nvSpPr>
          <p:cNvPr id="30" name="Text 1"/>
          <p:cNvSpPr/>
          <p:nvPr/>
        </p:nvSpPr>
        <p:spPr>
          <a:xfrm>
            <a:off x="371227" y="1192907"/>
            <a:ext cx="13364170"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ELB seamlessly integrates with various AWS services to provide a comprehensive traffic distribution solution.</a:t>
            </a:r>
            <a:endParaRPr lang="en-US" sz="1461" dirty="0"/>
          </a:p>
        </p:txBody>
      </p:sp>
      <p:sp>
        <p:nvSpPr>
          <p:cNvPr id="31" name="Text 2"/>
          <p:cNvSpPr/>
          <p:nvPr/>
        </p:nvSpPr>
        <p:spPr>
          <a:xfrm>
            <a:off x="5661226" y="4051355"/>
            <a:ext cx="556666" cy="334104"/>
          </a:xfrm>
          <a:prstGeom prst="rect">
            <a:avLst/>
          </a:prstGeom>
          <a:noFill/>
          <a:ln/>
        </p:spPr>
        <p:txBody>
          <a:bodyPr vert="horz" wrap="square" lIns="0" tIns="0" rIns="0" bIns="0" rtlCol="0" anchor="t"/>
          <a:lstStyle/>
          <a:p>
            <a:pPr algn="ctr">
              <a:lnSpc>
                <a:spcPts val="2631"/>
              </a:lnSpc>
            </a:pPr>
            <a:r>
              <a:rPr lang="en-US" sz="1754" b="1" dirty="0">
                <a:solidFill>
                  <a:srgbClr val="FFFFFF"/>
                </a:solidFill>
                <a:latin typeface="ui-sans-serif" pitchFamily="34" charset="0"/>
                <a:ea typeface="ui-sans-serif" pitchFamily="34" charset="-122"/>
                <a:cs typeface="ui-sans-serif" pitchFamily="34" charset="-120"/>
              </a:rPr>
              <a:t>ELB</a:t>
            </a:r>
            <a:endParaRPr lang="en-US" sz="1754" dirty="0"/>
          </a:p>
        </p:txBody>
      </p:sp>
      <p:sp>
        <p:nvSpPr>
          <p:cNvPr id="32" name="Text 3"/>
          <p:cNvSpPr/>
          <p:nvPr/>
        </p:nvSpPr>
        <p:spPr>
          <a:xfrm>
            <a:off x="2078726" y="2343711"/>
            <a:ext cx="1596421" cy="519718"/>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EC2 Auto Scaling</a:t>
            </a:r>
            <a:endParaRPr lang="en-US" sz="1315" dirty="0"/>
          </a:p>
        </p:txBody>
      </p:sp>
      <p:sp>
        <p:nvSpPr>
          <p:cNvPr id="33" name="Text 4"/>
          <p:cNvSpPr/>
          <p:nvPr/>
        </p:nvSpPr>
        <p:spPr>
          <a:xfrm>
            <a:off x="1596276" y="2974797"/>
            <a:ext cx="2078871"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Automatically adjusts capacity based on traffic patterns</a:t>
            </a:r>
            <a:endParaRPr lang="en-US" sz="1023" dirty="0"/>
          </a:p>
        </p:txBody>
      </p:sp>
      <p:sp>
        <p:nvSpPr>
          <p:cNvPr id="34" name="Text 5"/>
          <p:cNvSpPr/>
          <p:nvPr/>
        </p:nvSpPr>
        <p:spPr>
          <a:xfrm>
            <a:off x="8583608" y="2343711"/>
            <a:ext cx="1699379" cy="519718"/>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AWS Certificate Manager</a:t>
            </a:r>
            <a:endParaRPr lang="en-US" sz="1315" dirty="0"/>
          </a:p>
        </p:txBody>
      </p:sp>
      <p:sp>
        <p:nvSpPr>
          <p:cNvPr id="35" name="Text 6"/>
          <p:cNvSpPr/>
          <p:nvPr/>
        </p:nvSpPr>
        <p:spPr>
          <a:xfrm>
            <a:off x="8204115" y="2974797"/>
            <a:ext cx="2078871"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Provisions SSL/TLS certificates for HTTPS listeners</a:t>
            </a:r>
            <a:endParaRPr lang="en-US" sz="1023" dirty="0"/>
          </a:p>
        </p:txBody>
      </p:sp>
      <p:sp>
        <p:nvSpPr>
          <p:cNvPr id="36" name="Text 7"/>
          <p:cNvSpPr/>
          <p:nvPr/>
        </p:nvSpPr>
        <p:spPr>
          <a:xfrm>
            <a:off x="1468521" y="3828619"/>
            <a:ext cx="1649785" cy="519718"/>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Amazon CloudWatch</a:t>
            </a:r>
            <a:endParaRPr lang="en-US" sz="1315" dirty="0"/>
          </a:p>
        </p:txBody>
      </p:sp>
      <p:sp>
        <p:nvSpPr>
          <p:cNvPr id="37" name="Text 8"/>
          <p:cNvSpPr/>
          <p:nvPr/>
        </p:nvSpPr>
        <p:spPr>
          <a:xfrm>
            <a:off x="1039435" y="4459704"/>
            <a:ext cx="2078871"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Monitors traffic and performance metrics</a:t>
            </a:r>
            <a:endParaRPr lang="en-US" sz="1023" dirty="0"/>
          </a:p>
        </p:txBody>
      </p:sp>
      <p:sp>
        <p:nvSpPr>
          <p:cNvPr id="38" name="Text 9"/>
          <p:cNvSpPr/>
          <p:nvPr/>
        </p:nvSpPr>
        <p:spPr>
          <a:xfrm>
            <a:off x="9243551" y="3884303"/>
            <a:ext cx="1398365" cy="259859"/>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Amazon ECS</a:t>
            </a:r>
            <a:endParaRPr lang="en-US" sz="1315" dirty="0"/>
          </a:p>
        </p:txBody>
      </p:sp>
      <p:sp>
        <p:nvSpPr>
          <p:cNvPr id="39" name="Text 10"/>
          <p:cNvSpPr/>
          <p:nvPr/>
        </p:nvSpPr>
        <p:spPr>
          <a:xfrm>
            <a:off x="8760956" y="4311214"/>
            <a:ext cx="2078871"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Routes traffic to tasks in Elastic Container Service</a:t>
            </a:r>
            <a:endParaRPr lang="en-US" sz="1023" dirty="0"/>
          </a:p>
        </p:txBody>
      </p:sp>
      <p:sp>
        <p:nvSpPr>
          <p:cNvPr id="40" name="Text 11"/>
          <p:cNvSpPr/>
          <p:nvPr/>
        </p:nvSpPr>
        <p:spPr>
          <a:xfrm>
            <a:off x="1988965" y="4719563"/>
            <a:ext cx="1686182" cy="519718"/>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AWS Global Accelerator</a:t>
            </a:r>
            <a:endParaRPr lang="en-US" sz="1315" dirty="0"/>
          </a:p>
        </p:txBody>
      </p:sp>
      <p:sp>
        <p:nvSpPr>
          <p:cNvPr id="41" name="Text 12"/>
          <p:cNvSpPr/>
          <p:nvPr/>
        </p:nvSpPr>
        <p:spPr>
          <a:xfrm>
            <a:off x="1596276" y="5350649"/>
            <a:ext cx="2078871"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Directs traffic to the nearest healthy endpoint</a:t>
            </a:r>
            <a:endParaRPr lang="en-US" sz="1023" dirty="0"/>
          </a:p>
        </p:txBody>
      </p:sp>
      <p:sp>
        <p:nvSpPr>
          <p:cNvPr id="42" name="Text 13"/>
          <p:cNvSpPr/>
          <p:nvPr/>
        </p:nvSpPr>
        <p:spPr>
          <a:xfrm>
            <a:off x="8676560" y="4719563"/>
            <a:ext cx="1606427" cy="519718"/>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Amazon Route 53</a:t>
            </a:r>
            <a:endParaRPr lang="en-US" sz="1315" dirty="0"/>
          </a:p>
        </p:txBody>
      </p:sp>
      <p:sp>
        <p:nvSpPr>
          <p:cNvPr id="43" name="Text 14"/>
          <p:cNvSpPr/>
          <p:nvPr/>
        </p:nvSpPr>
        <p:spPr>
          <a:xfrm>
            <a:off x="8204115" y="5350649"/>
            <a:ext cx="2078871"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Provides DNS-based routing and failover mechanisms</a:t>
            </a:r>
            <a:endParaRPr lang="en-US" sz="1023"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742454"/>
          </a:xfrm>
          <a:prstGeom prst="rect">
            <a:avLst/>
          </a:prstGeom>
        </p:spPr>
      </p:pic>
      <p:pic>
        <p:nvPicPr>
          <p:cNvPr id="4" name="Image 2" descr="preencoded.png"/>
          <p:cNvPicPr>
            <a:picLocks noChangeAspect="1"/>
          </p:cNvPicPr>
          <p:nvPr/>
        </p:nvPicPr>
        <p:blipFill>
          <a:blip r:embed="rId5"/>
          <a:stretch>
            <a:fillRect/>
          </a:stretch>
        </p:blipFill>
        <p:spPr>
          <a:xfrm>
            <a:off x="371227" y="1192907"/>
            <a:ext cx="11136809" cy="890945"/>
          </a:xfrm>
          <a:prstGeom prst="rect">
            <a:avLst/>
          </a:prstGeom>
        </p:spPr>
      </p:pic>
      <p:pic>
        <p:nvPicPr>
          <p:cNvPr id="5" name="Image 3" descr="preencoded.png"/>
          <p:cNvPicPr>
            <a:picLocks noChangeAspect="1"/>
          </p:cNvPicPr>
          <p:nvPr/>
        </p:nvPicPr>
        <p:blipFill>
          <a:blip r:embed="rId6"/>
          <a:stretch>
            <a:fillRect/>
          </a:stretch>
        </p:blipFill>
        <p:spPr>
          <a:xfrm>
            <a:off x="371227" y="2306588"/>
            <a:ext cx="5457036" cy="1039435"/>
          </a:xfrm>
          <a:prstGeom prst="rect">
            <a:avLst/>
          </a:prstGeom>
        </p:spPr>
      </p:pic>
      <p:pic>
        <p:nvPicPr>
          <p:cNvPr id="6" name="Image 4" descr="preencoded.png"/>
          <p:cNvPicPr>
            <a:picLocks noChangeAspect="1"/>
          </p:cNvPicPr>
          <p:nvPr/>
        </p:nvPicPr>
        <p:blipFill>
          <a:blip r:embed="rId7"/>
          <a:stretch>
            <a:fillRect/>
          </a:stretch>
        </p:blipFill>
        <p:spPr>
          <a:xfrm>
            <a:off x="519717" y="2455079"/>
            <a:ext cx="464034" cy="464034"/>
          </a:xfrm>
          <a:prstGeom prst="rect">
            <a:avLst/>
          </a:prstGeom>
        </p:spPr>
      </p:pic>
      <p:pic>
        <p:nvPicPr>
          <p:cNvPr id="7" name="Image 5" descr="preencoded.png"/>
          <p:cNvPicPr>
            <a:picLocks noChangeAspect="1"/>
          </p:cNvPicPr>
          <p:nvPr/>
        </p:nvPicPr>
        <p:blipFill>
          <a:blip r:embed="rId8"/>
          <a:stretch>
            <a:fillRect/>
          </a:stretch>
        </p:blipFill>
        <p:spPr>
          <a:xfrm>
            <a:off x="635727" y="2557166"/>
            <a:ext cx="232017" cy="259859"/>
          </a:xfrm>
          <a:prstGeom prst="rect">
            <a:avLst/>
          </a:prstGeom>
        </p:spPr>
      </p:pic>
      <p:pic>
        <p:nvPicPr>
          <p:cNvPr id="8" name="Image 6" descr="preencoded.png"/>
          <p:cNvPicPr>
            <a:picLocks noChangeAspect="1"/>
          </p:cNvPicPr>
          <p:nvPr/>
        </p:nvPicPr>
        <p:blipFill>
          <a:blip r:embed="rId6"/>
          <a:stretch>
            <a:fillRect/>
          </a:stretch>
        </p:blipFill>
        <p:spPr>
          <a:xfrm>
            <a:off x="6050999" y="2306588"/>
            <a:ext cx="5457036" cy="1039435"/>
          </a:xfrm>
          <a:prstGeom prst="rect">
            <a:avLst/>
          </a:prstGeom>
        </p:spPr>
      </p:pic>
      <p:pic>
        <p:nvPicPr>
          <p:cNvPr id="9" name="Image 7" descr="preencoded.png"/>
          <p:cNvPicPr>
            <a:picLocks noChangeAspect="1"/>
          </p:cNvPicPr>
          <p:nvPr/>
        </p:nvPicPr>
        <p:blipFill>
          <a:blip r:embed="rId9"/>
          <a:stretch>
            <a:fillRect/>
          </a:stretch>
        </p:blipFill>
        <p:spPr>
          <a:xfrm>
            <a:off x="6199490" y="2455079"/>
            <a:ext cx="464034" cy="464034"/>
          </a:xfrm>
          <a:prstGeom prst="rect">
            <a:avLst/>
          </a:prstGeom>
        </p:spPr>
      </p:pic>
      <p:pic>
        <p:nvPicPr>
          <p:cNvPr id="10" name="Image 8" descr="preencoded.png"/>
          <p:cNvPicPr>
            <a:picLocks noChangeAspect="1"/>
          </p:cNvPicPr>
          <p:nvPr/>
        </p:nvPicPr>
        <p:blipFill>
          <a:blip r:embed="rId10"/>
          <a:stretch>
            <a:fillRect/>
          </a:stretch>
        </p:blipFill>
        <p:spPr>
          <a:xfrm>
            <a:off x="6338700" y="2557166"/>
            <a:ext cx="185613" cy="259859"/>
          </a:xfrm>
          <a:prstGeom prst="rect">
            <a:avLst/>
          </a:prstGeom>
        </p:spPr>
      </p:pic>
      <p:pic>
        <p:nvPicPr>
          <p:cNvPr id="11" name="Image 9" descr="preencoded.png"/>
          <p:cNvPicPr>
            <a:picLocks noChangeAspect="1"/>
          </p:cNvPicPr>
          <p:nvPr/>
        </p:nvPicPr>
        <p:blipFill>
          <a:blip r:embed="rId6"/>
          <a:stretch>
            <a:fillRect/>
          </a:stretch>
        </p:blipFill>
        <p:spPr>
          <a:xfrm>
            <a:off x="371227" y="3568760"/>
            <a:ext cx="5457036" cy="1039435"/>
          </a:xfrm>
          <a:prstGeom prst="rect">
            <a:avLst/>
          </a:prstGeom>
        </p:spPr>
      </p:pic>
      <p:pic>
        <p:nvPicPr>
          <p:cNvPr id="12" name="Image 10" descr="preencoded.png"/>
          <p:cNvPicPr>
            <a:picLocks noChangeAspect="1"/>
          </p:cNvPicPr>
          <p:nvPr/>
        </p:nvPicPr>
        <p:blipFill>
          <a:blip r:embed="rId11"/>
          <a:stretch>
            <a:fillRect/>
          </a:stretch>
        </p:blipFill>
        <p:spPr>
          <a:xfrm>
            <a:off x="519717" y="3717250"/>
            <a:ext cx="464034" cy="464034"/>
          </a:xfrm>
          <a:prstGeom prst="rect">
            <a:avLst/>
          </a:prstGeom>
        </p:spPr>
      </p:pic>
      <p:pic>
        <p:nvPicPr>
          <p:cNvPr id="13" name="Image 11" descr="preencoded.png"/>
          <p:cNvPicPr>
            <a:picLocks noChangeAspect="1"/>
          </p:cNvPicPr>
          <p:nvPr/>
        </p:nvPicPr>
        <p:blipFill>
          <a:blip r:embed="rId12"/>
          <a:stretch>
            <a:fillRect/>
          </a:stretch>
        </p:blipFill>
        <p:spPr>
          <a:xfrm>
            <a:off x="668208" y="3819338"/>
            <a:ext cx="167052" cy="259859"/>
          </a:xfrm>
          <a:prstGeom prst="rect">
            <a:avLst/>
          </a:prstGeom>
        </p:spPr>
      </p:pic>
      <p:pic>
        <p:nvPicPr>
          <p:cNvPr id="14" name="Image 12" descr="preencoded.png"/>
          <p:cNvPicPr>
            <a:picLocks noChangeAspect="1"/>
          </p:cNvPicPr>
          <p:nvPr/>
        </p:nvPicPr>
        <p:blipFill>
          <a:blip r:embed="rId6"/>
          <a:stretch>
            <a:fillRect/>
          </a:stretch>
        </p:blipFill>
        <p:spPr>
          <a:xfrm>
            <a:off x="6050999" y="3568760"/>
            <a:ext cx="5457036" cy="1039435"/>
          </a:xfrm>
          <a:prstGeom prst="rect">
            <a:avLst/>
          </a:prstGeom>
        </p:spPr>
      </p:pic>
      <p:pic>
        <p:nvPicPr>
          <p:cNvPr id="15" name="Image 13" descr="preencoded.png"/>
          <p:cNvPicPr>
            <a:picLocks noChangeAspect="1"/>
          </p:cNvPicPr>
          <p:nvPr/>
        </p:nvPicPr>
        <p:blipFill>
          <a:blip r:embed="rId13"/>
          <a:stretch>
            <a:fillRect/>
          </a:stretch>
        </p:blipFill>
        <p:spPr>
          <a:xfrm>
            <a:off x="6199490" y="3717250"/>
            <a:ext cx="464034" cy="464034"/>
          </a:xfrm>
          <a:prstGeom prst="rect">
            <a:avLst/>
          </a:prstGeom>
        </p:spPr>
      </p:pic>
      <p:pic>
        <p:nvPicPr>
          <p:cNvPr id="16" name="Image 14" descr="preencoded.png"/>
          <p:cNvPicPr>
            <a:picLocks noChangeAspect="1"/>
          </p:cNvPicPr>
          <p:nvPr/>
        </p:nvPicPr>
        <p:blipFill>
          <a:blip r:embed="rId14"/>
          <a:stretch>
            <a:fillRect/>
          </a:stretch>
        </p:blipFill>
        <p:spPr>
          <a:xfrm>
            <a:off x="6347981" y="3819338"/>
            <a:ext cx="167052" cy="259859"/>
          </a:xfrm>
          <a:prstGeom prst="rect">
            <a:avLst/>
          </a:prstGeom>
        </p:spPr>
      </p:pic>
      <p:sp>
        <p:nvSpPr>
          <p:cNvPr id="19" name="Text 0"/>
          <p:cNvSpPr/>
          <p:nvPr/>
        </p:nvSpPr>
        <p:spPr>
          <a:xfrm>
            <a:off x="371227" y="283401"/>
            <a:ext cx="1782759"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Summary</a:t>
            </a:r>
            <a:endParaRPr lang="en-US" sz="2192" dirty="0"/>
          </a:p>
        </p:txBody>
      </p:sp>
      <p:sp>
        <p:nvSpPr>
          <p:cNvPr id="20" name="Text 1"/>
          <p:cNvSpPr/>
          <p:nvPr/>
        </p:nvSpPr>
        <p:spPr>
          <a:xfrm>
            <a:off x="556840" y="1378521"/>
            <a:ext cx="10765582"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Elastic Load Balancing (ELB) stands as a cornerstone service for constructing resilient, scalable, and highly available applications within the AWS ecosystem.</a:t>
            </a:r>
            <a:endParaRPr lang="en-US" sz="1461" dirty="0"/>
          </a:p>
        </p:txBody>
      </p:sp>
      <p:sp>
        <p:nvSpPr>
          <p:cNvPr id="21" name="Text 2"/>
          <p:cNvSpPr/>
          <p:nvPr/>
        </p:nvSpPr>
        <p:spPr>
          <a:xfrm>
            <a:off x="1132242" y="2455079"/>
            <a:ext cx="4547530"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Traffic Distribution</a:t>
            </a:r>
            <a:endParaRPr lang="en-US" sz="1315" dirty="0"/>
          </a:p>
        </p:txBody>
      </p:sp>
      <p:sp>
        <p:nvSpPr>
          <p:cNvPr id="22" name="Text 3"/>
          <p:cNvSpPr/>
          <p:nvPr/>
        </p:nvSpPr>
        <p:spPr>
          <a:xfrm>
            <a:off x="1132242" y="2752061"/>
            <a:ext cx="4547530"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Intelligently distributes incoming application traffic across multiple targets to ensure optimal resource utilization.</a:t>
            </a:r>
            <a:endParaRPr lang="en-US" sz="1169" dirty="0"/>
          </a:p>
        </p:txBody>
      </p:sp>
      <p:sp>
        <p:nvSpPr>
          <p:cNvPr id="23" name="Text 4"/>
          <p:cNvSpPr/>
          <p:nvPr/>
        </p:nvSpPr>
        <p:spPr>
          <a:xfrm>
            <a:off x="6812014" y="2455079"/>
            <a:ext cx="4547530"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High Availability</a:t>
            </a:r>
            <a:endParaRPr lang="en-US" sz="1315" dirty="0"/>
          </a:p>
        </p:txBody>
      </p:sp>
      <p:sp>
        <p:nvSpPr>
          <p:cNvPr id="24" name="Text 5"/>
          <p:cNvSpPr/>
          <p:nvPr/>
        </p:nvSpPr>
        <p:spPr>
          <a:xfrm>
            <a:off x="6812014" y="2752061"/>
            <a:ext cx="4547530"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Enhances fault tolerance by routing traffic across multiple Availability Zones and targets.</a:t>
            </a:r>
            <a:endParaRPr lang="en-US" sz="1169" dirty="0"/>
          </a:p>
        </p:txBody>
      </p:sp>
      <p:sp>
        <p:nvSpPr>
          <p:cNvPr id="25" name="Text 6"/>
          <p:cNvSpPr/>
          <p:nvPr/>
        </p:nvSpPr>
        <p:spPr>
          <a:xfrm>
            <a:off x="1132242" y="3717250"/>
            <a:ext cx="4547530"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Scalability</a:t>
            </a:r>
            <a:endParaRPr lang="en-US" sz="1315" dirty="0"/>
          </a:p>
        </p:txBody>
      </p:sp>
      <p:sp>
        <p:nvSpPr>
          <p:cNvPr id="26" name="Text 7"/>
          <p:cNvSpPr/>
          <p:nvPr/>
        </p:nvSpPr>
        <p:spPr>
          <a:xfrm>
            <a:off x="1132242" y="4014232"/>
            <a:ext cx="4547530"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Automatically scales capacity based on demand, ensuring consistent performance during peak loads.</a:t>
            </a:r>
            <a:endParaRPr lang="en-US" sz="1169" dirty="0"/>
          </a:p>
        </p:txBody>
      </p:sp>
      <p:sp>
        <p:nvSpPr>
          <p:cNvPr id="27" name="Text 8"/>
          <p:cNvSpPr/>
          <p:nvPr/>
        </p:nvSpPr>
        <p:spPr>
          <a:xfrm>
            <a:off x="6812014" y="3717250"/>
            <a:ext cx="4547530"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Evolution</a:t>
            </a:r>
            <a:endParaRPr lang="en-US" sz="1315" dirty="0"/>
          </a:p>
        </p:txBody>
      </p:sp>
      <p:sp>
        <p:nvSpPr>
          <p:cNvPr id="28" name="Text 9"/>
          <p:cNvSpPr/>
          <p:nvPr/>
        </p:nvSpPr>
        <p:spPr>
          <a:xfrm>
            <a:off x="6812014" y="4014232"/>
            <a:ext cx="4547530"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Modern applications leverage ALB and NLB for enhanced routing, security, and performance.</a:t>
            </a:r>
            <a:endParaRPr lang="en-US" sz="1169"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207EA-AB03-4FBF-760B-C66DFF2CC27D}"/>
            </a:ext>
          </a:extLst>
        </p:cNvPr>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8E5C738F-E80E-018B-73A9-D6E85B47602F}"/>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31939476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1749748"/>
            <a:ext cx="5382791" cy="593963"/>
          </a:xfrm>
          <a:prstGeom prst="rect">
            <a:avLst/>
          </a:prstGeom>
        </p:spPr>
      </p:pic>
      <p:pic>
        <p:nvPicPr>
          <p:cNvPr id="8" name="Image 6" descr="preencoded.png"/>
          <p:cNvPicPr>
            <a:picLocks noChangeAspect="1"/>
          </p:cNvPicPr>
          <p:nvPr/>
        </p:nvPicPr>
        <p:blipFill>
          <a:blip r:embed="rId9"/>
          <a:stretch>
            <a:fillRect/>
          </a:stretch>
        </p:blipFill>
        <p:spPr>
          <a:xfrm>
            <a:off x="593963" y="1898238"/>
            <a:ext cx="296982" cy="296982"/>
          </a:xfrm>
          <a:prstGeom prst="rect">
            <a:avLst/>
          </a:prstGeom>
        </p:spPr>
      </p:pic>
      <p:pic>
        <p:nvPicPr>
          <p:cNvPr id="9" name="Image 7" descr="preencoded.png"/>
          <p:cNvPicPr>
            <a:picLocks noChangeAspect="1"/>
          </p:cNvPicPr>
          <p:nvPr/>
        </p:nvPicPr>
        <p:blipFill>
          <a:blip r:embed="rId8"/>
          <a:stretch>
            <a:fillRect/>
          </a:stretch>
        </p:blipFill>
        <p:spPr>
          <a:xfrm>
            <a:off x="6050999" y="1749748"/>
            <a:ext cx="5382791" cy="593963"/>
          </a:xfrm>
          <a:prstGeom prst="rect">
            <a:avLst/>
          </a:prstGeom>
        </p:spPr>
      </p:pic>
      <p:pic>
        <p:nvPicPr>
          <p:cNvPr id="10" name="Image 8" descr="preencoded.png"/>
          <p:cNvPicPr>
            <a:picLocks noChangeAspect="1"/>
          </p:cNvPicPr>
          <p:nvPr/>
        </p:nvPicPr>
        <p:blipFill>
          <a:blip r:embed="rId10"/>
          <a:stretch>
            <a:fillRect/>
          </a:stretch>
        </p:blipFill>
        <p:spPr>
          <a:xfrm>
            <a:off x="6199490" y="1898238"/>
            <a:ext cx="296982" cy="296982"/>
          </a:xfrm>
          <a:prstGeom prst="rect">
            <a:avLst/>
          </a:prstGeom>
        </p:spPr>
      </p:pic>
      <p:pic>
        <p:nvPicPr>
          <p:cNvPr id="11" name="Image 9" descr="preencoded.png"/>
          <p:cNvPicPr>
            <a:picLocks noChangeAspect="1"/>
          </p:cNvPicPr>
          <p:nvPr/>
        </p:nvPicPr>
        <p:blipFill>
          <a:blip r:embed="rId8"/>
          <a:stretch>
            <a:fillRect/>
          </a:stretch>
        </p:blipFill>
        <p:spPr>
          <a:xfrm>
            <a:off x="445472" y="2566447"/>
            <a:ext cx="5382791" cy="593963"/>
          </a:xfrm>
          <a:prstGeom prst="rect">
            <a:avLst/>
          </a:prstGeom>
        </p:spPr>
      </p:pic>
      <p:pic>
        <p:nvPicPr>
          <p:cNvPr id="12" name="Image 10" descr="preencoded.png"/>
          <p:cNvPicPr>
            <a:picLocks noChangeAspect="1"/>
          </p:cNvPicPr>
          <p:nvPr/>
        </p:nvPicPr>
        <p:blipFill>
          <a:blip r:embed="rId9"/>
          <a:stretch>
            <a:fillRect/>
          </a:stretch>
        </p:blipFill>
        <p:spPr>
          <a:xfrm>
            <a:off x="593963" y="2714938"/>
            <a:ext cx="296982" cy="296982"/>
          </a:xfrm>
          <a:prstGeom prst="rect">
            <a:avLst/>
          </a:prstGeom>
        </p:spPr>
      </p:pic>
      <p:pic>
        <p:nvPicPr>
          <p:cNvPr id="13" name="Image 11" descr="preencoded.png"/>
          <p:cNvPicPr>
            <a:picLocks noChangeAspect="1"/>
          </p:cNvPicPr>
          <p:nvPr/>
        </p:nvPicPr>
        <p:blipFill>
          <a:blip r:embed="rId8"/>
          <a:stretch>
            <a:fillRect/>
          </a:stretch>
        </p:blipFill>
        <p:spPr>
          <a:xfrm>
            <a:off x="6050999" y="2566447"/>
            <a:ext cx="5382791" cy="593963"/>
          </a:xfrm>
          <a:prstGeom prst="rect">
            <a:avLst/>
          </a:prstGeom>
        </p:spPr>
      </p:pic>
      <p:pic>
        <p:nvPicPr>
          <p:cNvPr id="14" name="Image 12" descr="preencoded.png"/>
          <p:cNvPicPr>
            <a:picLocks noChangeAspect="1"/>
          </p:cNvPicPr>
          <p:nvPr/>
        </p:nvPicPr>
        <p:blipFill>
          <a:blip r:embed="rId10"/>
          <a:stretch>
            <a:fillRect/>
          </a:stretch>
        </p:blipFill>
        <p:spPr>
          <a:xfrm>
            <a:off x="6199490" y="2714938"/>
            <a:ext cx="296982" cy="296982"/>
          </a:xfrm>
          <a:prstGeom prst="rect">
            <a:avLst/>
          </a:prstGeom>
        </p:spPr>
      </p:pic>
      <p:sp>
        <p:nvSpPr>
          <p:cNvPr id="17" name="Text 0"/>
          <p:cNvSpPr/>
          <p:nvPr/>
        </p:nvSpPr>
        <p:spPr>
          <a:xfrm>
            <a:off x="445472" y="301963"/>
            <a:ext cx="13185981"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1 - Classic Load Balancer Status</a:t>
            </a:r>
            <a:endParaRPr lang="en-US" sz="2192" dirty="0"/>
          </a:p>
        </p:txBody>
      </p:sp>
      <p:sp>
        <p:nvSpPr>
          <p:cNvPr id="18" name="Text 1"/>
          <p:cNvSpPr/>
          <p:nvPr/>
        </p:nvSpPr>
        <p:spPr>
          <a:xfrm>
            <a:off x="445472" y="1155784"/>
            <a:ext cx="1318598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is the status of Classic Load Balancer (CLB) in AWS?</a:t>
            </a:r>
            <a:endParaRPr lang="en-US" sz="1754" dirty="0"/>
          </a:p>
        </p:txBody>
      </p:sp>
      <p:sp>
        <p:nvSpPr>
          <p:cNvPr id="19" name="Text 2"/>
          <p:cNvSpPr/>
          <p:nvPr/>
        </p:nvSpPr>
        <p:spPr>
          <a:xfrm>
            <a:off x="684885" y="1935361"/>
            <a:ext cx="137992"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0" name="Text 3"/>
          <p:cNvSpPr/>
          <p:nvPr/>
        </p:nvSpPr>
        <p:spPr>
          <a:xfrm>
            <a:off x="1002313" y="1898238"/>
            <a:ext cx="540848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 recommended load balancer for new applications</a:t>
            </a:r>
            <a:endParaRPr lang="en-US" sz="1315" dirty="0"/>
          </a:p>
        </p:txBody>
      </p:sp>
      <p:sp>
        <p:nvSpPr>
          <p:cNvPr id="21" name="Text 4"/>
          <p:cNvSpPr/>
          <p:nvPr/>
        </p:nvSpPr>
        <p:spPr>
          <a:xfrm>
            <a:off x="6291281" y="1935361"/>
            <a:ext cx="135904"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2" name="Text 5"/>
          <p:cNvSpPr/>
          <p:nvPr/>
        </p:nvSpPr>
        <p:spPr>
          <a:xfrm>
            <a:off x="6607840" y="1898238"/>
            <a:ext cx="439416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Legacy technology that is being phased out</a:t>
            </a:r>
            <a:endParaRPr lang="en-US" sz="1315" dirty="0"/>
          </a:p>
        </p:txBody>
      </p:sp>
      <p:sp>
        <p:nvSpPr>
          <p:cNvPr id="23" name="Text 6"/>
          <p:cNvSpPr/>
          <p:nvPr/>
        </p:nvSpPr>
        <p:spPr>
          <a:xfrm>
            <a:off x="687931" y="2752061"/>
            <a:ext cx="130858"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4" name="Text 7"/>
          <p:cNvSpPr/>
          <p:nvPr/>
        </p:nvSpPr>
        <p:spPr>
          <a:xfrm>
            <a:off x="1002312" y="2714938"/>
            <a:ext cx="392137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 only load balancer supporting IPv6</a:t>
            </a:r>
            <a:endParaRPr lang="en-US" sz="1315" dirty="0"/>
          </a:p>
        </p:txBody>
      </p:sp>
      <p:sp>
        <p:nvSpPr>
          <p:cNvPr id="25" name="Text 8"/>
          <p:cNvSpPr/>
          <p:nvPr/>
        </p:nvSpPr>
        <p:spPr>
          <a:xfrm>
            <a:off x="6286352" y="2752061"/>
            <a:ext cx="147911"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6" name="Text 9"/>
          <p:cNvSpPr/>
          <p:nvPr/>
        </p:nvSpPr>
        <p:spPr>
          <a:xfrm>
            <a:off x="6607840" y="2714938"/>
            <a:ext cx="4485871"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 most cost-effective load balancer option</a:t>
            </a:r>
            <a:endParaRPr lang="en-US" sz="131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4FF25-687C-42BB-66DB-8667D8732842}"/>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A6D97A7A-BBE5-7D72-E411-5484FA2339FC}"/>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22804319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1601257"/>
            <a:ext cx="5345668" cy="593963"/>
          </a:xfrm>
          <a:prstGeom prst="rect">
            <a:avLst/>
          </a:prstGeom>
        </p:spPr>
      </p:pic>
      <p:pic>
        <p:nvPicPr>
          <p:cNvPr id="8" name="Image 6" descr="preencoded.png"/>
          <p:cNvPicPr>
            <a:picLocks noChangeAspect="1"/>
          </p:cNvPicPr>
          <p:nvPr/>
        </p:nvPicPr>
        <p:blipFill>
          <a:blip r:embed="rId9"/>
          <a:stretch>
            <a:fillRect/>
          </a:stretch>
        </p:blipFill>
        <p:spPr>
          <a:xfrm>
            <a:off x="593963" y="1749747"/>
            <a:ext cx="296982" cy="296982"/>
          </a:xfrm>
          <a:prstGeom prst="rect">
            <a:avLst/>
          </a:prstGeom>
        </p:spPr>
      </p:pic>
      <p:pic>
        <p:nvPicPr>
          <p:cNvPr id="9" name="Image 7" descr="preencoded.png"/>
          <p:cNvPicPr>
            <a:picLocks noChangeAspect="1"/>
          </p:cNvPicPr>
          <p:nvPr/>
        </p:nvPicPr>
        <p:blipFill>
          <a:blip r:embed="rId8"/>
          <a:stretch>
            <a:fillRect/>
          </a:stretch>
        </p:blipFill>
        <p:spPr>
          <a:xfrm>
            <a:off x="6088122" y="1601257"/>
            <a:ext cx="5345668" cy="593963"/>
          </a:xfrm>
          <a:prstGeom prst="rect">
            <a:avLst/>
          </a:prstGeom>
        </p:spPr>
      </p:pic>
      <p:pic>
        <p:nvPicPr>
          <p:cNvPr id="10" name="Image 8" descr="preencoded.png"/>
          <p:cNvPicPr>
            <a:picLocks noChangeAspect="1"/>
          </p:cNvPicPr>
          <p:nvPr/>
        </p:nvPicPr>
        <p:blipFill>
          <a:blip r:embed="rId10"/>
          <a:stretch>
            <a:fillRect/>
          </a:stretch>
        </p:blipFill>
        <p:spPr>
          <a:xfrm>
            <a:off x="6236612" y="1749747"/>
            <a:ext cx="296982" cy="296982"/>
          </a:xfrm>
          <a:prstGeom prst="rect">
            <a:avLst/>
          </a:prstGeom>
        </p:spPr>
      </p:pic>
      <p:pic>
        <p:nvPicPr>
          <p:cNvPr id="11" name="Image 9" descr="preencoded.png"/>
          <p:cNvPicPr>
            <a:picLocks noChangeAspect="1"/>
          </p:cNvPicPr>
          <p:nvPr/>
        </p:nvPicPr>
        <p:blipFill>
          <a:blip r:embed="rId11"/>
          <a:stretch>
            <a:fillRect/>
          </a:stretch>
        </p:blipFill>
        <p:spPr>
          <a:xfrm>
            <a:off x="445472" y="2492202"/>
            <a:ext cx="10988318" cy="1670521"/>
          </a:xfrm>
          <a:prstGeom prst="rect">
            <a:avLst/>
          </a:prstGeom>
        </p:spPr>
      </p:pic>
      <p:pic>
        <p:nvPicPr>
          <p:cNvPr id="12" name="Image 10" descr="preencoded.png"/>
          <p:cNvPicPr>
            <a:picLocks noChangeAspect="1"/>
          </p:cNvPicPr>
          <p:nvPr/>
        </p:nvPicPr>
        <p:blipFill>
          <a:blip r:embed="rId12"/>
          <a:stretch>
            <a:fillRect/>
          </a:stretch>
        </p:blipFill>
        <p:spPr>
          <a:xfrm>
            <a:off x="631086" y="2714938"/>
            <a:ext cx="185613" cy="185613"/>
          </a:xfrm>
          <a:prstGeom prst="rect">
            <a:avLst/>
          </a:prstGeom>
        </p:spPr>
      </p:pic>
      <p:pic>
        <p:nvPicPr>
          <p:cNvPr id="13" name="Image 11" descr="preencoded.png"/>
          <p:cNvPicPr>
            <a:picLocks noChangeAspect="1"/>
          </p:cNvPicPr>
          <p:nvPr/>
        </p:nvPicPr>
        <p:blipFill>
          <a:blip r:embed="rId13"/>
          <a:stretch>
            <a:fillRect/>
          </a:stretch>
        </p:blipFill>
        <p:spPr>
          <a:xfrm>
            <a:off x="445472" y="4385459"/>
            <a:ext cx="10988318" cy="779577"/>
          </a:xfrm>
          <a:prstGeom prst="rect">
            <a:avLst/>
          </a:prstGeom>
        </p:spPr>
      </p:pic>
      <p:pic>
        <p:nvPicPr>
          <p:cNvPr id="14" name="Image 12" descr="preencoded.png"/>
          <p:cNvPicPr>
            <a:picLocks noChangeAspect="1"/>
          </p:cNvPicPr>
          <p:nvPr/>
        </p:nvPicPr>
        <p:blipFill>
          <a:blip r:embed="rId14"/>
          <a:stretch>
            <a:fillRect/>
          </a:stretch>
        </p:blipFill>
        <p:spPr>
          <a:xfrm>
            <a:off x="593963" y="4533950"/>
            <a:ext cx="139210" cy="259859"/>
          </a:xfrm>
          <a:prstGeom prst="rect">
            <a:avLst/>
          </a:prstGeom>
        </p:spPr>
      </p:pic>
      <p:sp>
        <p:nvSpPr>
          <p:cNvPr id="19" name="Text 2"/>
          <p:cNvSpPr/>
          <p:nvPr/>
        </p:nvSpPr>
        <p:spPr>
          <a:xfrm>
            <a:off x="684885" y="1786870"/>
            <a:ext cx="137992"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0" name="Text 3"/>
          <p:cNvSpPr/>
          <p:nvPr/>
        </p:nvSpPr>
        <p:spPr>
          <a:xfrm>
            <a:off x="1002313" y="1749748"/>
            <a:ext cx="540848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 recommended load balancer for new applications</a:t>
            </a:r>
            <a:endParaRPr lang="en-US" sz="1315" dirty="0"/>
          </a:p>
        </p:txBody>
      </p:sp>
      <p:sp>
        <p:nvSpPr>
          <p:cNvPr id="21" name="Text 4"/>
          <p:cNvSpPr/>
          <p:nvPr/>
        </p:nvSpPr>
        <p:spPr>
          <a:xfrm>
            <a:off x="6328404" y="1786870"/>
            <a:ext cx="135904"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B</a:t>
            </a:r>
            <a:endParaRPr lang="en-US" sz="1169" dirty="0"/>
          </a:p>
        </p:txBody>
      </p:sp>
      <p:sp>
        <p:nvSpPr>
          <p:cNvPr id="22" name="Text 5"/>
          <p:cNvSpPr/>
          <p:nvPr/>
        </p:nvSpPr>
        <p:spPr>
          <a:xfrm>
            <a:off x="6644963" y="1749748"/>
            <a:ext cx="439416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Legacy technology that is being phased out</a:t>
            </a:r>
            <a:endParaRPr lang="en-US" sz="1315" dirty="0"/>
          </a:p>
        </p:txBody>
      </p:sp>
      <p:sp>
        <p:nvSpPr>
          <p:cNvPr id="23" name="Text 6"/>
          <p:cNvSpPr/>
          <p:nvPr/>
        </p:nvSpPr>
        <p:spPr>
          <a:xfrm>
            <a:off x="890944" y="2677815"/>
            <a:ext cx="10617091"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 Explanation</a:t>
            </a:r>
            <a:endParaRPr lang="en-US" sz="1461" dirty="0"/>
          </a:p>
        </p:txBody>
      </p:sp>
      <p:sp>
        <p:nvSpPr>
          <p:cNvPr id="24" name="Text 7"/>
          <p:cNvSpPr/>
          <p:nvPr/>
        </p:nvSpPr>
        <p:spPr>
          <a:xfrm>
            <a:off x="631086" y="3049042"/>
            <a:ext cx="12740509" cy="259859"/>
          </a:xfrm>
          <a:prstGeom prst="rect">
            <a:avLst/>
          </a:prstGeom>
          <a:noFill/>
          <a:ln/>
        </p:spPr>
        <p:txBody>
          <a:bodyPr vert="horz" wrap="square" lIns="0" tIns="0" rIns="0" bIns="0" rtlCol="0" anchor="t"/>
          <a:lstStyle/>
          <a:p>
            <a:pPr marL="334087" indent="-334087">
              <a:lnSpc>
                <a:spcPts val="2046"/>
              </a:lnSpc>
              <a:buSzPct val="100000"/>
              <a:buChar char="•"/>
            </a:pPr>
            <a:r>
              <a:rPr lang="en-US" sz="1315" dirty="0">
                <a:solidFill>
                  <a:srgbClr val="374151"/>
                </a:solidFill>
                <a:latin typeface="ui-sans-serif" pitchFamily="34" charset="0"/>
                <a:ea typeface="ui-sans-serif" pitchFamily="34" charset="-122"/>
                <a:cs typeface="ui-sans-serif" pitchFamily="34" charset="-120"/>
              </a:rPr>
              <a:t>Classic Load Balancers (CLB) are considered a legacy load balancer type</a:t>
            </a:r>
            <a:endParaRPr lang="en-US" sz="1315" dirty="0"/>
          </a:p>
        </p:txBody>
      </p:sp>
      <p:sp>
        <p:nvSpPr>
          <p:cNvPr id="25" name="Text 8"/>
          <p:cNvSpPr/>
          <p:nvPr/>
        </p:nvSpPr>
        <p:spPr>
          <a:xfrm>
            <a:off x="631086" y="3383146"/>
            <a:ext cx="12740509" cy="259859"/>
          </a:xfrm>
          <a:prstGeom prst="rect">
            <a:avLst/>
          </a:prstGeom>
          <a:noFill/>
          <a:ln/>
        </p:spPr>
        <p:txBody>
          <a:bodyPr vert="horz" wrap="square" lIns="0" tIns="0" rIns="0" bIns="0" rtlCol="0" anchor="t"/>
          <a:lstStyle/>
          <a:p>
            <a:pPr marL="334087" indent="-334087">
              <a:lnSpc>
                <a:spcPts val="2046"/>
              </a:lnSpc>
              <a:buSzPct val="100000"/>
              <a:buChar char="•"/>
            </a:pPr>
            <a:r>
              <a:rPr lang="en-US" sz="1315" dirty="0">
                <a:solidFill>
                  <a:srgbClr val="374151"/>
                </a:solidFill>
                <a:latin typeface="ui-sans-serif" pitchFamily="34" charset="0"/>
                <a:ea typeface="ui-sans-serif" pitchFamily="34" charset="-122"/>
                <a:cs typeface="ui-sans-serif" pitchFamily="34" charset="-120"/>
              </a:rPr>
              <a:t>AWS recommends using Application Load Balancers (ALB) or Network Load Balancers (NLB) for new applications</a:t>
            </a:r>
            <a:endParaRPr lang="en-US" sz="1315" dirty="0"/>
          </a:p>
        </p:txBody>
      </p:sp>
      <p:sp>
        <p:nvSpPr>
          <p:cNvPr id="26" name="Text 9"/>
          <p:cNvSpPr/>
          <p:nvPr/>
        </p:nvSpPr>
        <p:spPr>
          <a:xfrm>
            <a:off x="631086" y="3717250"/>
            <a:ext cx="12740509" cy="259859"/>
          </a:xfrm>
          <a:prstGeom prst="rect">
            <a:avLst/>
          </a:prstGeom>
          <a:noFill/>
          <a:ln/>
        </p:spPr>
        <p:txBody>
          <a:bodyPr vert="horz" wrap="square" lIns="0" tIns="0" rIns="0" bIns="0" rtlCol="0" anchor="t"/>
          <a:lstStyle/>
          <a:p>
            <a:pPr marL="334087" indent="-334087">
              <a:lnSpc>
                <a:spcPts val="2046"/>
              </a:lnSpc>
              <a:buSzPct val="100000"/>
              <a:buChar char="•"/>
            </a:pPr>
            <a:r>
              <a:rPr lang="en-US" sz="1315" dirty="0">
                <a:solidFill>
                  <a:srgbClr val="374151"/>
                </a:solidFill>
                <a:latin typeface="ui-sans-serif" pitchFamily="34" charset="0"/>
                <a:ea typeface="ui-sans-serif" pitchFamily="34" charset="-122"/>
                <a:cs typeface="ui-sans-serif" pitchFamily="34" charset="-120"/>
              </a:rPr>
              <a:t>ALB and NLB offer more advanced features, better performance, and improved cost efficiency</a:t>
            </a:r>
            <a:endParaRPr lang="en-US" sz="1315" dirty="0"/>
          </a:p>
        </p:txBody>
      </p:sp>
      <p:sp>
        <p:nvSpPr>
          <p:cNvPr id="27" name="Text 10"/>
          <p:cNvSpPr/>
          <p:nvPr/>
        </p:nvSpPr>
        <p:spPr>
          <a:xfrm>
            <a:off x="844541" y="4533950"/>
            <a:ext cx="10098388"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Did you know?</a:t>
            </a:r>
            <a:endParaRPr lang="en-US" sz="1315" dirty="0"/>
          </a:p>
        </p:txBody>
      </p:sp>
      <p:sp>
        <p:nvSpPr>
          <p:cNvPr id="28" name="Text 11"/>
          <p:cNvSpPr/>
          <p:nvPr/>
        </p:nvSpPr>
        <p:spPr>
          <a:xfrm>
            <a:off x="844541" y="4793809"/>
            <a:ext cx="1211806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Application Load Balancers (ALB) operate at Layer 7 (HTTP/HTTPS), offering application-level routing and content-based load balancing.</a:t>
            </a:r>
            <a:endParaRPr lang="en-US" sz="1169"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C81D4-48A4-33E4-DD8C-AC3D47210418}"/>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F929AC39-AB7B-3E45-A0D3-AA19374D6025}"/>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137470928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0617090" y="450454"/>
            <a:ext cx="890945" cy="445472"/>
          </a:xfrm>
          <a:prstGeom prst="rect">
            <a:avLst/>
          </a:prstGeom>
        </p:spPr>
      </p:pic>
      <p:pic>
        <p:nvPicPr>
          <p:cNvPr id="4" name="Image 2" descr="preencoded.png"/>
          <p:cNvPicPr>
            <a:picLocks noChangeAspect="1"/>
          </p:cNvPicPr>
          <p:nvPr/>
        </p:nvPicPr>
        <p:blipFill>
          <a:blip r:embed="rId5"/>
          <a:stretch>
            <a:fillRect/>
          </a:stretch>
        </p:blipFill>
        <p:spPr>
          <a:xfrm>
            <a:off x="10320109" y="598944"/>
            <a:ext cx="593963" cy="593963"/>
          </a:xfrm>
          <a:prstGeom prst="rect">
            <a:avLst/>
          </a:prstGeom>
        </p:spPr>
      </p:pic>
      <p:pic>
        <p:nvPicPr>
          <p:cNvPr id="5" name="Image 3" descr="preencoded.png"/>
          <p:cNvPicPr>
            <a:picLocks noChangeAspect="1"/>
          </p:cNvPicPr>
          <p:nvPr/>
        </p:nvPicPr>
        <p:blipFill>
          <a:blip r:embed="rId6"/>
          <a:stretch>
            <a:fillRect/>
          </a:stretch>
        </p:blipFill>
        <p:spPr>
          <a:xfrm>
            <a:off x="11136808" y="524699"/>
            <a:ext cx="742454" cy="742454"/>
          </a:xfrm>
          <a:prstGeom prst="rect">
            <a:avLst/>
          </a:prstGeom>
        </p:spPr>
      </p:pic>
      <p:pic>
        <p:nvPicPr>
          <p:cNvPr id="6" name="Image 4" descr="preencoded.png"/>
          <p:cNvPicPr>
            <a:picLocks noChangeAspect="1"/>
          </p:cNvPicPr>
          <p:nvPr/>
        </p:nvPicPr>
        <p:blipFill>
          <a:blip r:embed="rId7"/>
          <a:stretch>
            <a:fillRect/>
          </a:stretch>
        </p:blipFill>
        <p:spPr>
          <a:xfrm>
            <a:off x="10914072" y="598944"/>
            <a:ext cx="445472" cy="445472"/>
          </a:xfrm>
          <a:prstGeom prst="rect">
            <a:avLst/>
          </a:prstGeom>
        </p:spPr>
      </p:pic>
      <p:pic>
        <p:nvPicPr>
          <p:cNvPr id="7" name="Image 5" descr="preencoded.png"/>
          <p:cNvPicPr>
            <a:picLocks noChangeAspect="1"/>
          </p:cNvPicPr>
          <p:nvPr/>
        </p:nvPicPr>
        <p:blipFill>
          <a:blip r:embed="rId8"/>
          <a:stretch>
            <a:fillRect/>
          </a:stretch>
        </p:blipFill>
        <p:spPr>
          <a:xfrm>
            <a:off x="3489533" y="3308901"/>
            <a:ext cx="593963" cy="593963"/>
          </a:xfrm>
          <a:prstGeom prst="rect">
            <a:avLst/>
          </a:prstGeom>
        </p:spPr>
      </p:pic>
      <p:pic>
        <p:nvPicPr>
          <p:cNvPr id="8" name="Image 6" descr="preencoded.png"/>
          <p:cNvPicPr>
            <a:picLocks noChangeAspect="1"/>
          </p:cNvPicPr>
          <p:nvPr/>
        </p:nvPicPr>
        <p:blipFill>
          <a:blip r:embed="rId9"/>
          <a:stretch>
            <a:fillRect/>
          </a:stretch>
        </p:blipFill>
        <p:spPr>
          <a:xfrm>
            <a:off x="3675147" y="3494514"/>
            <a:ext cx="222736" cy="222736"/>
          </a:xfrm>
          <a:prstGeom prst="rect">
            <a:avLst/>
          </a:prstGeom>
        </p:spPr>
      </p:pic>
      <p:pic>
        <p:nvPicPr>
          <p:cNvPr id="9" name="Image 7" descr="preencoded.png"/>
          <p:cNvPicPr>
            <a:picLocks noChangeAspect="1"/>
          </p:cNvPicPr>
          <p:nvPr/>
        </p:nvPicPr>
        <p:blipFill>
          <a:blip r:embed="rId10"/>
          <a:stretch>
            <a:fillRect/>
          </a:stretch>
        </p:blipFill>
        <p:spPr>
          <a:xfrm>
            <a:off x="4380478" y="3717250"/>
            <a:ext cx="742454" cy="37123"/>
          </a:xfrm>
          <a:prstGeom prst="rect">
            <a:avLst/>
          </a:prstGeom>
        </p:spPr>
      </p:pic>
      <p:pic>
        <p:nvPicPr>
          <p:cNvPr id="10" name="Image 8" descr="preencoded.png"/>
          <p:cNvPicPr>
            <a:picLocks noChangeAspect="1"/>
          </p:cNvPicPr>
          <p:nvPr/>
        </p:nvPicPr>
        <p:blipFill>
          <a:blip r:embed="rId11"/>
          <a:stretch>
            <a:fillRect/>
          </a:stretch>
        </p:blipFill>
        <p:spPr>
          <a:xfrm>
            <a:off x="5419913" y="3234655"/>
            <a:ext cx="742454" cy="742454"/>
          </a:xfrm>
          <a:prstGeom prst="rect">
            <a:avLst/>
          </a:prstGeom>
        </p:spPr>
      </p:pic>
      <p:pic>
        <p:nvPicPr>
          <p:cNvPr id="11" name="Image 9" descr="preencoded.png"/>
          <p:cNvPicPr>
            <a:picLocks noChangeAspect="1"/>
          </p:cNvPicPr>
          <p:nvPr/>
        </p:nvPicPr>
        <p:blipFill>
          <a:blip r:embed="rId12"/>
          <a:stretch>
            <a:fillRect/>
          </a:stretch>
        </p:blipFill>
        <p:spPr>
          <a:xfrm>
            <a:off x="5651930" y="3466672"/>
            <a:ext cx="278420" cy="278420"/>
          </a:xfrm>
          <a:prstGeom prst="rect">
            <a:avLst/>
          </a:prstGeom>
        </p:spPr>
      </p:pic>
      <p:pic>
        <p:nvPicPr>
          <p:cNvPr id="12" name="Image 10" descr="preencoded.png"/>
          <p:cNvPicPr>
            <a:picLocks noChangeAspect="1"/>
          </p:cNvPicPr>
          <p:nvPr/>
        </p:nvPicPr>
        <p:blipFill>
          <a:blip r:embed="rId10"/>
          <a:stretch>
            <a:fillRect/>
          </a:stretch>
        </p:blipFill>
        <p:spPr>
          <a:xfrm>
            <a:off x="6459349" y="3717250"/>
            <a:ext cx="742454" cy="37123"/>
          </a:xfrm>
          <a:prstGeom prst="rect">
            <a:avLst/>
          </a:prstGeom>
        </p:spPr>
      </p:pic>
      <p:pic>
        <p:nvPicPr>
          <p:cNvPr id="13" name="Image 11" descr="preencoded.png"/>
          <p:cNvPicPr>
            <a:picLocks noChangeAspect="1"/>
          </p:cNvPicPr>
          <p:nvPr/>
        </p:nvPicPr>
        <p:blipFill>
          <a:blip r:embed="rId13"/>
          <a:stretch>
            <a:fillRect/>
          </a:stretch>
        </p:blipFill>
        <p:spPr>
          <a:xfrm>
            <a:off x="7498784" y="3160410"/>
            <a:ext cx="890945" cy="890945"/>
          </a:xfrm>
          <a:prstGeom prst="rect">
            <a:avLst/>
          </a:prstGeom>
        </p:spPr>
      </p:pic>
      <p:pic>
        <p:nvPicPr>
          <p:cNvPr id="14" name="Image 12" descr="preencoded.png"/>
          <p:cNvPicPr>
            <a:picLocks noChangeAspect="1"/>
          </p:cNvPicPr>
          <p:nvPr/>
        </p:nvPicPr>
        <p:blipFill>
          <a:blip r:embed="rId9"/>
          <a:stretch>
            <a:fillRect/>
          </a:stretch>
        </p:blipFill>
        <p:spPr>
          <a:xfrm>
            <a:off x="7832889" y="3494514"/>
            <a:ext cx="222736" cy="222736"/>
          </a:xfrm>
          <a:prstGeom prst="rect">
            <a:avLst/>
          </a:prstGeom>
        </p:spPr>
      </p:pic>
      <p:pic>
        <p:nvPicPr>
          <p:cNvPr id="15" name="Image 13" descr="preencoded.png"/>
          <p:cNvPicPr>
            <a:picLocks noChangeAspect="1"/>
          </p:cNvPicPr>
          <p:nvPr/>
        </p:nvPicPr>
        <p:blipFill>
          <a:blip r:embed="rId14"/>
          <a:stretch>
            <a:fillRect/>
          </a:stretch>
        </p:blipFill>
        <p:spPr>
          <a:xfrm>
            <a:off x="3227354" y="5053667"/>
            <a:ext cx="1117452" cy="779577"/>
          </a:xfrm>
          <a:prstGeom prst="rect">
            <a:avLst/>
          </a:prstGeom>
        </p:spPr>
      </p:pic>
      <p:pic>
        <p:nvPicPr>
          <p:cNvPr id="16" name="Image 14" descr="preencoded.png"/>
          <p:cNvPicPr>
            <a:picLocks noChangeAspect="1"/>
          </p:cNvPicPr>
          <p:nvPr/>
        </p:nvPicPr>
        <p:blipFill>
          <a:blip r:embed="rId15"/>
          <a:stretch>
            <a:fillRect/>
          </a:stretch>
        </p:blipFill>
        <p:spPr>
          <a:xfrm>
            <a:off x="3702554" y="5165036"/>
            <a:ext cx="167052" cy="259859"/>
          </a:xfrm>
          <a:prstGeom prst="rect">
            <a:avLst/>
          </a:prstGeom>
        </p:spPr>
      </p:pic>
      <p:pic>
        <p:nvPicPr>
          <p:cNvPr id="17" name="Image 15" descr="preencoded.png"/>
          <p:cNvPicPr>
            <a:picLocks noChangeAspect="1"/>
          </p:cNvPicPr>
          <p:nvPr/>
        </p:nvPicPr>
        <p:blipFill>
          <a:blip r:embed="rId16"/>
          <a:stretch>
            <a:fillRect/>
          </a:stretch>
        </p:blipFill>
        <p:spPr>
          <a:xfrm>
            <a:off x="4790278" y="5053667"/>
            <a:ext cx="1643404" cy="779577"/>
          </a:xfrm>
          <a:prstGeom prst="rect">
            <a:avLst/>
          </a:prstGeom>
        </p:spPr>
      </p:pic>
      <p:pic>
        <p:nvPicPr>
          <p:cNvPr id="18" name="Image 16" descr="preencoded.png"/>
          <p:cNvPicPr>
            <a:picLocks noChangeAspect="1"/>
          </p:cNvPicPr>
          <p:nvPr/>
        </p:nvPicPr>
        <p:blipFill>
          <a:blip r:embed="rId17"/>
          <a:stretch>
            <a:fillRect/>
          </a:stretch>
        </p:blipFill>
        <p:spPr>
          <a:xfrm>
            <a:off x="5519100" y="5165036"/>
            <a:ext cx="185613" cy="259859"/>
          </a:xfrm>
          <a:prstGeom prst="rect">
            <a:avLst/>
          </a:prstGeom>
        </p:spPr>
      </p:pic>
      <p:pic>
        <p:nvPicPr>
          <p:cNvPr id="19" name="Image 17" descr="preencoded.png"/>
          <p:cNvPicPr>
            <a:picLocks noChangeAspect="1"/>
          </p:cNvPicPr>
          <p:nvPr/>
        </p:nvPicPr>
        <p:blipFill>
          <a:blip r:embed="rId18"/>
          <a:stretch>
            <a:fillRect/>
          </a:stretch>
        </p:blipFill>
        <p:spPr>
          <a:xfrm>
            <a:off x="6879154" y="5053667"/>
            <a:ext cx="1772754" cy="779577"/>
          </a:xfrm>
          <a:prstGeom prst="rect">
            <a:avLst/>
          </a:prstGeom>
        </p:spPr>
      </p:pic>
      <p:pic>
        <p:nvPicPr>
          <p:cNvPr id="20" name="Image 18" descr="preencoded.png"/>
          <p:cNvPicPr>
            <a:picLocks noChangeAspect="1"/>
          </p:cNvPicPr>
          <p:nvPr/>
        </p:nvPicPr>
        <p:blipFill>
          <a:blip r:embed="rId19"/>
          <a:stretch>
            <a:fillRect/>
          </a:stretch>
        </p:blipFill>
        <p:spPr>
          <a:xfrm>
            <a:off x="7672652" y="5165036"/>
            <a:ext cx="185613" cy="259859"/>
          </a:xfrm>
          <a:prstGeom prst="rect">
            <a:avLst/>
          </a:prstGeom>
        </p:spPr>
      </p:pic>
      <p:sp>
        <p:nvSpPr>
          <p:cNvPr id="21" name="Text 0"/>
          <p:cNvSpPr/>
          <p:nvPr/>
        </p:nvSpPr>
        <p:spPr>
          <a:xfrm>
            <a:off x="2404057" y="1267153"/>
            <a:ext cx="7071003" cy="445472"/>
          </a:xfrm>
          <a:prstGeom prst="rect">
            <a:avLst/>
          </a:prstGeom>
          <a:noFill/>
          <a:ln/>
        </p:spPr>
        <p:txBody>
          <a:bodyPr vert="horz" wrap="square" lIns="0" tIns="0" rIns="0" bIns="0" rtlCol="0" anchor="t"/>
          <a:lstStyle/>
          <a:p>
            <a:pPr algn="ctr">
              <a:lnSpc>
                <a:spcPts val="3507"/>
              </a:lnSpc>
            </a:pPr>
            <a:r>
              <a:rPr lang="en-US" sz="3507" b="1" kern="0" spc="-70" dirty="0">
                <a:solidFill>
                  <a:srgbClr val="1F2937"/>
                </a:solidFill>
                <a:latin typeface="ui-sans-serif" pitchFamily="34" charset="0"/>
                <a:ea typeface="ui-sans-serif" pitchFamily="34" charset="-122"/>
                <a:cs typeface="ui-sans-serif" pitchFamily="34" charset="-120"/>
              </a:rPr>
              <a:t>AWS Auto Scaling Group</a:t>
            </a:r>
            <a:endParaRPr lang="en-US" sz="3507" dirty="0"/>
          </a:p>
        </p:txBody>
      </p:sp>
      <p:sp>
        <p:nvSpPr>
          <p:cNvPr id="22" name="Text 1"/>
          <p:cNvSpPr/>
          <p:nvPr/>
        </p:nvSpPr>
        <p:spPr>
          <a:xfrm>
            <a:off x="1331617" y="1935361"/>
            <a:ext cx="9215884" cy="334104"/>
          </a:xfrm>
          <a:prstGeom prst="rect">
            <a:avLst/>
          </a:prstGeom>
          <a:noFill/>
          <a:ln/>
        </p:spPr>
        <p:txBody>
          <a:bodyPr vert="horz" wrap="square" lIns="0" tIns="0" rIns="0" bIns="0" rtlCol="0" anchor="t"/>
          <a:lstStyle/>
          <a:p>
            <a:pPr algn="ctr">
              <a:lnSpc>
                <a:spcPts val="2631"/>
              </a:lnSpc>
            </a:pPr>
            <a:r>
              <a:rPr lang="en-US" sz="2192" dirty="0">
                <a:solidFill>
                  <a:srgbClr val="4B5563"/>
                </a:solidFill>
                <a:latin typeface="ui-sans-serif" pitchFamily="34" charset="0"/>
                <a:ea typeface="ui-sans-serif" pitchFamily="34" charset="-122"/>
                <a:cs typeface="ui-sans-serif" pitchFamily="34" charset="-120"/>
              </a:rPr>
              <a:t>Achieving Elasticity, Availability, and Cost Optimization</a:t>
            </a:r>
            <a:endParaRPr lang="en-US" sz="2192" dirty="0"/>
          </a:p>
        </p:txBody>
      </p:sp>
      <p:sp>
        <p:nvSpPr>
          <p:cNvPr id="23" name="Text 2"/>
          <p:cNvSpPr/>
          <p:nvPr/>
        </p:nvSpPr>
        <p:spPr>
          <a:xfrm>
            <a:off x="3530716" y="3977110"/>
            <a:ext cx="613917"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Scale In</a:t>
            </a:r>
            <a:endParaRPr lang="en-US" sz="1023" dirty="0"/>
          </a:p>
        </p:txBody>
      </p:sp>
      <p:sp>
        <p:nvSpPr>
          <p:cNvPr id="24" name="Text 3"/>
          <p:cNvSpPr/>
          <p:nvPr/>
        </p:nvSpPr>
        <p:spPr>
          <a:xfrm>
            <a:off x="5444854" y="4051355"/>
            <a:ext cx="831085"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Auto Scale</a:t>
            </a:r>
            <a:endParaRPr lang="en-US" sz="1023" dirty="0"/>
          </a:p>
        </p:txBody>
      </p:sp>
      <p:sp>
        <p:nvSpPr>
          <p:cNvPr id="25" name="Text 4"/>
          <p:cNvSpPr/>
          <p:nvPr/>
        </p:nvSpPr>
        <p:spPr>
          <a:xfrm>
            <a:off x="7631034" y="4125600"/>
            <a:ext cx="751735"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Scale Out</a:t>
            </a:r>
            <a:endParaRPr lang="en-US" sz="1023" dirty="0"/>
          </a:p>
        </p:txBody>
      </p:sp>
      <p:sp>
        <p:nvSpPr>
          <p:cNvPr id="26" name="Text 5"/>
          <p:cNvSpPr/>
          <p:nvPr/>
        </p:nvSpPr>
        <p:spPr>
          <a:xfrm>
            <a:off x="3382893" y="5499140"/>
            <a:ext cx="806374"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Elasticity</a:t>
            </a:r>
            <a:endParaRPr lang="en-US" sz="1169" dirty="0"/>
          </a:p>
        </p:txBody>
      </p:sp>
      <p:sp>
        <p:nvSpPr>
          <p:cNvPr id="27" name="Text 6"/>
          <p:cNvSpPr/>
          <p:nvPr/>
        </p:nvSpPr>
        <p:spPr>
          <a:xfrm>
            <a:off x="4893221" y="5499140"/>
            <a:ext cx="1437518"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High Availability</a:t>
            </a:r>
            <a:endParaRPr lang="en-US" sz="1169" dirty="0"/>
          </a:p>
        </p:txBody>
      </p:sp>
      <p:sp>
        <p:nvSpPr>
          <p:cNvPr id="28" name="Text 7"/>
          <p:cNvSpPr/>
          <p:nvPr/>
        </p:nvSpPr>
        <p:spPr>
          <a:xfrm>
            <a:off x="6969163" y="5499140"/>
            <a:ext cx="1592738"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Cost Optimization</a:t>
            </a:r>
            <a:endParaRPr lang="en-US" sz="1169"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941944"/>
          </a:xfrm>
          <a:prstGeom prst="rect">
            <a:avLst/>
          </a:prstGeom>
        </p:spPr>
      </p:pic>
      <p:pic>
        <p:nvPicPr>
          <p:cNvPr id="3" name="Image 1" descr="preencoded.png"/>
          <p:cNvPicPr>
            <a:picLocks noChangeAspect="1"/>
          </p:cNvPicPr>
          <p:nvPr/>
        </p:nvPicPr>
        <p:blipFill>
          <a:blip r:embed="rId4"/>
          <a:stretch>
            <a:fillRect/>
          </a:stretch>
        </p:blipFill>
        <p:spPr>
          <a:xfrm>
            <a:off x="593963" y="1118662"/>
            <a:ext cx="742454" cy="37123"/>
          </a:xfrm>
          <a:prstGeom prst="rect">
            <a:avLst/>
          </a:prstGeom>
        </p:spPr>
      </p:pic>
      <p:pic>
        <p:nvPicPr>
          <p:cNvPr id="4" name="Image 2" descr="preencoded.png"/>
          <p:cNvPicPr>
            <a:picLocks noChangeAspect="1"/>
          </p:cNvPicPr>
          <p:nvPr/>
        </p:nvPicPr>
        <p:blipFill>
          <a:blip r:embed="rId5"/>
          <a:stretch>
            <a:fillRect/>
          </a:stretch>
        </p:blipFill>
        <p:spPr>
          <a:xfrm>
            <a:off x="593963" y="1452766"/>
            <a:ext cx="5048687" cy="1447785"/>
          </a:xfrm>
          <a:prstGeom prst="rect">
            <a:avLst/>
          </a:prstGeom>
        </p:spPr>
      </p:pic>
      <p:pic>
        <p:nvPicPr>
          <p:cNvPr id="5" name="Image 3" descr="preencoded.png"/>
          <p:cNvPicPr>
            <a:picLocks noChangeAspect="1"/>
          </p:cNvPicPr>
          <p:nvPr/>
        </p:nvPicPr>
        <p:blipFill>
          <a:blip r:embed="rId6"/>
          <a:stretch>
            <a:fillRect/>
          </a:stretch>
        </p:blipFill>
        <p:spPr>
          <a:xfrm>
            <a:off x="593963" y="3271778"/>
            <a:ext cx="185613" cy="185613"/>
          </a:xfrm>
          <a:prstGeom prst="rect">
            <a:avLst/>
          </a:prstGeom>
        </p:spPr>
      </p:pic>
      <p:pic>
        <p:nvPicPr>
          <p:cNvPr id="6" name="Image 4" descr="preencoded.png"/>
          <p:cNvPicPr>
            <a:picLocks noChangeAspect="1"/>
          </p:cNvPicPr>
          <p:nvPr/>
        </p:nvPicPr>
        <p:blipFill>
          <a:blip r:embed="rId6"/>
          <a:stretch>
            <a:fillRect/>
          </a:stretch>
        </p:blipFill>
        <p:spPr>
          <a:xfrm>
            <a:off x="593963" y="4014232"/>
            <a:ext cx="185613" cy="185613"/>
          </a:xfrm>
          <a:prstGeom prst="rect">
            <a:avLst/>
          </a:prstGeom>
        </p:spPr>
      </p:pic>
      <p:pic>
        <p:nvPicPr>
          <p:cNvPr id="7" name="Image 5" descr="preencoded.png"/>
          <p:cNvPicPr>
            <a:picLocks noChangeAspect="1"/>
          </p:cNvPicPr>
          <p:nvPr/>
        </p:nvPicPr>
        <p:blipFill>
          <a:blip r:embed="rId6"/>
          <a:stretch>
            <a:fillRect/>
          </a:stretch>
        </p:blipFill>
        <p:spPr>
          <a:xfrm>
            <a:off x="593963" y="4756686"/>
            <a:ext cx="185613" cy="185613"/>
          </a:xfrm>
          <a:prstGeom prst="rect">
            <a:avLst/>
          </a:prstGeom>
        </p:spPr>
      </p:pic>
      <p:pic>
        <p:nvPicPr>
          <p:cNvPr id="8" name="Image 6" descr="preencoded.png"/>
          <p:cNvPicPr>
            <a:picLocks noChangeAspect="1"/>
          </p:cNvPicPr>
          <p:nvPr/>
        </p:nvPicPr>
        <p:blipFill>
          <a:blip r:embed="rId6"/>
          <a:stretch>
            <a:fillRect/>
          </a:stretch>
        </p:blipFill>
        <p:spPr>
          <a:xfrm>
            <a:off x="593963" y="5499140"/>
            <a:ext cx="185613" cy="185613"/>
          </a:xfrm>
          <a:prstGeom prst="rect">
            <a:avLst/>
          </a:prstGeom>
        </p:spPr>
      </p:pic>
      <p:pic>
        <p:nvPicPr>
          <p:cNvPr id="9" name="Image 7" descr="preencoded.png"/>
          <p:cNvPicPr>
            <a:picLocks noChangeAspect="1"/>
          </p:cNvPicPr>
          <p:nvPr/>
        </p:nvPicPr>
        <p:blipFill>
          <a:blip r:embed="rId7"/>
          <a:stretch>
            <a:fillRect/>
          </a:stretch>
        </p:blipFill>
        <p:spPr>
          <a:xfrm>
            <a:off x="8361742" y="2343711"/>
            <a:ext cx="501156" cy="556840"/>
          </a:xfrm>
          <a:prstGeom prst="rect">
            <a:avLst/>
          </a:prstGeom>
        </p:spPr>
      </p:pic>
      <p:pic>
        <p:nvPicPr>
          <p:cNvPr id="10" name="Image 8" descr="preencoded.png"/>
          <p:cNvPicPr>
            <a:picLocks noChangeAspect="1"/>
          </p:cNvPicPr>
          <p:nvPr/>
        </p:nvPicPr>
        <p:blipFill>
          <a:blip r:embed="rId8"/>
          <a:stretch>
            <a:fillRect/>
          </a:stretch>
        </p:blipFill>
        <p:spPr>
          <a:xfrm>
            <a:off x="8473110" y="2455079"/>
            <a:ext cx="278420" cy="334104"/>
          </a:xfrm>
          <a:prstGeom prst="rect">
            <a:avLst/>
          </a:prstGeom>
        </p:spPr>
      </p:pic>
      <p:pic>
        <p:nvPicPr>
          <p:cNvPr id="11" name="Image 9" descr="preencoded.png"/>
          <p:cNvPicPr>
            <a:picLocks noChangeAspect="1"/>
          </p:cNvPicPr>
          <p:nvPr/>
        </p:nvPicPr>
        <p:blipFill>
          <a:blip r:embed="rId9"/>
          <a:stretch>
            <a:fillRect/>
          </a:stretch>
        </p:blipFill>
        <p:spPr>
          <a:xfrm>
            <a:off x="7610152" y="3531637"/>
            <a:ext cx="519718" cy="593963"/>
          </a:xfrm>
          <a:prstGeom prst="rect">
            <a:avLst/>
          </a:prstGeom>
        </p:spPr>
      </p:pic>
      <p:pic>
        <p:nvPicPr>
          <p:cNvPr id="12" name="Image 10" descr="preencoded.png"/>
          <p:cNvPicPr>
            <a:picLocks noChangeAspect="1"/>
          </p:cNvPicPr>
          <p:nvPr/>
        </p:nvPicPr>
        <p:blipFill>
          <a:blip r:embed="rId10"/>
          <a:stretch>
            <a:fillRect/>
          </a:stretch>
        </p:blipFill>
        <p:spPr>
          <a:xfrm>
            <a:off x="7758643" y="3680128"/>
            <a:ext cx="222736" cy="296982"/>
          </a:xfrm>
          <a:prstGeom prst="rect">
            <a:avLst/>
          </a:prstGeom>
        </p:spPr>
      </p:pic>
      <p:pic>
        <p:nvPicPr>
          <p:cNvPr id="13" name="Image 11" descr="preencoded.png"/>
          <p:cNvPicPr>
            <a:picLocks noChangeAspect="1"/>
          </p:cNvPicPr>
          <p:nvPr/>
        </p:nvPicPr>
        <p:blipFill>
          <a:blip r:embed="rId9"/>
          <a:stretch>
            <a:fillRect/>
          </a:stretch>
        </p:blipFill>
        <p:spPr>
          <a:xfrm>
            <a:off x="8352606" y="3531637"/>
            <a:ext cx="519718" cy="593963"/>
          </a:xfrm>
          <a:prstGeom prst="rect">
            <a:avLst/>
          </a:prstGeom>
        </p:spPr>
      </p:pic>
      <p:pic>
        <p:nvPicPr>
          <p:cNvPr id="14" name="Image 12" descr="preencoded.png"/>
          <p:cNvPicPr>
            <a:picLocks noChangeAspect="1"/>
          </p:cNvPicPr>
          <p:nvPr/>
        </p:nvPicPr>
        <p:blipFill>
          <a:blip r:embed="rId10"/>
          <a:stretch>
            <a:fillRect/>
          </a:stretch>
        </p:blipFill>
        <p:spPr>
          <a:xfrm>
            <a:off x="8501097" y="3680128"/>
            <a:ext cx="222736" cy="296982"/>
          </a:xfrm>
          <a:prstGeom prst="rect">
            <a:avLst/>
          </a:prstGeom>
        </p:spPr>
      </p:pic>
      <p:pic>
        <p:nvPicPr>
          <p:cNvPr id="15" name="Image 13" descr="preencoded.png"/>
          <p:cNvPicPr>
            <a:picLocks noChangeAspect="1"/>
          </p:cNvPicPr>
          <p:nvPr/>
        </p:nvPicPr>
        <p:blipFill>
          <a:blip r:embed="rId9"/>
          <a:stretch>
            <a:fillRect/>
          </a:stretch>
        </p:blipFill>
        <p:spPr>
          <a:xfrm>
            <a:off x="9095060" y="3531637"/>
            <a:ext cx="519718" cy="593963"/>
          </a:xfrm>
          <a:prstGeom prst="rect">
            <a:avLst/>
          </a:prstGeom>
        </p:spPr>
      </p:pic>
      <p:pic>
        <p:nvPicPr>
          <p:cNvPr id="16" name="Image 14" descr="preencoded.png"/>
          <p:cNvPicPr>
            <a:picLocks noChangeAspect="1"/>
          </p:cNvPicPr>
          <p:nvPr/>
        </p:nvPicPr>
        <p:blipFill>
          <a:blip r:embed="rId10"/>
          <a:stretch>
            <a:fillRect/>
          </a:stretch>
        </p:blipFill>
        <p:spPr>
          <a:xfrm>
            <a:off x="9243551" y="3680128"/>
            <a:ext cx="222736" cy="296982"/>
          </a:xfrm>
          <a:prstGeom prst="rect">
            <a:avLst/>
          </a:prstGeom>
        </p:spPr>
      </p:pic>
      <p:pic>
        <p:nvPicPr>
          <p:cNvPr id="17" name="Image 15" descr="preencoded.png"/>
          <p:cNvPicPr>
            <a:picLocks noChangeAspect="1"/>
          </p:cNvPicPr>
          <p:nvPr/>
        </p:nvPicPr>
        <p:blipFill>
          <a:blip r:embed="rId11"/>
          <a:stretch>
            <a:fillRect/>
          </a:stretch>
        </p:blipFill>
        <p:spPr>
          <a:xfrm>
            <a:off x="7958033" y="4431863"/>
            <a:ext cx="278420" cy="278420"/>
          </a:xfrm>
          <a:prstGeom prst="rect">
            <a:avLst/>
          </a:prstGeom>
        </p:spPr>
      </p:pic>
      <p:pic>
        <p:nvPicPr>
          <p:cNvPr id="18" name="Image 16" descr="preencoded.png"/>
          <p:cNvPicPr>
            <a:picLocks noChangeAspect="1"/>
          </p:cNvPicPr>
          <p:nvPr/>
        </p:nvPicPr>
        <p:blipFill>
          <a:blip r:embed="rId12"/>
          <a:stretch>
            <a:fillRect/>
          </a:stretch>
        </p:blipFill>
        <p:spPr>
          <a:xfrm>
            <a:off x="9053877" y="4431863"/>
            <a:ext cx="278420" cy="278420"/>
          </a:xfrm>
          <a:prstGeom prst="rect">
            <a:avLst/>
          </a:prstGeom>
        </p:spPr>
      </p:pic>
      <p:sp>
        <p:nvSpPr>
          <p:cNvPr id="19" name="Text 0"/>
          <p:cNvSpPr/>
          <p:nvPr/>
        </p:nvSpPr>
        <p:spPr>
          <a:xfrm>
            <a:off x="593963" y="673190"/>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What is an AWS Auto Scaling Group?</a:t>
            </a:r>
            <a:endParaRPr lang="en-US" sz="2631" dirty="0"/>
          </a:p>
        </p:txBody>
      </p:sp>
      <p:sp>
        <p:nvSpPr>
          <p:cNvPr id="20" name="Text 1"/>
          <p:cNvSpPr/>
          <p:nvPr/>
        </p:nvSpPr>
        <p:spPr>
          <a:xfrm>
            <a:off x="742454" y="1452766"/>
            <a:ext cx="4900196" cy="1447785"/>
          </a:xfrm>
          <a:prstGeom prst="rect">
            <a:avLst/>
          </a:prstGeom>
          <a:noFill/>
          <a:ln/>
        </p:spPr>
        <p:txBody>
          <a:bodyPr vert="horz" wrap="square" lIns="0" tIns="0" rIns="0" bIns="0" rtlCol="0" anchor="t"/>
          <a:lstStyle/>
          <a:p>
            <a:pPr>
              <a:lnSpc>
                <a:spcPts val="2850"/>
              </a:lnSpc>
            </a:pPr>
            <a:r>
              <a:rPr lang="en-US" sz="1754" dirty="0">
                <a:solidFill>
                  <a:srgbClr val="374151"/>
                </a:solidFill>
                <a:latin typeface="ui-sans-serif" pitchFamily="34" charset="0"/>
                <a:ea typeface="ui-sans-serif" pitchFamily="34" charset="-122"/>
                <a:cs typeface="ui-sans-serif" pitchFamily="34" charset="-120"/>
              </a:rPr>
              <a:t>An AWS Auto Scaling Group (ASG) is a logical grouping of Amazon EC2 instances that are managed collectively to dynamically adjust compute capacity.</a:t>
            </a:r>
            <a:endParaRPr lang="en-US" sz="1754" dirty="0"/>
          </a:p>
        </p:txBody>
      </p:sp>
      <p:sp>
        <p:nvSpPr>
          <p:cNvPr id="21" name="Text 2"/>
          <p:cNvSpPr/>
          <p:nvPr/>
        </p:nvSpPr>
        <p:spPr>
          <a:xfrm>
            <a:off x="928067" y="3197533"/>
            <a:ext cx="4714582" cy="519718"/>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Treats a collection of EC2 instances as a single unit for management purposes</a:t>
            </a:r>
            <a:endParaRPr lang="en-US" sz="1461" dirty="0"/>
          </a:p>
        </p:txBody>
      </p:sp>
      <p:sp>
        <p:nvSpPr>
          <p:cNvPr id="22" name="Text 3"/>
          <p:cNvSpPr/>
          <p:nvPr/>
        </p:nvSpPr>
        <p:spPr>
          <a:xfrm>
            <a:off x="928067" y="3939987"/>
            <a:ext cx="4714582" cy="519718"/>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Ensures that the desired number of healthy instances is maintained at all times</a:t>
            </a:r>
            <a:endParaRPr lang="en-US" sz="1461" dirty="0"/>
          </a:p>
        </p:txBody>
      </p:sp>
      <p:sp>
        <p:nvSpPr>
          <p:cNvPr id="23" name="Text 4"/>
          <p:cNvSpPr/>
          <p:nvPr/>
        </p:nvSpPr>
        <p:spPr>
          <a:xfrm>
            <a:off x="928067" y="4682441"/>
            <a:ext cx="4714582" cy="519718"/>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Automatically scales resources up or down based on predefined policies or schedules</a:t>
            </a:r>
            <a:endParaRPr lang="en-US" sz="1461" dirty="0"/>
          </a:p>
        </p:txBody>
      </p:sp>
      <p:sp>
        <p:nvSpPr>
          <p:cNvPr id="24" name="Text 5"/>
          <p:cNvSpPr/>
          <p:nvPr/>
        </p:nvSpPr>
        <p:spPr>
          <a:xfrm>
            <a:off x="928067" y="5424894"/>
            <a:ext cx="4714582" cy="519718"/>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Helps match application workload demands with appropriate compute capacity</a:t>
            </a:r>
            <a:endParaRPr lang="en-US" sz="1461" dirty="0"/>
          </a:p>
        </p:txBody>
      </p:sp>
      <p:sp>
        <p:nvSpPr>
          <p:cNvPr id="25" name="Text 6"/>
          <p:cNvSpPr/>
          <p:nvPr/>
        </p:nvSpPr>
        <p:spPr>
          <a:xfrm>
            <a:off x="7647754" y="2974797"/>
            <a:ext cx="1929278" cy="259859"/>
          </a:xfrm>
          <a:prstGeom prst="rect">
            <a:avLst/>
          </a:prstGeom>
          <a:noFill/>
          <a:ln/>
        </p:spPr>
        <p:txBody>
          <a:bodyPr vert="horz" wrap="square" lIns="0" tIns="0" rIns="0" bIns="0" rtlCol="0" anchor="t"/>
          <a:lstStyle/>
          <a:p>
            <a:pPr algn="ctr">
              <a:lnSpc>
                <a:spcPts val="2046"/>
              </a:lnSpc>
            </a:pPr>
            <a:r>
              <a:rPr lang="en-US" sz="1315" dirty="0">
                <a:solidFill>
                  <a:srgbClr val="374151"/>
                </a:solidFill>
                <a:latin typeface="ui-sans-serif" pitchFamily="34" charset="0"/>
                <a:ea typeface="ui-sans-serif" pitchFamily="34" charset="-122"/>
                <a:cs typeface="ui-sans-serif" pitchFamily="34" charset="-120"/>
              </a:rPr>
              <a:t>Auto Scaling Group</a:t>
            </a:r>
            <a:endParaRPr lang="en-US" sz="1315" dirty="0"/>
          </a:p>
        </p:txBody>
      </p:sp>
      <p:sp>
        <p:nvSpPr>
          <p:cNvPr id="26" name="Text 7"/>
          <p:cNvSpPr/>
          <p:nvPr/>
        </p:nvSpPr>
        <p:spPr>
          <a:xfrm>
            <a:off x="7667765" y="4830932"/>
            <a:ext cx="859100"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Scale Out</a:t>
            </a:r>
            <a:endParaRPr lang="en-US" sz="1169" dirty="0"/>
          </a:p>
        </p:txBody>
      </p:sp>
      <p:sp>
        <p:nvSpPr>
          <p:cNvPr id="27" name="Text 8"/>
          <p:cNvSpPr/>
          <p:nvPr/>
        </p:nvSpPr>
        <p:spPr>
          <a:xfrm>
            <a:off x="8842278" y="4830932"/>
            <a:ext cx="701619"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Scale In</a:t>
            </a:r>
            <a:endParaRPr lang="en-US" sz="1169"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392312"/>
          </a:xfrm>
          <a:prstGeom prst="rect">
            <a:avLst/>
          </a:prstGeom>
        </p:spPr>
      </p:pic>
      <p:pic>
        <p:nvPicPr>
          <p:cNvPr id="3" name="Image 1" descr="preencoded.png"/>
          <p:cNvPicPr>
            <a:picLocks noChangeAspect="1"/>
          </p:cNvPicPr>
          <p:nvPr/>
        </p:nvPicPr>
        <p:blipFill>
          <a:blip r:embed="rId4"/>
          <a:stretch>
            <a:fillRect/>
          </a:stretch>
        </p:blipFill>
        <p:spPr>
          <a:xfrm>
            <a:off x="593963" y="1118662"/>
            <a:ext cx="742454" cy="37123"/>
          </a:xfrm>
          <a:prstGeom prst="rect">
            <a:avLst/>
          </a:prstGeom>
        </p:spPr>
      </p:pic>
      <p:pic>
        <p:nvPicPr>
          <p:cNvPr id="4" name="Image 2" descr="preencoded.png"/>
          <p:cNvPicPr>
            <a:picLocks noChangeAspect="1"/>
          </p:cNvPicPr>
          <p:nvPr/>
        </p:nvPicPr>
        <p:blipFill>
          <a:blip r:embed="rId5"/>
          <a:stretch>
            <a:fillRect/>
          </a:stretch>
        </p:blipFill>
        <p:spPr>
          <a:xfrm>
            <a:off x="593963" y="2195220"/>
            <a:ext cx="9280674" cy="556840"/>
          </a:xfrm>
          <a:prstGeom prst="rect">
            <a:avLst/>
          </a:prstGeom>
        </p:spPr>
      </p:pic>
      <p:pic>
        <p:nvPicPr>
          <p:cNvPr id="5" name="Image 3" descr="preencoded.png"/>
          <p:cNvPicPr>
            <a:picLocks noChangeAspect="1"/>
          </p:cNvPicPr>
          <p:nvPr/>
        </p:nvPicPr>
        <p:blipFill>
          <a:blip r:embed="rId6"/>
          <a:stretch>
            <a:fillRect/>
          </a:stretch>
        </p:blipFill>
        <p:spPr>
          <a:xfrm>
            <a:off x="593963" y="3049042"/>
            <a:ext cx="3415288" cy="2932693"/>
          </a:xfrm>
          <a:prstGeom prst="rect">
            <a:avLst/>
          </a:prstGeom>
        </p:spPr>
      </p:pic>
      <p:pic>
        <p:nvPicPr>
          <p:cNvPr id="6" name="Image 4" descr="preencoded.png"/>
          <p:cNvPicPr>
            <a:picLocks noChangeAspect="1"/>
          </p:cNvPicPr>
          <p:nvPr/>
        </p:nvPicPr>
        <p:blipFill>
          <a:blip r:embed="rId7"/>
          <a:stretch>
            <a:fillRect/>
          </a:stretch>
        </p:blipFill>
        <p:spPr>
          <a:xfrm>
            <a:off x="816700" y="3271778"/>
            <a:ext cx="361946" cy="482595"/>
          </a:xfrm>
          <a:prstGeom prst="rect">
            <a:avLst/>
          </a:prstGeom>
        </p:spPr>
      </p:pic>
      <p:pic>
        <p:nvPicPr>
          <p:cNvPr id="7" name="Image 5" descr="preencoded.png"/>
          <p:cNvPicPr>
            <a:picLocks noChangeAspect="1"/>
          </p:cNvPicPr>
          <p:nvPr/>
        </p:nvPicPr>
        <p:blipFill>
          <a:blip r:embed="rId8"/>
          <a:stretch>
            <a:fillRect/>
          </a:stretch>
        </p:blipFill>
        <p:spPr>
          <a:xfrm>
            <a:off x="928068" y="3383146"/>
            <a:ext cx="139210" cy="259859"/>
          </a:xfrm>
          <a:prstGeom prst="rect">
            <a:avLst/>
          </a:prstGeom>
        </p:spPr>
      </p:pic>
      <p:pic>
        <p:nvPicPr>
          <p:cNvPr id="8" name="Image 6" descr="preencoded.png"/>
          <p:cNvPicPr>
            <a:picLocks noChangeAspect="1"/>
          </p:cNvPicPr>
          <p:nvPr/>
        </p:nvPicPr>
        <p:blipFill>
          <a:blip r:embed="rId9"/>
          <a:stretch>
            <a:fillRect/>
          </a:stretch>
        </p:blipFill>
        <p:spPr>
          <a:xfrm>
            <a:off x="816699" y="5536263"/>
            <a:ext cx="148491" cy="148491"/>
          </a:xfrm>
          <a:prstGeom prst="rect">
            <a:avLst/>
          </a:prstGeom>
        </p:spPr>
      </p:pic>
      <p:pic>
        <p:nvPicPr>
          <p:cNvPr id="9" name="Image 7" descr="preencoded.png"/>
          <p:cNvPicPr>
            <a:picLocks noChangeAspect="1"/>
          </p:cNvPicPr>
          <p:nvPr/>
        </p:nvPicPr>
        <p:blipFill>
          <a:blip r:embed="rId10"/>
          <a:stretch>
            <a:fillRect/>
          </a:stretch>
        </p:blipFill>
        <p:spPr>
          <a:xfrm>
            <a:off x="4231987" y="3049042"/>
            <a:ext cx="3415288" cy="2932693"/>
          </a:xfrm>
          <a:prstGeom prst="rect">
            <a:avLst/>
          </a:prstGeom>
        </p:spPr>
      </p:pic>
      <p:pic>
        <p:nvPicPr>
          <p:cNvPr id="10" name="Image 8" descr="preencoded.png"/>
          <p:cNvPicPr>
            <a:picLocks noChangeAspect="1"/>
          </p:cNvPicPr>
          <p:nvPr/>
        </p:nvPicPr>
        <p:blipFill>
          <a:blip r:embed="rId11"/>
          <a:stretch>
            <a:fillRect/>
          </a:stretch>
        </p:blipFill>
        <p:spPr>
          <a:xfrm>
            <a:off x="4454723" y="3271778"/>
            <a:ext cx="408350" cy="482595"/>
          </a:xfrm>
          <a:prstGeom prst="rect">
            <a:avLst/>
          </a:prstGeom>
        </p:spPr>
      </p:pic>
      <p:pic>
        <p:nvPicPr>
          <p:cNvPr id="11" name="Image 9" descr="preencoded.png"/>
          <p:cNvPicPr>
            <a:picLocks noChangeAspect="1"/>
          </p:cNvPicPr>
          <p:nvPr/>
        </p:nvPicPr>
        <p:blipFill>
          <a:blip r:embed="rId12"/>
          <a:stretch>
            <a:fillRect/>
          </a:stretch>
        </p:blipFill>
        <p:spPr>
          <a:xfrm>
            <a:off x="4566092" y="3383146"/>
            <a:ext cx="185613" cy="259859"/>
          </a:xfrm>
          <a:prstGeom prst="rect">
            <a:avLst/>
          </a:prstGeom>
        </p:spPr>
      </p:pic>
      <p:pic>
        <p:nvPicPr>
          <p:cNvPr id="12" name="Image 10" descr="preencoded.png"/>
          <p:cNvPicPr>
            <a:picLocks noChangeAspect="1"/>
          </p:cNvPicPr>
          <p:nvPr/>
        </p:nvPicPr>
        <p:blipFill>
          <a:blip r:embed="rId13"/>
          <a:stretch>
            <a:fillRect/>
          </a:stretch>
        </p:blipFill>
        <p:spPr>
          <a:xfrm>
            <a:off x="4454723" y="5536263"/>
            <a:ext cx="148491" cy="148491"/>
          </a:xfrm>
          <a:prstGeom prst="rect">
            <a:avLst/>
          </a:prstGeom>
        </p:spPr>
      </p:pic>
      <p:pic>
        <p:nvPicPr>
          <p:cNvPr id="13" name="Image 11" descr="preencoded.png"/>
          <p:cNvPicPr>
            <a:picLocks noChangeAspect="1"/>
          </p:cNvPicPr>
          <p:nvPr/>
        </p:nvPicPr>
        <p:blipFill>
          <a:blip r:embed="rId14"/>
          <a:stretch>
            <a:fillRect/>
          </a:stretch>
        </p:blipFill>
        <p:spPr>
          <a:xfrm>
            <a:off x="7870011" y="3049042"/>
            <a:ext cx="3415288" cy="2932693"/>
          </a:xfrm>
          <a:prstGeom prst="rect">
            <a:avLst/>
          </a:prstGeom>
        </p:spPr>
      </p:pic>
      <p:pic>
        <p:nvPicPr>
          <p:cNvPr id="14" name="Image 12" descr="preencoded.png"/>
          <p:cNvPicPr>
            <a:picLocks noChangeAspect="1"/>
          </p:cNvPicPr>
          <p:nvPr/>
        </p:nvPicPr>
        <p:blipFill>
          <a:blip r:embed="rId15"/>
          <a:stretch>
            <a:fillRect/>
          </a:stretch>
        </p:blipFill>
        <p:spPr>
          <a:xfrm>
            <a:off x="8092748" y="3271778"/>
            <a:ext cx="361946" cy="482595"/>
          </a:xfrm>
          <a:prstGeom prst="rect">
            <a:avLst/>
          </a:prstGeom>
        </p:spPr>
      </p:pic>
      <p:pic>
        <p:nvPicPr>
          <p:cNvPr id="15" name="Image 13" descr="preencoded.png"/>
          <p:cNvPicPr>
            <a:picLocks noChangeAspect="1"/>
          </p:cNvPicPr>
          <p:nvPr/>
        </p:nvPicPr>
        <p:blipFill>
          <a:blip r:embed="rId16"/>
          <a:stretch>
            <a:fillRect/>
          </a:stretch>
        </p:blipFill>
        <p:spPr>
          <a:xfrm>
            <a:off x="8204116" y="3383146"/>
            <a:ext cx="139210" cy="259859"/>
          </a:xfrm>
          <a:prstGeom prst="rect">
            <a:avLst/>
          </a:prstGeom>
        </p:spPr>
      </p:pic>
      <p:pic>
        <p:nvPicPr>
          <p:cNvPr id="16" name="Image 14" descr="preencoded.png"/>
          <p:cNvPicPr>
            <a:picLocks noChangeAspect="1"/>
          </p:cNvPicPr>
          <p:nvPr/>
        </p:nvPicPr>
        <p:blipFill>
          <a:blip r:embed="rId17"/>
          <a:stretch>
            <a:fillRect/>
          </a:stretch>
        </p:blipFill>
        <p:spPr>
          <a:xfrm>
            <a:off x="8092747" y="5536263"/>
            <a:ext cx="148491" cy="148491"/>
          </a:xfrm>
          <a:prstGeom prst="rect">
            <a:avLst/>
          </a:prstGeom>
        </p:spPr>
      </p:pic>
      <p:sp>
        <p:nvSpPr>
          <p:cNvPr id="17" name="Text 0"/>
          <p:cNvSpPr/>
          <p:nvPr/>
        </p:nvSpPr>
        <p:spPr>
          <a:xfrm>
            <a:off x="593963" y="673190"/>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Core Parameters of Auto Scaling Groups</a:t>
            </a:r>
            <a:endParaRPr lang="en-US" sz="2631" dirty="0"/>
          </a:p>
        </p:txBody>
      </p:sp>
      <p:sp>
        <p:nvSpPr>
          <p:cNvPr id="18" name="Text 1"/>
          <p:cNvSpPr/>
          <p:nvPr/>
        </p:nvSpPr>
        <p:spPr>
          <a:xfrm>
            <a:off x="593963" y="1452766"/>
            <a:ext cx="10691336"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AWS Auto Scaling Groups are configured using three primary parameters that dictate their behavior and capacity management.</a:t>
            </a:r>
            <a:endParaRPr lang="en-US" sz="1461" dirty="0"/>
          </a:p>
        </p:txBody>
      </p:sp>
      <p:sp>
        <p:nvSpPr>
          <p:cNvPr id="19" name="Text 2"/>
          <p:cNvSpPr/>
          <p:nvPr/>
        </p:nvSpPr>
        <p:spPr>
          <a:xfrm>
            <a:off x="1327136" y="3364585"/>
            <a:ext cx="2100854"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Minimum Size</a:t>
            </a:r>
            <a:endParaRPr lang="en-US" sz="1754" dirty="0"/>
          </a:p>
        </p:txBody>
      </p:sp>
      <p:sp>
        <p:nvSpPr>
          <p:cNvPr id="20" name="Text 3"/>
          <p:cNvSpPr/>
          <p:nvPr/>
        </p:nvSpPr>
        <p:spPr>
          <a:xfrm>
            <a:off x="816699" y="3902864"/>
            <a:ext cx="2969816" cy="1447785"/>
          </a:xfrm>
          <a:prstGeom prst="rect">
            <a:avLst/>
          </a:prstGeom>
          <a:noFill/>
          <a:ln/>
        </p:spPr>
        <p:txBody>
          <a:bodyPr vert="horz" wrap="square" lIns="0" tIns="0" rIns="0" bIns="0" rtlCol="0" anchor="t"/>
          <a:lstStyle/>
          <a:p>
            <a:pPr>
              <a:lnSpc>
                <a:spcPts val="1900"/>
              </a:lnSpc>
            </a:pPr>
            <a:r>
              <a:rPr lang="en-US" sz="1169" dirty="0">
                <a:solidFill>
                  <a:srgbClr val="4B5563"/>
                </a:solidFill>
                <a:latin typeface="ui-sans-serif" pitchFamily="34" charset="0"/>
                <a:ea typeface="ui-sans-serif" pitchFamily="34" charset="-122"/>
                <a:cs typeface="ui-sans-serif" pitchFamily="34" charset="-120"/>
              </a:rPr>
              <a:t>Defines the smallest number of instances the Auto Scaling group should maintain at any given time. The ASG will not terminate instances if doing so would bring the total count below this minimum.</a:t>
            </a:r>
            <a:endParaRPr lang="en-US" sz="1169" dirty="0"/>
          </a:p>
        </p:txBody>
      </p:sp>
      <p:sp>
        <p:nvSpPr>
          <p:cNvPr id="21" name="Text 4"/>
          <p:cNvSpPr/>
          <p:nvPr/>
        </p:nvSpPr>
        <p:spPr>
          <a:xfrm>
            <a:off x="1039436" y="5499140"/>
            <a:ext cx="2315064" cy="222736"/>
          </a:xfrm>
          <a:prstGeom prst="rect">
            <a:avLst/>
          </a:prstGeom>
          <a:noFill/>
          <a:ln/>
        </p:spPr>
        <p:txBody>
          <a:bodyPr vert="horz" wrap="square" lIns="0" tIns="0" rIns="0" bIns="0" rtlCol="0" anchor="t"/>
          <a:lstStyle/>
          <a:p>
            <a:pPr>
              <a:lnSpc>
                <a:spcPts val="1754"/>
              </a:lnSpc>
            </a:pPr>
            <a:r>
              <a:rPr lang="en-US" sz="1169" dirty="0">
                <a:solidFill>
                  <a:srgbClr val="1D4ED8"/>
                </a:solidFill>
                <a:latin typeface="ui-sans-serif" pitchFamily="34" charset="0"/>
                <a:ea typeface="ui-sans-serif" pitchFamily="34" charset="-122"/>
                <a:cs typeface="ui-sans-serif" pitchFamily="34" charset="-120"/>
              </a:rPr>
              <a:t>Ensures baseline capacity</a:t>
            </a:r>
            <a:endParaRPr lang="en-US" sz="1169" dirty="0"/>
          </a:p>
        </p:txBody>
      </p:sp>
      <p:sp>
        <p:nvSpPr>
          <p:cNvPr id="22" name="Text 5"/>
          <p:cNvSpPr/>
          <p:nvPr/>
        </p:nvSpPr>
        <p:spPr>
          <a:xfrm>
            <a:off x="5011564" y="3364585"/>
            <a:ext cx="2551722"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Desired Capacity</a:t>
            </a:r>
            <a:endParaRPr lang="en-US" sz="1754" dirty="0"/>
          </a:p>
        </p:txBody>
      </p:sp>
      <p:sp>
        <p:nvSpPr>
          <p:cNvPr id="23" name="Text 6"/>
          <p:cNvSpPr/>
          <p:nvPr/>
        </p:nvSpPr>
        <p:spPr>
          <a:xfrm>
            <a:off x="4454723" y="3902864"/>
            <a:ext cx="2969816" cy="1447785"/>
          </a:xfrm>
          <a:prstGeom prst="rect">
            <a:avLst/>
          </a:prstGeom>
          <a:noFill/>
          <a:ln/>
        </p:spPr>
        <p:txBody>
          <a:bodyPr vert="horz" wrap="square" lIns="0" tIns="0" rIns="0" bIns="0" rtlCol="0" anchor="t"/>
          <a:lstStyle/>
          <a:p>
            <a:pPr>
              <a:lnSpc>
                <a:spcPts val="1900"/>
              </a:lnSpc>
            </a:pPr>
            <a:r>
              <a:rPr lang="en-US" sz="1169" dirty="0">
                <a:solidFill>
                  <a:srgbClr val="4B5563"/>
                </a:solidFill>
                <a:latin typeface="ui-sans-serif" pitchFamily="34" charset="0"/>
                <a:ea typeface="ui-sans-serif" pitchFamily="34" charset="-122"/>
                <a:cs typeface="ui-sans-serif" pitchFamily="34" charset="-120"/>
              </a:rPr>
              <a:t>The ideal number of instances the Auto Scaling group aims to keep running. The ASG will launch or terminate instances to reach and maintain this target, unless constrained by the minimum or maximum size.</a:t>
            </a:r>
            <a:endParaRPr lang="en-US" sz="1169" dirty="0"/>
          </a:p>
        </p:txBody>
      </p:sp>
      <p:sp>
        <p:nvSpPr>
          <p:cNvPr id="24" name="Text 7"/>
          <p:cNvSpPr/>
          <p:nvPr/>
        </p:nvSpPr>
        <p:spPr>
          <a:xfrm>
            <a:off x="4677460" y="5499140"/>
            <a:ext cx="2102594" cy="222736"/>
          </a:xfrm>
          <a:prstGeom prst="rect">
            <a:avLst/>
          </a:prstGeom>
          <a:noFill/>
          <a:ln/>
        </p:spPr>
        <p:txBody>
          <a:bodyPr vert="horz" wrap="square" lIns="0" tIns="0" rIns="0" bIns="0" rtlCol="0" anchor="t"/>
          <a:lstStyle/>
          <a:p>
            <a:pPr>
              <a:lnSpc>
                <a:spcPts val="1754"/>
              </a:lnSpc>
            </a:pPr>
            <a:r>
              <a:rPr lang="en-US" sz="1169" dirty="0">
                <a:solidFill>
                  <a:srgbClr val="C2410C"/>
                </a:solidFill>
                <a:latin typeface="ui-sans-serif" pitchFamily="34" charset="0"/>
                <a:ea typeface="ui-sans-serif" pitchFamily="34" charset="-122"/>
                <a:cs typeface="ui-sans-serif" pitchFamily="34" charset="-120"/>
              </a:rPr>
              <a:t>Target operational level</a:t>
            </a:r>
            <a:endParaRPr lang="en-US" sz="1169" dirty="0"/>
          </a:p>
        </p:txBody>
      </p:sp>
      <p:sp>
        <p:nvSpPr>
          <p:cNvPr id="25" name="Text 8"/>
          <p:cNvSpPr/>
          <p:nvPr/>
        </p:nvSpPr>
        <p:spPr>
          <a:xfrm>
            <a:off x="8603184" y="3364585"/>
            <a:ext cx="2171678"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Maximum Size</a:t>
            </a:r>
            <a:endParaRPr lang="en-US" sz="1754" dirty="0"/>
          </a:p>
        </p:txBody>
      </p:sp>
      <p:sp>
        <p:nvSpPr>
          <p:cNvPr id="26" name="Text 9"/>
          <p:cNvSpPr/>
          <p:nvPr/>
        </p:nvSpPr>
        <p:spPr>
          <a:xfrm>
            <a:off x="8092747" y="3902864"/>
            <a:ext cx="2969816" cy="1447785"/>
          </a:xfrm>
          <a:prstGeom prst="rect">
            <a:avLst/>
          </a:prstGeom>
          <a:noFill/>
          <a:ln/>
        </p:spPr>
        <p:txBody>
          <a:bodyPr vert="horz" wrap="square" lIns="0" tIns="0" rIns="0" bIns="0" rtlCol="0" anchor="t"/>
          <a:lstStyle/>
          <a:p>
            <a:pPr>
              <a:lnSpc>
                <a:spcPts val="1900"/>
              </a:lnSpc>
            </a:pPr>
            <a:r>
              <a:rPr lang="en-US" sz="1169" dirty="0">
                <a:solidFill>
                  <a:srgbClr val="4B5563"/>
                </a:solidFill>
                <a:latin typeface="ui-sans-serif" pitchFamily="34" charset="0"/>
                <a:ea typeface="ui-sans-serif" pitchFamily="34" charset="-122"/>
                <a:cs typeface="ui-sans-serif" pitchFamily="34" charset="-120"/>
              </a:rPr>
              <a:t>Sets the upper limit on the number of instances the Auto Scaling group can scale out to. It prevents over-provisioning and helps manage costs by ensuring the group does not exceed a specified instance count.</a:t>
            </a:r>
            <a:endParaRPr lang="en-US" sz="1169" dirty="0"/>
          </a:p>
        </p:txBody>
      </p:sp>
      <p:sp>
        <p:nvSpPr>
          <p:cNvPr id="27" name="Text 10"/>
          <p:cNvSpPr/>
          <p:nvPr/>
        </p:nvSpPr>
        <p:spPr>
          <a:xfrm>
            <a:off x="8315483" y="5499140"/>
            <a:ext cx="2159323" cy="222736"/>
          </a:xfrm>
          <a:prstGeom prst="rect">
            <a:avLst/>
          </a:prstGeom>
          <a:noFill/>
          <a:ln/>
        </p:spPr>
        <p:txBody>
          <a:bodyPr vert="horz" wrap="square" lIns="0" tIns="0" rIns="0" bIns="0" rtlCol="0" anchor="t"/>
          <a:lstStyle/>
          <a:p>
            <a:pPr>
              <a:lnSpc>
                <a:spcPts val="1754"/>
              </a:lnSpc>
            </a:pPr>
            <a:r>
              <a:rPr lang="en-US" sz="1169" dirty="0">
                <a:solidFill>
                  <a:srgbClr val="15803D"/>
                </a:solidFill>
                <a:latin typeface="ui-sans-serif" pitchFamily="34" charset="0"/>
                <a:ea typeface="ui-sans-serif" pitchFamily="34" charset="-122"/>
                <a:cs typeface="ui-sans-serif" pitchFamily="34" charset="-120"/>
              </a:rPr>
              <a:t>Cost control mechanism</a:t>
            </a:r>
            <a:endParaRPr lang="en-US" sz="1169"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7015108"/>
          </a:xfrm>
          <a:prstGeom prst="rect">
            <a:avLst/>
          </a:prstGeom>
        </p:spPr>
      </p:pic>
      <p:pic>
        <p:nvPicPr>
          <p:cNvPr id="3" name="Image 1" descr="preencoded.png"/>
          <p:cNvPicPr>
            <a:picLocks noChangeAspect="1"/>
          </p:cNvPicPr>
          <p:nvPr/>
        </p:nvPicPr>
        <p:blipFill>
          <a:blip r:embed="rId4"/>
          <a:stretch>
            <a:fillRect/>
          </a:stretch>
        </p:blipFill>
        <p:spPr>
          <a:xfrm>
            <a:off x="593963" y="1118662"/>
            <a:ext cx="742454" cy="37123"/>
          </a:xfrm>
          <a:prstGeom prst="rect">
            <a:avLst/>
          </a:prstGeom>
        </p:spPr>
      </p:pic>
      <p:pic>
        <p:nvPicPr>
          <p:cNvPr id="4" name="Image 2" descr="preencoded.png"/>
          <p:cNvPicPr>
            <a:picLocks noChangeAspect="1"/>
          </p:cNvPicPr>
          <p:nvPr/>
        </p:nvPicPr>
        <p:blipFill>
          <a:blip r:embed="rId5"/>
          <a:stretch>
            <a:fillRect/>
          </a:stretch>
        </p:blipFill>
        <p:spPr>
          <a:xfrm>
            <a:off x="593963" y="1378521"/>
            <a:ext cx="10691336" cy="519718"/>
          </a:xfrm>
          <a:prstGeom prst="rect">
            <a:avLst/>
          </a:prstGeom>
        </p:spPr>
      </p:pic>
      <p:pic>
        <p:nvPicPr>
          <p:cNvPr id="5" name="Image 3" descr="preencoded.png"/>
          <p:cNvPicPr>
            <a:picLocks noChangeAspect="1"/>
          </p:cNvPicPr>
          <p:nvPr/>
        </p:nvPicPr>
        <p:blipFill>
          <a:blip r:embed="rId6"/>
          <a:stretch>
            <a:fillRect/>
          </a:stretch>
        </p:blipFill>
        <p:spPr>
          <a:xfrm>
            <a:off x="593963" y="2195220"/>
            <a:ext cx="5197177" cy="2208800"/>
          </a:xfrm>
          <a:prstGeom prst="rect">
            <a:avLst/>
          </a:prstGeom>
        </p:spPr>
      </p:pic>
      <p:pic>
        <p:nvPicPr>
          <p:cNvPr id="6" name="Image 4" descr="preencoded.png"/>
          <p:cNvPicPr>
            <a:picLocks noChangeAspect="1"/>
          </p:cNvPicPr>
          <p:nvPr/>
        </p:nvPicPr>
        <p:blipFill>
          <a:blip r:embed="rId7"/>
          <a:stretch>
            <a:fillRect/>
          </a:stretch>
        </p:blipFill>
        <p:spPr>
          <a:xfrm>
            <a:off x="816699" y="2417956"/>
            <a:ext cx="389788" cy="519718"/>
          </a:xfrm>
          <a:prstGeom prst="rect">
            <a:avLst/>
          </a:prstGeom>
        </p:spPr>
      </p:pic>
      <p:pic>
        <p:nvPicPr>
          <p:cNvPr id="7" name="Image 5" descr="preencoded.png"/>
          <p:cNvPicPr>
            <a:picLocks noChangeAspect="1"/>
          </p:cNvPicPr>
          <p:nvPr/>
        </p:nvPicPr>
        <p:blipFill>
          <a:blip r:embed="rId8"/>
          <a:stretch>
            <a:fillRect/>
          </a:stretch>
        </p:blipFill>
        <p:spPr>
          <a:xfrm>
            <a:off x="928067" y="2529324"/>
            <a:ext cx="167052" cy="296982"/>
          </a:xfrm>
          <a:prstGeom prst="rect">
            <a:avLst/>
          </a:prstGeom>
        </p:spPr>
      </p:pic>
      <p:pic>
        <p:nvPicPr>
          <p:cNvPr id="8" name="Image 6" descr="preencoded.png"/>
          <p:cNvPicPr>
            <a:picLocks noChangeAspect="1"/>
          </p:cNvPicPr>
          <p:nvPr/>
        </p:nvPicPr>
        <p:blipFill>
          <a:blip r:embed="rId9"/>
          <a:stretch>
            <a:fillRect/>
          </a:stretch>
        </p:blipFill>
        <p:spPr>
          <a:xfrm>
            <a:off x="816699" y="3457392"/>
            <a:ext cx="148491" cy="148491"/>
          </a:xfrm>
          <a:prstGeom prst="rect">
            <a:avLst/>
          </a:prstGeom>
        </p:spPr>
      </p:pic>
      <p:pic>
        <p:nvPicPr>
          <p:cNvPr id="9" name="Image 7" descr="preencoded.png"/>
          <p:cNvPicPr>
            <a:picLocks noChangeAspect="1"/>
          </p:cNvPicPr>
          <p:nvPr/>
        </p:nvPicPr>
        <p:blipFill>
          <a:blip r:embed="rId9"/>
          <a:stretch>
            <a:fillRect/>
          </a:stretch>
        </p:blipFill>
        <p:spPr>
          <a:xfrm>
            <a:off x="816699" y="3754373"/>
            <a:ext cx="148491" cy="148491"/>
          </a:xfrm>
          <a:prstGeom prst="rect">
            <a:avLst/>
          </a:prstGeom>
        </p:spPr>
      </p:pic>
      <p:pic>
        <p:nvPicPr>
          <p:cNvPr id="10" name="Image 8" descr="preencoded.png"/>
          <p:cNvPicPr>
            <a:picLocks noChangeAspect="1"/>
          </p:cNvPicPr>
          <p:nvPr/>
        </p:nvPicPr>
        <p:blipFill>
          <a:blip r:embed="rId6"/>
          <a:stretch>
            <a:fillRect/>
          </a:stretch>
        </p:blipFill>
        <p:spPr>
          <a:xfrm>
            <a:off x="6088122" y="2195220"/>
            <a:ext cx="5197177" cy="2208800"/>
          </a:xfrm>
          <a:prstGeom prst="rect">
            <a:avLst/>
          </a:prstGeom>
        </p:spPr>
      </p:pic>
      <p:pic>
        <p:nvPicPr>
          <p:cNvPr id="11" name="Image 9" descr="preencoded.png"/>
          <p:cNvPicPr>
            <a:picLocks noChangeAspect="1"/>
          </p:cNvPicPr>
          <p:nvPr/>
        </p:nvPicPr>
        <p:blipFill>
          <a:blip r:embed="rId10"/>
          <a:stretch>
            <a:fillRect/>
          </a:stretch>
        </p:blipFill>
        <p:spPr>
          <a:xfrm>
            <a:off x="6310858" y="2417956"/>
            <a:ext cx="445472" cy="519718"/>
          </a:xfrm>
          <a:prstGeom prst="rect">
            <a:avLst/>
          </a:prstGeom>
        </p:spPr>
      </p:pic>
      <p:pic>
        <p:nvPicPr>
          <p:cNvPr id="12" name="Image 10" descr="preencoded.png"/>
          <p:cNvPicPr>
            <a:picLocks noChangeAspect="1"/>
          </p:cNvPicPr>
          <p:nvPr/>
        </p:nvPicPr>
        <p:blipFill>
          <a:blip r:embed="rId11"/>
          <a:stretch>
            <a:fillRect/>
          </a:stretch>
        </p:blipFill>
        <p:spPr>
          <a:xfrm>
            <a:off x="6422226" y="2529324"/>
            <a:ext cx="222736" cy="296982"/>
          </a:xfrm>
          <a:prstGeom prst="rect">
            <a:avLst/>
          </a:prstGeom>
        </p:spPr>
      </p:pic>
      <p:pic>
        <p:nvPicPr>
          <p:cNvPr id="13" name="Image 11" descr="preencoded.png"/>
          <p:cNvPicPr>
            <a:picLocks noChangeAspect="1"/>
          </p:cNvPicPr>
          <p:nvPr/>
        </p:nvPicPr>
        <p:blipFill>
          <a:blip r:embed="rId9"/>
          <a:stretch>
            <a:fillRect/>
          </a:stretch>
        </p:blipFill>
        <p:spPr>
          <a:xfrm>
            <a:off x="6310858" y="3680128"/>
            <a:ext cx="148491" cy="148491"/>
          </a:xfrm>
          <a:prstGeom prst="rect">
            <a:avLst/>
          </a:prstGeom>
        </p:spPr>
      </p:pic>
      <p:pic>
        <p:nvPicPr>
          <p:cNvPr id="14" name="Image 12" descr="preencoded.png"/>
          <p:cNvPicPr>
            <a:picLocks noChangeAspect="1"/>
          </p:cNvPicPr>
          <p:nvPr/>
        </p:nvPicPr>
        <p:blipFill>
          <a:blip r:embed="rId9"/>
          <a:stretch>
            <a:fillRect/>
          </a:stretch>
        </p:blipFill>
        <p:spPr>
          <a:xfrm>
            <a:off x="6310858" y="3977109"/>
            <a:ext cx="148491" cy="148491"/>
          </a:xfrm>
          <a:prstGeom prst="rect">
            <a:avLst/>
          </a:prstGeom>
        </p:spPr>
      </p:pic>
      <p:pic>
        <p:nvPicPr>
          <p:cNvPr id="15" name="Image 13" descr="preencoded.png"/>
          <p:cNvPicPr>
            <a:picLocks noChangeAspect="1"/>
          </p:cNvPicPr>
          <p:nvPr/>
        </p:nvPicPr>
        <p:blipFill>
          <a:blip r:embed="rId12"/>
          <a:stretch>
            <a:fillRect/>
          </a:stretch>
        </p:blipFill>
        <p:spPr>
          <a:xfrm>
            <a:off x="593963" y="4701002"/>
            <a:ext cx="5197177" cy="2208800"/>
          </a:xfrm>
          <a:prstGeom prst="rect">
            <a:avLst/>
          </a:prstGeom>
        </p:spPr>
      </p:pic>
      <p:pic>
        <p:nvPicPr>
          <p:cNvPr id="16" name="Image 14" descr="preencoded.png"/>
          <p:cNvPicPr>
            <a:picLocks noChangeAspect="1"/>
          </p:cNvPicPr>
          <p:nvPr/>
        </p:nvPicPr>
        <p:blipFill>
          <a:blip r:embed="rId13"/>
          <a:stretch>
            <a:fillRect/>
          </a:stretch>
        </p:blipFill>
        <p:spPr>
          <a:xfrm>
            <a:off x="816699" y="4923738"/>
            <a:ext cx="445472" cy="519718"/>
          </a:xfrm>
          <a:prstGeom prst="rect">
            <a:avLst/>
          </a:prstGeom>
        </p:spPr>
      </p:pic>
      <p:pic>
        <p:nvPicPr>
          <p:cNvPr id="17" name="Image 15" descr="preencoded.png"/>
          <p:cNvPicPr>
            <a:picLocks noChangeAspect="1"/>
          </p:cNvPicPr>
          <p:nvPr/>
        </p:nvPicPr>
        <p:blipFill>
          <a:blip r:embed="rId14"/>
          <a:stretch>
            <a:fillRect/>
          </a:stretch>
        </p:blipFill>
        <p:spPr>
          <a:xfrm>
            <a:off x="928067" y="5035106"/>
            <a:ext cx="222736" cy="296982"/>
          </a:xfrm>
          <a:prstGeom prst="rect">
            <a:avLst/>
          </a:prstGeom>
        </p:spPr>
      </p:pic>
      <p:pic>
        <p:nvPicPr>
          <p:cNvPr id="18" name="Image 16" descr="preencoded.png"/>
          <p:cNvPicPr>
            <a:picLocks noChangeAspect="1"/>
          </p:cNvPicPr>
          <p:nvPr/>
        </p:nvPicPr>
        <p:blipFill>
          <a:blip r:embed="rId9"/>
          <a:stretch>
            <a:fillRect/>
          </a:stretch>
        </p:blipFill>
        <p:spPr>
          <a:xfrm>
            <a:off x="816699" y="5963174"/>
            <a:ext cx="148491" cy="148491"/>
          </a:xfrm>
          <a:prstGeom prst="rect">
            <a:avLst/>
          </a:prstGeom>
        </p:spPr>
      </p:pic>
      <p:pic>
        <p:nvPicPr>
          <p:cNvPr id="20" name="Image 18" descr="preencoded.png"/>
          <p:cNvPicPr>
            <a:picLocks noChangeAspect="1"/>
          </p:cNvPicPr>
          <p:nvPr/>
        </p:nvPicPr>
        <p:blipFill>
          <a:blip r:embed="rId12"/>
          <a:stretch>
            <a:fillRect/>
          </a:stretch>
        </p:blipFill>
        <p:spPr>
          <a:xfrm>
            <a:off x="6088122" y="4701002"/>
            <a:ext cx="5197177" cy="2208800"/>
          </a:xfrm>
          <a:prstGeom prst="rect">
            <a:avLst/>
          </a:prstGeom>
        </p:spPr>
      </p:pic>
      <p:pic>
        <p:nvPicPr>
          <p:cNvPr id="21" name="Image 19" descr="preencoded.png"/>
          <p:cNvPicPr>
            <a:picLocks noChangeAspect="1"/>
          </p:cNvPicPr>
          <p:nvPr/>
        </p:nvPicPr>
        <p:blipFill>
          <a:blip r:embed="rId15"/>
          <a:stretch>
            <a:fillRect/>
          </a:stretch>
        </p:blipFill>
        <p:spPr>
          <a:xfrm>
            <a:off x="6310859" y="4923738"/>
            <a:ext cx="473314" cy="519718"/>
          </a:xfrm>
          <a:prstGeom prst="rect">
            <a:avLst/>
          </a:prstGeom>
        </p:spPr>
      </p:pic>
      <p:pic>
        <p:nvPicPr>
          <p:cNvPr id="22" name="Image 20" descr="preencoded.png"/>
          <p:cNvPicPr>
            <a:picLocks noChangeAspect="1"/>
          </p:cNvPicPr>
          <p:nvPr/>
        </p:nvPicPr>
        <p:blipFill>
          <a:blip r:embed="rId16"/>
          <a:stretch>
            <a:fillRect/>
          </a:stretch>
        </p:blipFill>
        <p:spPr>
          <a:xfrm>
            <a:off x="6422227" y="5035106"/>
            <a:ext cx="250578" cy="296982"/>
          </a:xfrm>
          <a:prstGeom prst="rect">
            <a:avLst/>
          </a:prstGeom>
        </p:spPr>
      </p:pic>
      <p:pic>
        <p:nvPicPr>
          <p:cNvPr id="23" name="Image 21" descr="preencoded.png"/>
          <p:cNvPicPr>
            <a:picLocks noChangeAspect="1"/>
          </p:cNvPicPr>
          <p:nvPr/>
        </p:nvPicPr>
        <p:blipFill>
          <a:blip r:embed="rId9"/>
          <a:stretch>
            <a:fillRect/>
          </a:stretch>
        </p:blipFill>
        <p:spPr>
          <a:xfrm>
            <a:off x="6310858" y="5963174"/>
            <a:ext cx="148491" cy="148491"/>
          </a:xfrm>
          <a:prstGeom prst="rect">
            <a:avLst/>
          </a:prstGeom>
        </p:spPr>
      </p:pic>
      <p:pic>
        <p:nvPicPr>
          <p:cNvPr id="25" name="Image 23" descr="preencoded.png"/>
          <p:cNvPicPr>
            <a:picLocks noChangeAspect="1"/>
          </p:cNvPicPr>
          <p:nvPr/>
        </p:nvPicPr>
        <p:blipFill>
          <a:blip r:embed="rId17"/>
          <a:stretch>
            <a:fillRect/>
          </a:stretch>
        </p:blipFill>
        <p:spPr>
          <a:xfrm>
            <a:off x="3266797" y="4552511"/>
            <a:ext cx="5345668" cy="18561"/>
          </a:xfrm>
          <a:prstGeom prst="rect">
            <a:avLst/>
          </a:prstGeom>
        </p:spPr>
      </p:pic>
      <p:pic>
        <p:nvPicPr>
          <p:cNvPr id="26" name="Image 24" descr="preencoded.png"/>
          <p:cNvPicPr>
            <a:picLocks noChangeAspect="1"/>
          </p:cNvPicPr>
          <p:nvPr/>
        </p:nvPicPr>
        <p:blipFill>
          <a:blip r:embed="rId18"/>
          <a:stretch>
            <a:fillRect/>
          </a:stretch>
        </p:blipFill>
        <p:spPr>
          <a:xfrm>
            <a:off x="5939631" y="3373866"/>
            <a:ext cx="18561" cy="2357291"/>
          </a:xfrm>
          <a:prstGeom prst="rect">
            <a:avLst/>
          </a:prstGeom>
        </p:spPr>
      </p:pic>
      <p:sp>
        <p:nvSpPr>
          <p:cNvPr id="27" name="Text 0"/>
          <p:cNvSpPr/>
          <p:nvPr/>
        </p:nvSpPr>
        <p:spPr>
          <a:xfrm>
            <a:off x="593963" y="673190"/>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Core Components</a:t>
            </a:r>
            <a:endParaRPr lang="en-US" sz="2631" dirty="0"/>
          </a:p>
        </p:txBody>
      </p:sp>
      <p:sp>
        <p:nvSpPr>
          <p:cNvPr id="28" name="Text 1"/>
          <p:cNvSpPr/>
          <p:nvPr/>
        </p:nvSpPr>
        <p:spPr>
          <a:xfrm>
            <a:off x="742454" y="1378521"/>
            <a:ext cx="10542845"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AWS Auto Scaling Groups consist of several interconnected components that work together to deliver automated scaling capabilities.</a:t>
            </a:r>
            <a:endParaRPr lang="en-US" sz="1461" dirty="0"/>
          </a:p>
        </p:txBody>
      </p:sp>
      <p:sp>
        <p:nvSpPr>
          <p:cNvPr id="29" name="Text 2"/>
          <p:cNvSpPr/>
          <p:nvPr/>
        </p:nvSpPr>
        <p:spPr>
          <a:xfrm>
            <a:off x="1354978" y="2529324"/>
            <a:ext cx="2552069"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Launch Template</a:t>
            </a:r>
            <a:endParaRPr lang="en-US" sz="1754" dirty="0"/>
          </a:p>
        </p:txBody>
      </p:sp>
      <p:sp>
        <p:nvSpPr>
          <p:cNvPr id="30" name="Text 3"/>
          <p:cNvSpPr/>
          <p:nvPr/>
        </p:nvSpPr>
        <p:spPr>
          <a:xfrm>
            <a:off x="816699" y="3086165"/>
            <a:ext cx="570204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Blueprint for EC2 instances launched by the Auto Scaling Group</a:t>
            </a:r>
            <a:endParaRPr lang="en-US" sz="1169" dirty="0"/>
          </a:p>
        </p:txBody>
      </p:sp>
      <p:sp>
        <p:nvSpPr>
          <p:cNvPr id="31" name="Text 4"/>
          <p:cNvSpPr/>
          <p:nvPr/>
        </p:nvSpPr>
        <p:spPr>
          <a:xfrm>
            <a:off x="1039436" y="3420269"/>
            <a:ext cx="509265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Defines AMI, instance type, key pair, and security groups</a:t>
            </a:r>
            <a:endParaRPr lang="en-US" sz="1169" dirty="0"/>
          </a:p>
        </p:txBody>
      </p:sp>
      <p:sp>
        <p:nvSpPr>
          <p:cNvPr id="32" name="Text 5"/>
          <p:cNvSpPr/>
          <p:nvPr/>
        </p:nvSpPr>
        <p:spPr>
          <a:xfrm>
            <a:off x="1039435" y="3717251"/>
            <a:ext cx="475002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Ensures consistency across all instances in the group</a:t>
            </a:r>
            <a:endParaRPr lang="en-US" sz="1169" dirty="0"/>
          </a:p>
        </p:txBody>
      </p:sp>
      <p:sp>
        <p:nvSpPr>
          <p:cNvPr id="33" name="Text 6"/>
          <p:cNvSpPr/>
          <p:nvPr/>
        </p:nvSpPr>
        <p:spPr>
          <a:xfrm>
            <a:off x="6904821" y="2529324"/>
            <a:ext cx="3863428"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Auto Scaling Group (ASG)</a:t>
            </a:r>
            <a:endParaRPr lang="en-US" sz="1754" dirty="0"/>
          </a:p>
        </p:txBody>
      </p:sp>
      <p:sp>
        <p:nvSpPr>
          <p:cNvPr id="34" name="Text 7"/>
          <p:cNvSpPr/>
          <p:nvPr/>
        </p:nvSpPr>
        <p:spPr>
          <a:xfrm>
            <a:off x="6310858" y="3086165"/>
            <a:ext cx="475170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Central management entity that maintains the desired instance count</a:t>
            </a:r>
            <a:endParaRPr lang="en-US" sz="1169" dirty="0"/>
          </a:p>
        </p:txBody>
      </p:sp>
      <p:sp>
        <p:nvSpPr>
          <p:cNvPr id="35" name="Text 8"/>
          <p:cNvSpPr/>
          <p:nvPr/>
        </p:nvSpPr>
        <p:spPr>
          <a:xfrm>
            <a:off x="6533594" y="3643005"/>
            <a:ext cx="538534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Launches new instances and terminates old ones as needed</a:t>
            </a:r>
            <a:endParaRPr lang="en-US" sz="1169" dirty="0"/>
          </a:p>
        </p:txBody>
      </p:sp>
      <p:sp>
        <p:nvSpPr>
          <p:cNvPr id="36" name="Text 9"/>
          <p:cNvSpPr/>
          <p:nvPr/>
        </p:nvSpPr>
        <p:spPr>
          <a:xfrm>
            <a:off x="6533595" y="3939987"/>
            <a:ext cx="498842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Distributes instances across specified Availability Zones</a:t>
            </a:r>
            <a:endParaRPr lang="en-US" sz="1169" dirty="0"/>
          </a:p>
        </p:txBody>
      </p:sp>
      <p:sp>
        <p:nvSpPr>
          <p:cNvPr id="37" name="Text 10"/>
          <p:cNvSpPr/>
          <p:nvPr/>
        </p:nvSpPr>
        <p:spPr>
          <a:xfrm>
            <a:off x="1410662" y="5035106"/>
            <a:ext cx="2342384"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Scaling Policies</a:t>
            </a:r>
            <a:endParaRPr lang="en-US" sz="1754" dirty="0"/>
          </a:p>
        </p:txBody>
      </p:sp>
      <p:sp>
        <p:nvSpPr>
          <p:cNvPr id="38" name="Text 11"/>
          <p:cNvSpPr/>
          <p:nvPr/>
        </p:nvSpPr>
        <p:spPr>
          <a:xfrm>
            <a:off x="816699" y="5591947"/>
            <a:ext cx="570204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Rules that dictate when and how capacity should be adjusted</a:t>
            </a:r>
            <a:endParaRPr lang="en-US" sz="1169" dirty="0"/>
          </a:p>
        </p:txBody>
      </p:sp>
      <p:sp>
        <p:nvSpPr>
          <p:cNvPr id="39" name="Text 12"/>
          <p:cNvSpPr/>
          <p:nvPr/>
        </p:nvSpPr>
        <p:spPr>
          <a:xfrm>
            <a:off x="1039436" y="5926051"/>
            <a:ext cx="4642657"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Triggered by CloudWatch alarms monitoring metrics</a:t>
            </a:r>
            <a:endParaRPr lang="en-US" sz="1169" dirty="0"/>
          </a:p>
        </p:txBody>
      </p:sp>
      <p:sp>
        <p:nvSpPr>
          <p:cNvPr id="40" name="Text 13"/>
          <p:cNvSpPr/>
          <p:nvPr/>
        </p:nvSpPr>
        <p:spPr>
          <a:xfrm>
            <a:off x="1039435" y="6223033"/>
            <a:ext cx="452896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Define scale-out (add instances) or scale-in (remove instances) actions</a:t>
            </a:r>
            <a:endParaRPr lang="en-US" sz="1169" dirty="0"/>
          </a:p>
        </p:txBody>
      </p:sp>
      <p:sp>
        <p:nvSpPr>
          <p:cNvPr id="41" name="Text 14"/>
          <p:cNvSpPr/>
          <p:nvPr/>
        </p:nvSpPr>
        <p:spPr>
          <a:xfrm>
            <a:off x="6932663" y="5035106"/>
            <a:ext cx="2151144"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Health Checks</a:t>
            </a:r>
            <a:endParaRPr lang="en-US" sz="1754" dirty="0"/>
          </a:p>
        </p:txBody>
      </p:sp>
      <p:sp>
        <p:nvSpPr>
          <p:cNvPr id="42" name="Text 15"/>
          <p:cNvSpPr/>
          <p:nvPr/>
        </p:nvSpPr>
        <p:spPr>
          <a:xfrm>
            <a:off x="6310858" y="5591947"/>
            <a:ext cx="570204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Critical feature that ensures the reliability of your application</a:t>
            </a:r>
            <a:endParaRPr lang="en-US" sz="1169" dirty="0"/>
          </a:p>
        </p:txBody>
      </p:sp>
      <p:sp>
        <p:nvSpPr>
          <p:cNvPr id="43" name="Text 16"/>
          <p:cNvSpPr/>
          <p:nvPr/>
        </p:nvSpPr>
        <p:spPr>
          <a:xfrm>
            <a:off x="6533595" y="5926051"/>
            <a:ext cx="4422705"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Monitors instance health using EC2 status checks</a:t>
            </a:r>
            <a:endParaRPr lang="en-US" sz="1169" dirty="0"/>
          </a:p>
        </p:txBody>
      </p:sp>
      <p:sp>
        <p:nvSpPr>
          <p:cNvPr id="44" name="Text 17"/>
          <p:cNvSpPr/>
          <p:nvPr/>
        </p:nvSpPr>
        <p:spPr>
          <a:xfrm>
            <a:off x="6533594" y="6223033"/>
            <a:ext cx="452896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Automatically replaces unhealthy instances to maintain capacity</a:t>
            </a:r>
            <a:endParaRPr lang="en-US" sz="1169"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193363"/>
          </a:xfrm>
          <a:prstGeom prst="rect">
            <a:avLst/>
          </a:prstGeom>
        </p:spPr>
      </p:pic>
      <p:pic>
        <p:nvPicPr>
          <p:cNvPr id="3" name="Image 1" descr="preencoded.png"/>
          <p:cNvPicPr>
            <a:picLocks noChangeAspect="1"/>
          </p:cNvPicPr>
          <p:nvPr/>
        </p:nvPicPr>
        <p:blipFill>
          <a:blip r:embed="rId4"/>
          <a:stretch>
            <a:fillRect/>
          </a:stretch>
        </p:blipFill>
        <p:spPr>
          <a:xfrm>
            <a:off x="593963" y="1118662"/>
            <a:ext cx="742454" cy="37123"/>
          </a:xfrm>
          <a:prstGeom prst="rect">
            <a:avLst/>
          </a:prstGeom>
        </p:spPr>
      </p:pic>
      <p:pic>
        <p:nvPicPr>
          <p:cNvPr id="4" name="Image 2" descr="preencoded.png"/>
          <p:cNvPicPr>
            <a:picLocks noChangeAspect="1"/>
          </p:cNvPicPr>
          <p:nvPr/>
        </p:nvPicPr>
        <p:blipFill>
          <a:blip r:embed="rId5"/>
          <a:stretch>
            <a:fillRect/>
          </a:stretch>
        </p:blipFill>
        <p:spPr>
          <a:xfrm>
            <a:off x="1197207" y="2213781"/>
            <a:ext cx="575402" cy="631086"/>
          </a:xfrm>
          <a:prstGeom prst="rect">
            <a:avLst/>
          </a:prstGeom>
        </p:spPr>
      </p:pic>
      <p:pic>
        <p:nvPicPr>
          <p:cNvPr id="5" name="Image 3" descr="preencoded.png"/>
          <p:cNvPicPr>
            <a:picLocks noChangeAspect="1"/>
          </p:cNvPicPr>
          <p:nvPr/>
        </p:nvPicPr>
        <p:blipFill>
          <a:blip r:embed="rId6"/>
          <a:stretch>
            <a:fillRect/>
          </a:stretch>
        </p:blipFill>
        <p:spPr>
          <a:xfrm>
            <a:off x="1345698" y="2362272"/>
            <a:ext cx="278420" cy="334104"/>
          </a:xfrm>
          <a:prstGeom prst="rect">
            <a:avLst/>
          </a:prstGeom>
        </p:spPr>
      </p:pic>
      <p:pic>
        <p:nvPicPr>
          <p:cNvPr id="6" name="Image 4" descr="preencoded.png"/>
          <p:cNvPicPr>
            <a:picLocks noChangeAspect="1"/>
          </p:cNvPicPr>
          <p:nvPr/>
        </p:nvPicPr>
        <p:blipFill>
          <a:blip r:embed="rId7"/>
          <a:stretch>
            <a:fillRect/>
          </a:stretch>
        </p:blipFill>
        <p:spPr>
          <a:xfrm>
            <a:off x="3443130" y="2306588"/>
            <a:ext cx="538279" cy="631086"/>
          </a:xfrm>
          <a:prstGeom prst="rect">
            <a:avLst/>
          </a:prstGeom>
        </p:spPr>
      </p:pic>
      <p:pic>
        <p:nvPicPr>
          <p:cNvPr id="7" name="Image 5" descr="preencoded.png"/>
          <p:cNvPicPr>
            <a:picLocks noChangeAspect="1"/>
          </p:cNvPicPr>
          <p:nvPr/>
        </p:nvPicPr>
        <p:blipFill>
          <a:blip r:embed="rId8"/>
          <a:stretch>
            <a:fillRect/>
          </a:stretch>
        </p:blipFill>
        <p:spPr>
          <a:xfrm>
            <a:off x="3591620" y="2455079"/>
            <a:ext cx="241298" cy="334104"/>
          </a:xfrm>
          <a:prstGeom prst="rect">
            <a:avLst/>
          </a:prstGeom>
        </p:spPr>
      </p:pic>
      <p:pic>
        <p:nvPicPr>
          <p:cNvPr id="8" name="Image 6" descr="preencoded.png"/>
          <p:cNvPicPr>
            <a:picLocks noChangeAspect="1"/>
          </p:cNvPicPr>
          <p:nvPr/>
        </p:nvPicPr>
        <p:blipFill>
          <a:blip r:embed="rId9"/>
          <a:stretch>
            <a:fillRect/>
          </a:stretch>
        </p:blipFill>
        <p:spPr>
          <a:xfrm>
            <a:off x="5614808" y="2306588"/>
            <a:ext cx="649647" cy="631086"/>
          </a:xfrm>
          <a:prstGeom prst="rect">
            <a:avLst/>
          </a:prstGeom>
        </p:spPr>
      </p:pic>
      <p:pic>
        <p:nvPicPr>
          <p:cNvPr id="9" name="Image 7" descr="preencoded.png"/>
          <p:cNvPicPr>
            <a:picLocks noChangeAspect="1"/>
          </p:cNvPicPr>
          <p:nvPr/>
        </p:nvPicPr>
        <p:blipFill>
          <a:blip r:embed="rId10"/>
          <a:stretch>
            <a:fillRect/>
          </a:stretch>
        </p:blipFill>
        <p:spPr>
          <a:xfrm>
            <a:off x="5763298" y="2455079"/>
            <a:ext cx="352666" cy="334104"/>
          </a:xfrm>
          <a:prstGeom prst="rect">
            <a:avLst/>
          </a:prstGeom>
        </p:spPr>
      </p:pic>
      <p:pic>
        <p:nvPicPr>
          <p:cNvPr id="10" name="Image 8" descr="preencoded.png"/>
          <p:cNvPicPr>
            <a:picLocks noChangeAspect="1"/>
          </p:cNvPicPr>
          <p:nvPr/>
        </p:nvPicPr>
        <p:blipFill>
          <a:blip r:embed="rId11"/>
          <a:stretch>
            <a:fillRect/>
          </a:stretch>
        </p:blipFill>
        <p:spPr>
          <a:xfrm>
            <a:off x="7879292" y="2213781"/>
            <a:ext cx="575402" cy="631086"/>
          </a:xfrm>
          <a:prstGeom prst="rect">
            <a:avLst/>
          </a:prstGeom>
        </p:spPr>
      </p:pic>
      <p:pic>
        <p:nvPicPr>
          <p:cNvPr id="11" name="Image 9" descr="preencoded.png"/>
          <p:cNvPicPr>
            <a:picLocks noChangeAspect="1"/>
          </p:cNvPicPr>
          <p:nvPr/>
        </p:nvPicPr>
        <p:blipFill>
          <a:blip r:embed="rId12"/>
          <a:stretch>
            <a:fillRect/>
          </a:stretch>
        </p:blipFill>
        <p:spPr>
          <a:xfrm>
            <a:off x="8027783" y="2362272"/>
            <a:ext cx="278420" cy="334104"/>
          </a:xfrm>
          <a:prstGeom prst="rect">
            <a:avLst/>
          </a:prstGeom>
        </p:spPr>
      </p:pic>
      <p:pic>
        <p:nvPicPr>
          <p:cNvPr id="12" name="Image 10" descr="preencoded.png"/>
          <p:cNvPicPr>
            <a:picLocks noChangeAspect="1"/>
          </p:cNvPicPr>
          <p:nvPr/>
        </p:nvPicPr>
        <p:blipFill>
          <a:blip r:embed="rId13"/>
          <a:stretch>
            <a:fillRect/>
          </a:stretch>
        </p:blipFill>
        <p:spPr>
          <a:xfrm>
            <a:off x="10069531" y="2195220"/>
            <a:ext cx="649647" cy="631086"/>
          </a:xfrm>
          <a:prstGeom prst="rect">
            <a:avLst/>
          </a:prstGeom>
        </p:spPr>
      </p:pic>
      <p:pic>
        <p:nvPicPr>
          <p:cNvPr id="13" name="Image 11" descr="preencoded.png"/>
          <p:cNvPicPr>
            <a:picLocks noChangeAspect="1"/>
          </p:cNvPicPr>
          <p:nvPr/>
        </p:nvPicPr>
        <p:blipFill>
          <a:blip r:embed="rId14"/>
          <a:stretch>
            <a:fillRect/>
          </a:stretch>
        </p:blipFill>
        <p:spPr>
          <a:xfrm>
            <a:off x="10218021" y="2343711"/>
            <a:ext cx="352666" cy="334104"/>
          </a:xfrm>
          <a:prstGeom prst="rect">
            <a:avLst/>
          </a:prstGeom>
        </p:spPr>
      </p:pic>
      <p:pic>
        <p:nvPicPr>
          <p:cNvPr id="14" name="Image 12" descr="preencoded.png"/>
          <p:cNvPicPr>
            <a:picLocks noChangeAspect="1"/>
          </p:cNvPicPr>
          <p:nvPr/>
        </p:nvPicPr>
        <p:blipFill>
          <a:blip r:embed="rId15"/>
          <a:stretch>
            <a:fillRect/>
          </a:stretch>
        </p:blipFill>
        <p:spPr>
          <a:xfrm>
            <a:off x="593963" y="4311214"/>
            <a:ext cx="5197177" cy="1856135"/>
          </a:xfrm>
          <a:prstGeom prst="rect">
            <a:avLst/>
          </a:prstGeom>
        </p:spPr>
      </p:pic>
      <p:pic>
        <p:nvPicPr>
          <p:cNvPr id="15" name="Image 13" descr="preencoded.png"/>
          <p:cNvPicPr>
            <a:picLocks noChangeAspect="1"/>
          </p:cNvPicPr>
          <p:nvPr/>
        </p:nvPicPr>
        <p:blipFill>
          <a:blip r:embed="rId16"/>
          <a:stretch>
            <a:fillRect/>
          </a:stretch>
        </p:blipFill>
        <p:spPr>
          <a:xfrm>
            <a:off x="742454" y="4719563"/>
            <a:ext cx="148491" cy="148491"/>
          </a:xfrm>
          <a:prstGeom prst="rect">
            <a:avLst/>
          </a:prstGeom>
        </p:spPr>
      </p:pic>
      <p:pic>
        <p:nvPicPr>
          <p:cNvPr id="16" name="Image 14" descr="preencoded.png"/>
          <p:cNvPicPr>
            <a:picLocks noChangeAspect="1"/>
          </p:cNvPicPr>
          <p:nvPr/>
        </p:nvPicPr>
        <p:blipFill>
          <a:blip r:embed="rId16"/>
          <a:stretch>
            <a:fillRect/>
          </a:stretch>
        </p:blipFill>
        <p:spPr>
          <a:xfrm>
            <a:off x="742454" y="5016545"/>
            <a:ext cx="148491" cy="148491"/>
          </a:xfrm>
          <a:prstGeom prst="rect">
            <a:avLst/>
          </a:prstGeom>
        </p:spPr>
      </p:pic>
      <p:pic>
        <p:nvPicPr>
          <p:cNvPr id="17" name="Image 15" descr="preencoded.png"/>
          <p:cNvPicPr>
            <a:picLocks noChangeAspect="1"/>
          </p:cNvPicPr>
          <p:nvPr/>
        </p:nvPicPr>
        <p:blipFill>
          <a:blip r:embed="rId16"/>
          <a:stretch>
            <a:fillRect/>
          </a:stretch>
        </p:blipFill>
        <p:spPr>
          <a:xfrm>
            <a:off x="742454" y="5536263"/>
            <a:ext cx="148491" cy="148491"/>
          </a:xfrm>
          <a:prstGeom prst="rect">
            <a:avLst/>
          </a:prstGeom>
        </p:spPr>
      </p:pic>
      <p:pic>
        <p:nvPicPr>
          <p:cNvPr id="18" name="Image 16" descr="preencoded.png"/>
          <p:cNvPicPr>
            <a:picLocks noChangeAspect="1"/>
          </p:cNvPicPr>
          <p:nvPr/>
        </p:nvPicPr>
        <p:blipFill>
          <a:blip r:embed="rId15"/>
          <a:stretch>
            <a:fillRect/>
          </a:stretch>
        </p:blipFill>
        <p:spPr>
          <a:xfrm>
            <a:off x="6088122" y="4311214"/>
            <a:ext cx="5197177" cy="1856135"/>
          </a:xfrm>
          <a:prstGeom prst="rect">
            <a:avLst/>
          </a:prstGeom>
        </p:spPr>
      </p:pic>
      <p:pic>
        <p:nvPicPr>
          <p:cNvPr id="19" name="Image 17" descr="preencoded.png"/>
          <p:cNvPicPr>
            <a:picLocks noChangeAspect="1"/>
          </p:cNvPicPr>
          <p:nvPr/>
        </p:nvPicPr>
        <p:blipFill>
          <a:blip r:embed="rId16"/>
          <a:stretch>
            <a:fillRect/>
          </a:stretch>
        </p:blipFill>
        <p:spPr>
          <a:xfrm>
            <a:off x="6236612" y="4719563"/>
            <a:ext cx="148491" cy="148491"/>
          </a:xfrm>
          <a:prstGeom prst="rect">
            <a:avLst/>
          </a:prstGeom>
        </p:spPr>
      </p:pic>
      <p:pic>
        <p:nvPicPr>
          <p:cNvPr id="20" name="Image 18" descr="preencoded.png"/>
          <p:cNvPicPr>
            <a:picLocks noChangeAspect="1"/>
          </p:cNvPicPr>
          <p:nvPr/>
        </p:nvPicPr>
        <p:blipFill>
          <a:blip r:embed="rId16"/>
          <a:stretch>
            <a:fillRect/>
          </a:stretch>
        </p:blipFill>
        <p:spPr>
          <a:xfrm>
            <a:off x="6236612" y="5239281"/>
            <a:ext cx="148491" cy="148491"/>
          </a:xfrm>
          <a:prstGeom prst="rect">
            <a:avLst/>
          </a:prstGeom>
        </p:spPr>
      </p:pic>
      <p:pic>
        <p:nvPicPr>
          <p:cNvPr id="21" name="Image 19" descr="preencoded.png"/>
          <p:cNvPicPr>
            <a:picLocks noChangeAspect="1"/>
          </p:cNvPicPr>
          <p:nvPr/>
        </p:nvPicPr>
        <p:blipFill>
          <a:blip r:embed="rId16"/>
          <a:stretch>
            <a:fillRect/>
          </a:stretch>
        </p:blipFill>
        <p:spPr>
          <a:xfrm>
            <a:off x="6236612" y="5758999"/>
            <a:ext cx="148491" cy="148491"/>
          </a:xfrm>
          <a:prstGeom prst="rect">
            <a:avLst/>
          </a:prstGeom>
        </p:spPr>
      </p:pic>
      <p:sp>
        <p:nvSpPr>
          <p:cNvPr id="22" name="Text 0"/>
          <p:cNvSpPr/>
          <p:nvPr/>
        </p:nvSpPr>
        <p:spPr>
          <a:xfrm>
            <a:off x="593963" y="673190"/>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How Auto Scaling Works</a:t>
            </a:r>
            <a:endParaRPr lang="en-US" sz="2631" dirty="0"/>
          </a:p>
        </p:txBody>
      </p:sp>
      <p:sp>
        <p:nvSpPr>
          <p:cNvPr id="23" name="Text 1"/>
          <p:cNvSpPr/>
          <p:nvPr/>
        </p:nvSpPr>
        <p:spPr>
          <a:xfrm>
            <a:off x="593963" y="1452766"/>
            <a:ext cx="10691336"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AWS Auto Scaling Groups operate through a well-defined process to ensure applications maintain optimal performance and availability.</a:t>
            </a:r>
            <a:endParaRPr lang="en-US" sz="1461" dirty="0"/>
          </a:p>
        </p:txBody>
      </p:sp>
      <p:sp>
        <p:nvSpPr>
          <p:cNvPr id="24" name="Text 2"/>
          <p:cNvSpPr/>
          <p:nvPr/>
        </p:nvSpPr>
        <p:spPr>
          <a:xfrm>
            <a:off x="563351" y="2956235"/>
            <a:ext cx="1842967" cy="222736"/>
          </a:xfrm>
          <a:prstGeom prst="rect">
            <a:avLst/>
          </a:prstGeom>
          <a:noFill/>
          <a:ln/>
        </p:spPr>
        <p:txBody>
          <a:bodyPr vert="horz" wrap="square" lIns="0" tIns="0" rIns="0" bIns="0" rtlCol="0" anchor="t"/>
          <a:lstStyle/>
          <a:p>
            <a:pPr algn="ctr">
              <a:lnSpc>
                <a:spcPts val="1754"/>
              </a:lnSpc>
            </a:pPr>
            <a:r>
              <a:rPr lang="en-US" sz="1169" b="1" dirty="0">
                <a:solidFill>
                  <a:srgbClr val="000000"/>
                </a:solidFill>
                <a:latin typeface="ui-sans-serif" pitchFamily="34" charset="0"/>
                <a:ea typeface="ui-sans-serif" pitchFamily="34" charset="-122"/>
                <a:cs typeface="ui-sans-serif" pitchFamily="34" charset="-120"/>
              </a:rPr>
              <a:t>1. Monitor Metrics</a:t>
            </a:r>
            <a:endParaRPr lang="en-US" sz="1169" dirty="0"/>
          </a:p>
        </p:txBody>
      </p:sp>
      <p:sp>
        <p:nvSpPr>
          <p:cNvPr id="25" name="Text 3"/>
          <p:cNvSpPr/>
          <p:nvPr/>
        </p:nvSpPr>
        <p:spPr>
          <a:xfrm>
            <a:off x="593963" y="3216094"/>
            <a:ext cx="1781889" cy="556840"/>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Continuous monitoring of key metrics through CloudWatch</a:t>
            </a:r>
            <a:endParaRPr lang="en-US" sz="1023" dirty="0"/>
          </a:p>
        </p:txBody>
      </p:sp>
      <p:sp>
        <p:nvSpPr>
          <p:cNvPr id="26" name="Text 4"/>
          <p:cNvSpPr/>
          <p:nvPr/>
        </p:nvSpPr>
        <p:spPr>
          <a:xfrm>
            <a:off x="2900515" y="3049042"/>
            <a:ext cx="1623364" cy="222736"/>
          </a:xfrm>
          <a:prstGeom prst="rect">
            <a:avLst/>
          </a:prstGeom>
          <a:noFill/>
          <a:ln/>
        </p:spPr>
        <p:txBody>
          <a:bodyPr vert="horz" wrap="square" lIns="0" tIns="0" rIns="0" bIns="0" rtlCol="0" anchor="t"/>
          <a:lstStyle/>
          <a:p>
            <a:pPr algn="ctr">
              <a:lnSpc>
                <a:spcPts val="1754"/>
              </a:lnSpc>
            </a:pPr>
            <a:r>
              <a:rPr lang="en-US" sz="1169" b="1" dirty="0">
                <a:solidFill>
                  <a:srgbClr val="000000"/>
                </a:solidFill>
                <a:latin typeface="ui-sans-serif" pitchFamily="34" charset="0"/>
                <a:ea typeface="ui-sans-serif" pitchFamily="34" charset="-122"/>
                <a:cs typeface="ui-sans-serif" pitchFamily="34" charset="-120"/>
              </a:rPr>
              <a:t>2. Trigger Alarm</a:t>
            </a:r>
            <a:endParaRPr lang="en-US" sz="1169" dirty="0"/>
          </a:p>
        </p:txBody>
      </p:sp>
      <p:sp>
        <p:nvSpPr>
          <p:cNvPr id="27" name="Text 5"/>
          <p:cNvSpPr/>
          <p:nvPr/>
        </p:nvSpPr>
        <p:spPr>
          <a:xfrm>
            <a:off x="2821325" y="3308901"/>
            <a:ext cx="1781889" cy="37122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When metrics cross predefined thresholds</a:t>
            </a:r>
            <a:endParaRPr lang="en-US" sz="1023" dirty="0"/>
          </a:p>
        </p:txBody>
      </p:sp>
      <p:sp>
        <p:nvSpPr>
          <p:cNvPr id="28" name="Text 6"/>
          <p:cNvSpPr/>
          <p:nvPr/>
        </p:nvSpPr>
        <p:spPr>
          <a:xfrm>
            <a:off x="5150136" y="3049042"/>
            <a:ext cx="1578991" cy="222736"/>
          </a:xfrm>
          <a:prstGeom prst="rect">
            <a:avLst/>
          </a:prstGeom>
          <a:noFill/>
          <a:ln/>
        </p:spPr>
        <p:txBody>
          <a:bodyPr vert="horz" wrap="square" lIns="0" tIns="0" rIns="0" bIns="0" rtlCol="0" anchor="t"/>
          <a:lstStyle/>
          <a:p>
            <a:pPr algn="ctr">
              <a:lnSpc>
                <a:spcPts val="1754"/>
              </a:lnSpc>
            </a:pPr>
            <a:r>
              <a:rPr lang="en-US" sz="1169" b="1" dirty="0">
                <a:solidFill>
                  <a:srgbClr val="000000"/>
                </a:solidFill>
                <a:latin typeface="ui-sans-serif" pitchFamily="34" charset="0"/>
                <a:ea typeface="ui-sans-serif" pitchFamily="34" charset="-122"/>
                <a:cs typeface="ui-sans-serif" pitchFamily="34" charset="-120"/>
              </a:rPr>
              <a:t>3. Invoke Policy</a:t>
            </a:r>
            <a:endParaRPr lang="en-US" sz="1169" dirty="0"/>
          </a:p>
        </p:txBody>
      </p:sp>
      <p:sp>
        <p:nvSpPr>
          <p:cNvPr id="29" name="Text 7"/>
          <p:cNvSpPr/>
          <p:nvPr/>
        </p:nvSpPr>
        <p:spPr>
          <a:xfrm>
            <a:off x="5048687" y="3308901"/>
            <a:ext cx="1781889" cy="37122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Execute pre-configured scaling policy</a:t>
            </a:r>
            <a:endParaRPr lang="en-US" sz="1023" dirty="0"/>
          </a:p>
        </p:txBody>
      </p:sp>
      <p:sp>
        <p:nvSpPr>
          <p:cNvPr id="30" name="Text 8"/>
          <p:cNvSpPr/>
          <p:nvPr/>
        </p:nvSpPr>
        <p:spPr>
          <a:xfrm>
            <a:off x="7253267" y="2956235"/>
            <a:ext cx="1827307" cy="222736"/>
          </a:xfrm>
          <a:prstGeom prst="rect">
            <a:avLst/>
          </a:prstGeom>
          <a:noFill/>
          <a:ln/>
        </p:spPr>
        <p:txBody>
          <a:bodyPr vert="horz" wrap="square" lIns="0" tIns="0" rIns="0" bIns="0" rtlCol="0" anchor="t"/>
          <a:lstStyle/>
          <a:p>
            <a:pPr algn="ctr">
              <a:lnSpc>
                <a:spcPts val="1754"/>
              </a:lnSpc>
            </a:pPr>
            <a:r>
              <a:rPr lang="en-US" sz="1169" b="1" dirty="0">
                <a:solidFill>
                  <a:srgbClr val="000000"/>
                </a:solidFill>
                <a:latin typeface="ui-sans-serif" pitchFamily="34" charset="0"/>
                <a:ea typeface="ui-sans-serif" pitchFamily="34" charset="-122"/>
                <a:cs typeface="ui-sans-serif" pitchFamily="34" charset="-120"/>
              </a:rPr>
              <a:t>4. Adjust Capacity</a:t>
            </a:r>
            <a:endParaRPr lang="en-US" sz="1169" dirty="0"/>
          </a:p>
        </p:txBody>
      </p:sp>
      <p:sp>
        <p:nvSpPr>
          <p:cNvPr id="31" name="Text 9"/>
          <p:cNvSpPr/>
          <p:nvPr/>
        </p:nvSpPr>
        <p:spPr>
          <a:xfrm>
            <a:off x="7276048" y="3216094"/>
            <a:ext cx="1781889" cy="556840"/>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Launch new instances (scale-out) or terminate existing ones (scale-in)</a:t>
            </a:r>
            <a:endParaRPr lang="en-US" sz="1023" dirty="0"/>
          </a:p>
        </p:txBody>
      </p:sp>
      <p:sp>
        <p:nvSpPr>
          <p:cNvPr id="32" name="Text 10"/>
          <p:cNvSpPr/>
          <p:nvPr/>
        </p:nvSpPr>
        <p:spPr>
          <a:xfrm>
            <a:off x="9503410" y="2937674"/>
            <a:ext cx="1781889" cy="445472"/>
          </a:xfrm>
          <a:prstGeom prst="rect">
            <a:avLst/>
          </a:prstGeom>
          <a:noFill/>
          <a:ln/>
        </p:spPr>
        <p:txBody>
          <a:bodyPr vert="horz" wrap="square" lIns="0" tIns="0" rIns="0" bIns="0" rtlCol="0" anchor="t"/>
          <a:lstStyle/>
          <a:p>
            <a:pPr algn="ctr">
              <a:lnSpc>
                <a:spcPts val="1754"/>
              </a:lnSpc>
            </a:pPr>
            <a:r>
              <a:rPr lang="en-US" sz="1169" b="1" dirty="0">
                <a:solidFill>
                  <a:srgbClr val="000000"/>
                </a:solidFill>
                <a:latin typeface="ui-sans-serif" pitchFamily="34" charset="0"/>
                <a:ea typeface="ui-sans-serif" pitchFamily="34" charset="-122"/>
                <a:cs typeface="ui-sans-serif" pitchFamily="34" charset="-120"/>
              </a:rPr>
              <a:t>5. Update Load Balancer</a:t>
            </a:r>
            <a:endParaRPr lang="en-US" sz="1169" dirty="0"/>
          </a:p>
        </p:txBody>
      </p:sp>
      <p:sp>
        <p:nvSpPr>
          <p:cNvPr id="33" name="Text 11"/>
          <p:cNvSpPr/>
          <p:nvPr/>
        </p:nvSpPr>
        <p:spPr>
          <a:xfrm>
            <a:off x="9503410" y="3420269"/>
            <a:ext cx="1781889" cy="37122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Register new instances, deregister terminated ones</a:t>
            </a:r>
            <a:endParaRPr lang="en-US" sz="1023" dirty="0"/>
          </a:p>
        </p:txBody>
      </p:sp>
      <p:sp>
        <p:nvSpPr>
          <p:cNvPr id="34" name="Text 12"/>
          <p:cNvSpPr/>
          <p:nvPr/>
        </p:nvSpPr>
        <p:spPr>
          <a:xfrm>
            <a:off x="742454" y="4311214"/>
            <a:ext cx="6058424"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Scaling Process Details</a:t>
            </a:r>
            <a:endParaRPr lang="en-US" sz="1461" dirty="0"/>
          </a:p>
        </p:txBody>
      </p:sp>
      <p:sp>
        <p:nvSpPr>
          <p:cNvPr id="35" name="Text 13"/>
          <p:cNvSpPr/>
          <p:nvPr/>
        </p:nvSpPr>
        <p:spPr>
          <a:xfrm>
            <a:off x="965190" y="4682441"/>
            <a:ext cx="499764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Auto Scaling continuously monitors CloudWatch metrics</a:t>
            </a:r>
            <a:endParaRPr lang="en-US" sz="1169" dirty="0"/>
          </a:p>
        </p:txBody>
      </p:sp>
      <p:sp>
        <p:nvSpPr>
          <p:cNvPr id="36" name="Text 14"/>
          <p:cNvSpPr/>
          <p:nvPr/>
        </p:nvSpPr>
        <p:spPr>
          <a:xfrm>
            <a:off x="965190" y="4979422"/>
            <a:ext cx="4825950"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Scaling policies can be based on CloudWatch alarms or schedules</a:t>
            </a:r>
            <a:endParaRPr lang="en-US" sz="1169" dirty="0"/>
          </a:p>
        </p:txBody>
      </p:sp>
      <p:sp>
        <p:nvSpPr>
          <p:cNvPr id="37" name="Text 15"/>
          <p:cNvSpPr/>
          <p:nvPr/>
        </p:nvSpPr>
        <p:spPr>
          <a:xfrm>
            <a:off x="965190" y="5499140"/>
            <a:ext cx="4825950"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Each scaling policy defines the direction and magnitude of capacity changes</a:t>
            </a:r>
            <a:endParaRPr lang="en-US" sz="1169" dirty="0"/>
          </a:p>
        </p:txBody>
      </p:sp>
      <p:sp>
        <p:nvSpPr>
          <p:cNvPr id="38" name="Text 16"/>
          <p:cNvSpPr/>
          <p:nvPr/>
        </p:nvSpPr>
        <p:spPr>
          <a:xfrm>
            <a:off x="6236613" y="4311214"/>
            <a:ext cx="6058424"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Load Balancer Integration</a:t>
            </a:r>
            <a:endParaRPr lang="en-US" sz="1461" dirty="0"/>
          </a:p>
        </p:txBody>
      </p:sp>
      <p:sp>
        <p:nvSpPr>
          <p:cNvPr id="39" name="Text 17"/>
          <p:cNvSpPr/>
          <p:nvPr/>
        </p:nvSpPr>
        <p:spPr>
          <a:xfrm>
            <a:off x="6459349" y="4682441"/>
            <a:ext cx="4825950"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Auto Scaling automatically registers new instances with the load balancer</a:t>
            </a:r>
            <a:endParaRPr lang="en-US" sz="1169" dirty="0"/>
          </a:p>
        </p:txBody>
      </p:sp>
      <p:sp>
        <p:nvSpPr>
          <p:cNvPr id="40" name="Text 18"/>
          <p:cNvSpPr/>
          <p:nvPr/>
        </p:nvSpPr>
        <p:spPr>
          <a:xfrm>
            <a:off x="6459349" y="5202159"/>
            <a:ext cx="4825950"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Terminated instances are gracefully deregistered from the load balancer</a:t>
            </a:r>
            <a:endParaRPr lang="en-US" sz="1169" dirty="0"/>
          </a:p>
        </p:txBody>
      </p:sp>
      <p:sp>
        <p:nvSpPr>
          <p:cNvPr id="41" name="Text 19"/>
          <p:cNvSpPr/>
          <p:nvPr/>
        </p:nvSpPr>
        <p:spPr>
          <a:xfrm>
            <a:off x="6459349" y="5721876"/>
            <a:ext cx="4825950"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This integration ensures smooth traffic distribution across healthy instances</a:t>
            </a:r>
            <a:endParaRPr lang="en-US" sz="1169"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746960"/>
          </a:xfrm>
          <a:prstGeom prst="rect">
            <a:avLst/>
          </a:prstGeom>
        </p:spPr>
      </p:pic>
      <p:pic>
        <p:nvPicPr>
          <p:cNvPr id="3" name="Image 1" descr="preencoded.png"/>
          <p:cNvPicPr>
            <a:picLocks noChangeAspect="1"/>
          </p:cNvPicPr>
          <p:nvPr/>
        </p:nvPicPr>
        <p:blipFill>
          <a:blip r:embed="rId4"/>
          <a:stretch>
            <a:fillRect/>
          </a:stretch>
        </p:blipFill>
        <p:spPr>
          <a:xfrm>
            <a:off x="593963" y="1118662"/>
            <a:ext cx="742454" cy="37123"/>
          </a:xfrm>
          <a:prstGeom prst="rect">
            <a:avLst/>
          </a:prstGeom>
        </p:spPr>
      </p:pic>
      <p:pic>
        <p:nvPicPr>
          <p:cNvPr id="4" name="Image 2" descr="preencoded.png"/>
          <p:cNvPicPr>
            <a:picLocks noChangeAspect="1"/>
          </p:cNvPicPr>
          <p:nvPr/>
        </p:nvPicPr>
        <p:blipFill>
          <a:blip r:embed="rId5"/>
          <a:stretch>
            <a:fillRect/>
          </a:stretch>
        </p:blipFill>
        <p:spPr>
          <a:xfrm>
            <a:off x="593963" y="1452766"/>
            <a:ext cx="5048687" cy="904866"/>
          </a:xfrm>
          <a:prstGeom prst="rect">
            <a:avLst/>
          </a:prstGeom>
        </p:spPr>
      </p:pic>
      <p:pic>
        <p:nvPicPr>
          <p:cNvPr id="5" name="Image 3" descr="preencoded.png"/>
          <p:cNvPicPr>
            <a:picLocks noChangeAspect="1"/>
          </p:cNvPicPr>
          <p:nvPr/>
        </p:nvPicPr>
        <p:blipFill>
          <a:blip r:embed="rId6"/>
          <a:stretch>
            <a:fillRect/>
          </a:stretch>
        </p:blipFill>
        <p:spPr>
          <a:xfrm>
            <a:off x="593963" y="2654614"/>
            <a:ext cx="185613" cy="185613"/>
          </a:xfrm>
          <a:prstGeom prst="rect">
            <a:avLst/>
          </a:prstGeom>
        </p:spPr>
      </p:pic>
      <p:pic>
        <p:nvPicPr>
          <p:cNvPr id="6" name="Image 4" descr="preencoded.png"/>
          <p:cNvPicPr>
            <a:picLocks noChangeAspect="1"/>
          </p:cNvPicPr>
          <p:nvPr/>
        </p:nvPicPr>
        <p:blipFill>
          <a:blip r:embed="rId6"/>
          <a:stretch>
            <a:fillRect/>
          </a:stretch>
        </p:blipFill>
        <p:spPr>
          <a:xfrm>
            <a:off x="593963" y="3359945"/>
            <a:ext cx="185613" cy="185613"/>
          </a:xfrm>
          <a:prstGeom prst="rect">
            <a:avLst/>
          </a:prstGeom>
        </p:spPr>
      </p:pic>
      <p:pic>
        <p:nvPicPr>
          <p:cNvPr id="7" name="Image 5" descr="preencoded.png"/>
          <p:cNvPicPr>
            <a:picLocks noChangeAspect="1"/>
          </p:cNvPicPr>
          <p:nvPr/>
        </p:nvPicPr>
        <p:blipFill>
          <a:blip r:embed="rId6"/>
          <a:stretch>
            <a:fillRect/>
          </a:stretch>
        </p:blipFill>
        <p:spPr>
          <a:xfrm>
            <a:off x="593963" y="4065276"/>
            <a:ext cx="185613" cy="185613"/>
          </a:xfrm>
          <a:prstGeom prst="rect">
            <a:avLst/>
          </a:prstGeom>
        </p:spPr>
      </p:pic>
      <p:pic>
        <p:nvPicPr>
          <p:cNvPr id="8" name="Image 6" descr="preencoded.png"/>
          <p:cNvPicPr>
            <a:picLocks noChangeAspect="1"/>
          </p:cNvPicPr>
          <p:nvPr/>
        </p:nvPicPr>
        <p:blipFill>
          <a:blip r:embed="rId7"/>
          <a:stretch>
            <a:fillRect/>
          </a:stretch>
        </p:blipFill>
        <p:spPr>
          <a:xfrm>
            <a:off x="593963" y="5178957"/>
            <a:ext cx="5048687" cy="1410662"/>
          </a:xfrm>
          <a:prstGeom prst="rect">
            <a:avLst/>
          </a:prstGeom>
        </p:spPr>
      </p:pic>
      <p:pic>
        <p:nvPicPr>
          <p:cNvPr id="9" name="Image 7" descr="preencoded.png"/>
          <p:cNvPicPr>
            <a:picLocks noChangeAspect="1"/>
          </p:cNvPicPr>
          <p:nvPr/>
        </p:nvPicPr>
        <p:blipFill>
          <a:blip r:embed="rId8"/>
          <a:stretch>
            <a:fillRect/>
          </a:stretch>
        </p:blipFill>
        <p:spPr>
          <a:xfrm>
            <a:off x="742454" y="5392413"/>
            <a:ext cx="167052" cy="167052"/>
          </a:xfrm>
          <a:prstGeom prst="rect">
            <a:avLst/>
          </a:prstGeom>
        </p:spPr>
      </p:pic>
      <p:pic>
        <p:nvPicPr>
          <p:cNvPr id="10" name="Image 8" descr="preencoded.png"/>
          <p:cNvPicPr>
            <a:picLocks noChangeAspect="1"/>
          </p:cNvPicPr>
          <p:nvPr/>
        </p:nvPicPr>
        <p:blipFill>
          <a:blip r:embed="rId9"/>
          <a:stretch>
            <a:fillRect/>
          </a:stretch>
        </p:blipFill>
        <p:spPr>
          <a:xfrm>
            <a:off x="742454" y="5800762"/>
            <a:ext cx="167052" cy="167052"/>
          </a:xfrm>
          <a:prstGeom prst="rect">
            <a:avLst/>
          </a:prstGeom>
        </p:spPr>
      </p:pic>
      <p:pic>
        <p:nvPicPr>
          <p:cNvPr id="11" name="Image 9" descr="preencoded.png"/>
          <p:cNvPicPr>
            <a:picLocks noChangeAspect="1"/>
          </p:cNvPicPr>
          <p:nvPr/>
        </p:nvPicPr>
        <p:blipFill>
          <a:blip r:embed="rId10"/>
          <a:stretch>
            <a:fillRect/>
          </a:stretch>
        </p:blipFill>
        <p:spPr>
          <a:xfrm>
            <a:off x="742454" y="6209112"/>
            <a:ext cx="167052" cy="167052"/>
          </a:xfrm>
          <a:prstGeom prst="rect">
            <a:avLst/>
          </a:prstGeom>
        </p:spPr>
      </p:pic>
      <p:pic>
        <p:nvPicPr>
          <p:cNvPr id="12" name="Image 10" descr="preencoded.png"/>
          <p:cNvPicPr>
            <a:picLocks noChangeAspect="1"/>
          </p:cNvPicPr>
          <p:nvPr/>
        </p:nvPicPr>
        <p:blipFill>
          <a:blip r:embed="rId11"/>
          <a:stretch>
            <a:fillRect/>
          </a:stretch>
        </p:blipFill>
        <p:spPr>
          <a:xfrm>
            <a:off x="6134380" y="2752060"/>
            <a:ext cx="278420" cy="296982"/>
          </a:xfrm>
          <a:prstGeom prst="rect">
            <a:avLst/>
          </a:prstGeom>
        </p:spPr>
      </p:pic>
      <p:pic>
        <p:nvPicPr>
          <p:cNvPr id="13" name="Image 11" descr="preencoded.png"/>
          <p:cNvPicPr>
            <a:picLocks noChangeAspect="1"/>
          </p:cNvPicPr>
          <p:nvPr/>
        </p:nvPicPr>
        <p:blipFill>
          <a:blip r:embed="rId12"/>
          <a:stretch>
            <a:fillRect/>
          </a:stretch>
        </p:blipFill>
        <p:spPr>
          <a:xfrm>
            <a:off x="5939631" y="3346023"/>
            <a:ext cx="296982" cy="296982"/>
          </a:xfrm>
          <a:prstGeom prst="rect">
            <a:avLst/>
          </a:prstGeom>
        </p:spPr>
      </p:pic>
      <p:pic>
        <p:nvPicPr>
          <p:cNvPr id="14" name="Image 12" descr="preencoded.png"/>
          <p:cNvPicPr>
            <a:picLocks noChangeAspect="1"/>
          </p:cNvPicPr>
          <p:nvPr/>
        </p:nvPicPr>
        <p:blipFill>
          <a:blip r:embed="rId13"/>
          <a:stretch>
            <a:fillRect/>
          </a:stretch>
        </p:blipFill>
        <p:spPr>
          <a:xfrm>
            <a:off x="6013876" y="3420269"/>
            <a:ext cx="148491" cy="148491"/>
          </a:xfrm>
          <a:prstGeom prst="rect">
            <a:avLst/>
          </a:prstGeom>
        </p:spPr>
      </p:pic>
      <p:pic>
        <p:nvPicPr>
          <p:cNvPr id="15" name="Image 13" descr="preencoded.png"/>
          <p:cNvPicPr>
            <a:picLocks noChangeAspect="1"/>
          </p:cNvPicPr>
          <p:nvPr/>
        </p:nvPicPr>
        <p:blipFill>
          <a:blip r:embed="rId12"/>
          <a:stretch>
            <a:fillRect/>
          </a:stretch>
        </p:blipFill>
        <p:spPr>
          <a:xfrm>
            <a:off x="6310858" y="3346023"/>
            <a:ext cx="296982" cy="296982"/>
          </a:xfrm>
          <a:prstGeom prst="rect">
            <a:avLst/>
          </a:prstGeom>
        </p:spPr>
      </p:pic>
      <p:pic>
        <p:nvPicPr>
          <p:cNvPr id="16" name="Image 14" descr="preencoded.png"/>
          <p:cNvPicPr>
            <a:picLocks noChangeAspect="1"/>
          </p:cNvPicPr>
          <p:nvPr/>
        </p:nvPicPr>
        <p:blipFill>
          <a:blip r:embed="rId13"/>
          <a:stretch>
            <a:fillRect/>
          </a:stretch>
        </p:blipFill>
        <p:spPr>
          <a:xfrm>
            <a:off x="6385103" y="3420269"/>
            <a:ext cx="148491" cy="148491"/>
          </a:xfrm>
          <a:prstGeom prst="rect">
            <a:avLst/>
          </a:prstGeom>
        </p:spPr>
      </p:pic>
      <p:pic>
        <p:nvPicPr>
          <p:cNvPr id="17" name="Image 15" descr="preencoded.png"/>
          <p:cNvPicPr>
            <a:picLocks noChangeAspect="1"/>
          </p:cNvPicPr>
          <p:nvPr/>
        </p:nvPicPr>
        <p:blipFill>
          <a:blip r:embed="rId11"/>
          <a:stretch>
            <a:fillRect/>
          </a:stretch>
        </p:blipFill>
        <p:spPr>
          <a:xfrm>
            <a:off x="8473110" y="2752060"/>
            <a:ext cx="278420" cy="296982"/>
          </a:xfrm>
          <a:prstGeom prst="rect">
            <a:avLst/>
          </a:prstGeom>
        </p:spPr>
      </p:pic>
      <p:pic>
        <p:nvPicPr>
          <p:cNvPr id="18" name="Image 16" descr="preencoded.png"/>
          <p:cNvPicPr>
            <a:picLocks noChangeAspect="1"/>
          </p:cNvPicPr>
          <p:nvPr/>
        </p:nvPicPr>
        <p:blipFill>
          <a:blip r:embed="rId12"/>
          <a:stretch>
            <a:fillRect/>
          </a:stretch>
        </p:blipFill>
        <p:spPr>
          <a:xfrm>
            <a:off x="8278361" y="3346023"/>
            <a:ext cx="296982" cy="296982"/>
          </a:xfrm>
          <a:prstGeom prst="rect">
            <a:avLst/>
          </a:prstGeom>
        </p:spPr>
      </p:pic>
      <p:pic>
        <p:nvPicPr>
          <p:cNvPr id="19" name="Image 17" descr="preencoded.png"/>
          <p:cNvPicPr>
            <a:picLocks noChangeAspect="1"/>
          </p:cNvPicPr>
          <p:nvPr/>
        </p:nvPicPr>
        <p:blipFill>
          <a:blip r:embed="rId13"/>
          <a:stretch>
            <a:fillRect/>
          </a:stretch>
        </p:blipFill>
        <p:spPr>
          <a:xfrm>
            <a:off x="8352606" y="3420269"/>
            <a:ext cx="148491" cy="148491"/>
          </a:xfrm>
          <a:prstGeom prst="rect">
            <a:avLst/>
          </a:prstGeom>
        </p:spPr>
      </p:pic>
      <p:pic>
        <p:nvPicPr>
          <p:cNvPr id="20" name="Image 18" descr="preencoded.png"/>
          <p:cNvPicPr>
            <a:picLocks noChangeAspect="1"/>
          </p:cNvPicPr>
          <p:nvPr/>
        </p:nvPicPr>
        <p:blipFill>
          <a:blip r:embed="rId12"/>
          <a:stretch>
            <a:fillRect/>
          </a:stretch>
        </p:blipFill>
        <p:spPr>
          <a:xfrm>
            <a:off x="8649588" y="3346023"/>
            <a:ext cx="296982" cy="296982"/>
          </a:xfrm>
          <a:prstGeom prst="rect">
            <a:avLst/>
          </a:prstGeom>
        </p:spPr>
      </p:pic>
      <p:pic>
        <p:nvPicPr>
          <p:cNvPr id="21" name="Image 19" descr="preencoded.png"/>
          <p:cNvPicPr>
            <a:picLocks noChangeAspect="1"/>
          </p:cNvPicPr>
          <p:nvPr/>
        </p:nvPicPr>
        <p:blipFill>
          <a:blip r:embed="rId13"/>
          <a:stretch>
            <a:fillRect/>
          </a:stretch>
        </p:blipFill>
        <p:spPr>
          <a:xfrm>
            <a:off x="8723833" y="3420269"/>
            <a:ext cx="148491" cy="148491"/>
          </a:xfrm>
          <a:prstGeom prst="rect">
            <a:avLst/>
          </a:prstGeom>
        </p:spPr>
      </p:pic>
      <p:pic>
        <p:nvPicPr>
          <p:cNvPr id="22" name="Image 20" descr="preencoded.png"/>
          <p:cNvPicPr>
            <a:picLocks noChangeAspect="1"/>
          </p:cNvPicPr>
          <p:nvPr/>
        </p:nvPicPr>
        <p:blipFill>
          <a:blip r:embed="rId11"/>
          <a:stretch>
            <a:fillRect/>
          </a:stretch>
        </p:blipFill>
        <p:spPr>
          <a:xfrm>
            <a:off x="10811840" y="2752060"/>
            <a:ext cx="278420" cy="296982"/>
          </a:xfrm>
          <a:prstGeom prst="rect">
            <a:avLst/>
          </a:prstGeom>
        </p:spPr>
      </p:pic>
      <p:pic>
        <p:nvPicPr>
          <p:cNvPr id="23" name="Image 21" descr="preencoded.png"/>
          <p:cNvPicPr>
            <a:picLocks noChangeAspect="1"/>
          </p:cNvPicPr>
          <p:nvPr/>
        </p:nvPicPr>
        <p:blipFill>
          <a:blip r:embed="rId12"/>
          <a:stretch>
            <a:fillRect/>
          </a:stretch>
        </p:blipFill>
        <p:spPr>
          <a:xfrm>
            <a:off x="10617090" y="3346023"/>
            <a:ext cx="296982" cy="296982"/>
          </a:xfrm>
          <a:prstGeom prst="rect">
            <a:avLst/>
          </a:prstGeom>
        </p:spPr>
      </p:pic>
      <p:pic>
        <p:nvPicPr>
          <p:cNvPr id="24" name="Image 22" descr="preencoded.png"/>
          <p:cNvPicPr>
            <a:picLocks noChangeAspect="1"/>
          </p:cNvPicPr>
          <p:nvPr/>
        </p:nvPicPr>
        <p:blipFill>
          <a:blip r:embed="rId13"/>
          <a:stretch>
            <a:fillRect/>
          </a:stretch>
        </p:blipFill>
        <p:spPr>
          <a:xfrm>
            <a:off x="10691336" y="3420269"/>
            <a:ext cx="148491" cy="148491"/>
          </a:xfrm>
          <a:prstGeom prst="rect">
            <a:avLst/>
          </a:prstGeom>
        </p:spPr>
      </p:pic>
      <p:pic>
        <p:nvPicPr>
          <p:cNvPr id="25" name="Image 23" descr="preencoded.png"/>
          <p:cNvPicPr>
            <a:picLocks noChangeAspect="1"/>
          </p:cNvPicPr>
          <p:nvPr/>
        </p:nvPicPr>
        <p:blipFill>
          <a:blip r:embed="rId14"/>
          <a:stretch>
            <a:fillRect/>
          </a:stretch>
        </p:blipFill>
        <p:spPr>
          <a:xfrm>
            <a:off x="10988317" y="3346023"/>
            <a:ext cx="296982" cy="296982"/>
          </a:xfrm>
          <a:prstGeom prst="rect">
            <a:avLst/>
          </a:prstGeom>
        </p:spPr>
      </p:pic>
      <p:pic>
        <p:nvPicPr>
          <p:cNvPr id="26" name="Image 24" descr="preencoded.png"/>
          <p:cNvPicPr>
            <a:picLocks noChangeAspect="1"/>
          </p:cNvPicPr>
          <p:nvPr/>
        </p:nvPicPr>
        <p:blipFill>
          <a:blip r:embed="rId13"/>
          <a:stretch>
            <a:fillRect/>
          </a:stretch>
        </p:blipFill>
        <p:spPr>
          <a:xfrm>
            <a:off x="11062563" y="3420269"/>
            <a:ext cx="148491" cy="148491"/>
          </a:xfrm>
          <a:prstGeom prst="rect">
            <a:avLst/>
          </a:prstGeom>
        </p:spPr>
      </p:pic>
      <p:pic>
        <p:nvPicPr>
          <p:cNvPr id="27" name="Image 25" descr="preencoded.png"/>
          <p:cNvPicPr>
            <a:picLocks noChangeAspect="1"/>
          </p:cNvPicPr>
          <p:nvPr/>
        </p:nvPicPr>
        <p:blipFill>
          <a:blip r:embed="rId15"/>
          <a:stretch>
            <a:fillRect/>
          </a:stretch>
        </p:blipFill>
        <p:spPr>
          <a:xfrm>
            <a:off x="6005030" y="4942299"/>
            <a:ext cx="278420" cy="296982"/>
          </a:xfrm>
          <a:prstGeom prst="rect">
            <a:avLst/>
          </a:prstGeom>
        </p:spPr>
      </p:pic>
      <p:pic>
        <p:nvPicPr>
          <p:cNvPr id="28" name="Image 26" descr="preencoded.png"/>
          <p:cNvPicPr>
            <a:picLocks noChangeAspect="1"/>
          </p:cNvPicPr>
          <p:nvPr/>
        </p:nvPicPr>
        <p:blipFill>
          <a:blip r:embed="rId16"/>
          <a:stretch>
            <a:fillRect/>
          </a:stretch>
        </p:blipFill>
        <p:spPr>
          <a:xfrm>
            <a:off x="6023591" y="5758999"/>
            <a:ext cx="241298" cy="296982"/>
          </a:xfrm>
          <a:prstGeom prst="rect">
            <a:avLst/>
          </a:prstGeom>
        </p:spPr>
      </p:pic>
      <p:pic>
        <p:nvPicPr>
          <p:cNvPr id="29" name="Image 27" descr="preencoded.png"/>
          <p:cNvPicPr>
            <a:picLocks noChangeAspect="1"/>
          </p:cNvPicPr>
          <p:nvPr/>
        </p:nvPicPr>
        <p:blipFill>
          <a:blip r:embed="rId17"/>
          <a:stretch>
            <a:fillRect/>
          </a:stretch>
        </p:blipFill>
        <p:spPr>
          <a:xfrm>
            <a:off x="6097837" y="5833244"/>
            <a:ext cx="92807" cy="148491"/>
          </a:xfrm>
          <a:prstGeom prst="rect">
            <a:avLst/>
          </a:prstGeom>
        </p:spPr>
      </p:pic>
      <p:pic>
        <p:nvPicPr>
          <p:cNvPr id="30" name="Image 28" descr="preencoded.png"/>
          <p:cNvPicPr>
            <a:picLocks noChangeAspect="1"/>
          </p:cNvPicPr>
          <p:nvPr/>
        </p:nvPicPr>
        <p:blipFill>
          <a:blip r:embed="rId11"/>
          <a:stretch>
            <a:fillRect/>
          </a:stretch>
        </p:blipFill>
        <p:spPr>
          <a:xfrm>
            <a:off x="8343616" y="5165035"/>
            <a:ext cx="278420" cy="296982"/>
          </a:xfrm>
          <a:prstGeom prst="rect">
            <a:avLst/>
          </a:prstGeom>
        </p:spPr>
      </p:pic>
      <p:pic>
        <p:nvPicPr>
          <p:cNvPr id="31" name="Image 29" descr="preencoded.png"/>
          <p:cNvPicPr>
            <a:picLocks noChangeAspect="1"/>
          </p:cNvPicPr>
          <p:nvPr/>
        </p:nvPicPr>
        <p:blipFill>
          <a:blip r:embed="rId12"/>
          <a:stretch>
            <a:fillRect/>
          </a:stretch>
        </p:blipFill>
        <p:spPr>
          <a:xfrm>
            <a:off x="8148866" y="5758999"/>
            <a:ext cx="296982" cy="296982"/>
          </a:xfrm>
          <a:prstGeom prst="rect">
            <a:avLst/>
          </a:prstGeom>
        </p:spPr>
      </p:pic>
      <p:pic>
        <p:nvPicPr>
          <p:cNvPr id="32" name="Image 30" descr="preencoded.png"/>
          <p:cNvPicPr>
            <a:picLocks noChangeAspect="1"/>
          </p:cNvPicPr>
          <p:nvPr/>
        </p:nvPicPr>
        <p:blipFill>
          <a:blip r:embed="rId13"/>
          <a:stretch>
            <a:fillRect/>
          </a:stretch>
        </p:blipFill>
        <p:spPr>
          <a:xfrm>
            <a:off x="8223111" y="5833244"/>
            <a:ext cx="148491" cy="148491"/>
          </a:xfrm>
          <a:prstGeom prst="rect">
            <a:avLst/>
          </a:prstGeom>
        </p:spPr>
      </p:pic>
      <p:pic>
        <p:nvPicPr>
          <p:cNvPr id="33" name="Image 31" descr="preencoded.png"/>
          <p:cNvPicPr>
            <a:picLocks noChangeAspect="1"/>
          </p:cNvPicPr>
          <p:nvPr/>
        </p:nvPicPr>
        <p:blipFill>
          <a:blip r:embed="rId18"/>
          <a:stretch>
            <a:fillRect/>
          </a:stretch>
        </p:blipFill>
        <p:spPr>
          <a:xfrm>
            <a:off x="8520093" y="5758999"/>
            <a:ext cx="296982" cy="296982"/>
          </a:xfrm>
          <a:prstGeom prst="rect">
            <a:avLst/>
          </a:prstGeom>
        </p:spPr>
      </p:pic>
      <p:pic>
        <p:nvPicPr>
          <p:cNvPr id="34" name="Image 32" descr="preencoded.png"/>
          <p:cNvPicPr>
            <a:picLocks noChangeAspect="1"/>
          </p:cNvPicPr>
          <p:nvPr/>
        </p:nvPicPr>
        <p:blipFill>
          <a:blip r:embed="rId13"/>
          <a:stretch>
            <a:fillRect/>
          </a:stretch>
        </p:blipFill>
        <p:spPr>
          <a:xfrm>
            <a:off x="8594338" y="5833244"/>
            <a:ext cx="148491" cy="148491"/>
          </a:xfrm>
          <a:prstGeom prst="rect">
            <a:avLst/>
          </a:prstGeom>
        </p:spPr>
      </p:pic>
      <p:pic>
        <p:nvPicPr>
          <p:cNvPr id="35" name="Image 33" descr="preencoded.png"/>
          <p:cNvPicPr>
            <a:picLocks noChangeAspect="1"/>
          </p:cNvPicPr>
          <p:nvPr/>
        </p:nvPicPr>
        <p:blipFill>
          <a:blip r:embed="rId19"/>
          <a:stretch>
            <a:fillRect/>
          </a:stretch>
        </p:blipFill>
        <p:spPr>
          <a:xfrm>
            <a:off x="8501532" y="4895896"/>
            <a:ext cx="111368" cy="148491"/>
          </a:xfrm>
          <a:prstGeom prst="rect">
            <a:avLst/>
          </a:prstGeom>
        </p:spPr>
      </p:pic>
      <p:pic>
        <p:nvPicPr>
          <p:cNvPr id="36" name="Image 34" descr="preencoded.png"/>
          <p:cNvPicPr>
            <a:picLocks noChangeAspect="1"/>
          </p:cNvPicPr>
          <p:nvPr/>
        </p:nvPicPr>
        <p:blipFill>
          <a:blip r:embed="rId11"/>
          <a:stretch>
            <a:fillRect/>
          </a:stretch>
        </p:blipFill>
        <p:spPr>
          <a:xfrm>
            <a:off x="10811695" y="5165035"/>
            <a:ext cx="278420" cy="296982"/>
          </a:xfrm>
          <a:prstGeom prst="rect">
            <a:avLst/>
          </a:prstGeom>
        </p:spPr>
      </p:pic>
      <p:pic>
        <p:nvPicPr>
          <p:cNvPr id="37" name="Image 35" descr="preencoded.png"/>
          <p:cNvPicPr>
            <a:picLocks noChangeAspect="1"/>
          </p:cNvPicPr>
          <p:nvPr/>
        </p:nvPicPr>
        <p:blipFill>
          <a:blip r:embed="rId12"/>
          <a:stretch>
            <a:fillRect/>
          </a:stretch>
        </p:blipFill>
        <p:spPr>
          <a:xfrm>
            <a:off x="10616945" y="5758999"/>
            <a:ext cx="296982" cy="296982"/>
          </a:xfrm>
          <a:prstGeom prst="rect">
            <a:avLst/>
          </a:prstGeom>
        </p:spPr>
      </p:pic>
      <p:pic>
        <p:nvPicPr>
          <p:cNvPr id="38" name="Image 36" descr="preencoded.png"/>
          <p:cNvPicPr>
            <a:picLocks noChangeAspect="1"/>
          </p:cNvPicPr>
          <p:nvPr/>
        </p:nvPicPr>
        <p:blipFill>
          <a:blip r:embed="rId13"/>
          <a:stretch>
            <a:fillRect/>
          </a:stretch>
        </p:blipFill>
        <p:spPr>
          <a:xfrm>
            <a:off x="10691191" y="5833244"/>
            <a:ext cx="148491" cy="148491"/>
          </a:xfrm>
          <a:prstGeom prst="rect">
            <a:avLst/>
          </a:prstGeom>
        </p:spPr>
      </p:pic>
      <p:pic>
        <p:nvPicPr>
          <p:cNvPr id="39" name="Image 37" descr="preencoded.png"/>
          <p:cNvPicPr>
            <a:picLocks noChangeAspect="1"/>
          </p:cNvPicPr>
          <p:nvPr/>
        </p:nvPicPr>
        <p:blipFill>
          <a:blip r:embed="rId14"/>
          <a:stretch>
            <a:fillRect/>
          </a:stretch>
        </p:blipFill>
        <p:spPr>
          <a:xfrm>
            <a:off x="10988172" y="5758999"/>
            <a:ext cx="296982" cy="296982"/>
          </a:xfrm>
          <a:prstGeom prst="rect">
            <a:avLst/>
          </a:prstGeom>
        </p:spPr>
      </p:pic>
      <p:pic>
        <p:nvPicPr>
          <p:cNvPr id="40" name="Image 38" descr="preencoded.png"/>
          <p:cNvPicPr>
            <a:picLocks noChangeAspect="1"/>
          </p:cNvPicPr>
          <p:nvPr/>
        </p:nvPicPr>
        <p:blipFill>
          <a:blip r:embed="rId13"/>
          <a:stretch>
            <a:fillRect/>
          </a:stretch>
        </p:blipFill>
        <p:spPr>
          <a:xfrm>
            <a:off x="11062418" y="5833244"/>
            <a:ext cx="148491" cy="148491"/>
          </a:xfrm>
          <a:prstGeom prst="rect">
            <a:avLst/>
          </a:prstGeom>
        </p:spPr>
      </p:pic>
      <p:pic>
        <p:nvPicPr>
          <p:cNvPr id="41" name="Image 39" descr="preencoded.png"/>
          <p:cNvPicPr>
            <a:picLocks noChangeAspect="1"/>
          </p:cNvPicPr>
          <p:nvPr/>
        </p:nvPicPr>
        <p:blipFill>
          <a:blip r:embed="rId19"/>
          <a:stretch>
            <a:fillRect/>
          </a:stretch>
        </p:blipFill>
        <p:spPr>
          <a:xfrm>
            <a:off x="10969611" y="4895896"/>
            <a:ext cx="111368" cy="148491"/>
          </a:xfrm>
          <a:prstGeom prst="rect">
            <a:avLst/>
          </a:prstGeom>
        </p:spPr>
      </p:pic>
      <p:sp>
        <p:nvSpPr>
          <p:cNvPr id="42" name="Text 0"/>
          <p:cNvSpPr/>
          <p:nvPr/>
        </p:nvSpPr>
        <p:spPr>
          <a:xfrm>
            <a:off x="593963" y="673190"/>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Availability Zone Balancing</a:t>
            </a:r>
            <a:endParaRPr lang="en-US" sz="2631" dirty="0"/>
          </a:p>
        </p:txBody>
      </p:sp>
      <p:sp>
        <p:nvSpPr>
          <p:cNvPr id="43" name="Text 1"/>
          <p:cNvSpPr/>
          <p:nvPr/>
        </p:nvSpPr>
        <p:spPr>
          <a:xfrm>
            <a:off x="742454" y="1452766"/>
            <a:ext cx="4900196" cy="904866"/>
          </a:xfrm>
          <a:prstGeom prst="rect">
            <a:avLst/>
          </a:prstGeom>
          <a:noFill/>
          <a:ln/>
        </p:spPr>
        <p:txBody>
          <a:bodyPr vert="horz" wrap="square" lIns="0" tIns="0" rIns="0" bIns="0" rtlCol="0" anchor="t"/>
          <a:lstStyle/>
          <a:p>
            <a:pPr>
              <a:lnSpc>
                <a:spcPts val="2375"/>
              </a:lnSpc>
            </a:pPr>
            <a:r>
              <a:rPr lang="en-US" sz="1461" dirty="0">
                <a:solidFill>
                  <a:srgbClr val="374151"/>
                </a:solidFill>
                <a:latin typeface="ui-sans-serif" pitchFamily="34" charset="0"/>
                <a:ea typeface="ui-sans-serif" pitchFamily="34" charset="-122"/>
                <a:cs typeface="ui-sans-serif" pitchFamily="34" charset="-120"/>
              </a:rPr>
              <a:t>AWS Auto Scaling Groups distribute instances across multiple Availability Zones to enhance fault tolerance and high availability.</a:t>
            </a:r>
            <a:endParaRPr lang="en-US" sz="1461" dirty="0"/>
          </a:p>
        </p:txBody>
      </p:sp>
      <p:sp>
        <p:nvSpPr>
          <p:cNvPr id="44" name="Text 2"/>
          <p:cNvSpPr/>
          <p:nvPr/>
        </p:nvSpPr>
        <p:spPr>
          <a:xfrm>
            <a:off x="928067" y="2580368"/>
            <a:ext cx="4714582"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Ensures application remains operational if one AZ experiences an outage</a:t>
            </a:r>
            <a:endParaRPr lang="en-US" sz="1315" dirty="0"/>
          </a:p>
        </p:txBody>
      </p:sp>
      <p:sp>
        <p:nvSpPr>
          <p:cNvPr id="45" name="Text 3"/>
          <p:cNvSpPr/>
          <p:nvPr/>
        </p:nvSpPr>
        <p:spPr>
          <a:xfrm>
            <a:off x="928067" y="3285700"/>
            <a:ext cx="4714582"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Continuously monitors and adjusts instance distribution across AZs</a:t>
            </a:r>
            <a:endParaRPr lang="en-US" sz="1315" dirty="0"/>
          </a:p>
        </p:txBody>
      </p:sp>
      <p:sp>
        <p:nvSpPr>
          <p:cNvPr id="46" name="Text 4"/>
          <p:cNvSpPr/>
          <p:nvPr/>
        </p:nvSpPr>
        <p:spPr>
          <a:xfrm>
            <a:off x="928067" y="3991031"/>
            <a:ext cx="4714582"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Proactively balances instances to minimize impact of localized failures</a:t>
            </a:r>
            <a:endParaRPr lang="en-US" sz="1315" dirty="0"/>
          </a:p>
        </p:txBody>
      </p:sp>
      <p:sp>
        <p:nvSpPr>
          <p:cNvPr id="47" name="Text 5"/>
          <p:cNvSpPr/>
          <p:nvPr/>
        </p:nvSpPr>
        <p:spPr>
          <a:xfrm>
            <a:off x="593963" y="4807730"/>
            <a:ext cx="504868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During AZ Outage:</a:t>
            </a:r>
            <a:endParaRPr lang="en-US" sz="1461" dirty="0"/>
          </a:p>
        </p:txBody>
      </p:sp>
      <p:sp>
        <p:nvSpPr>
          <p:cNvPr id="48" name="Text 6"/>
          <p:cNvSpPr/>
          <p:nvPr/>
        </p:nvSpPr>
        <p:spPr>
          <a:xfrm>
            <a:off x="1020874" y="5327448"/>
            <a:ext cx="261262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One AZ becomes unavailable</a:t>
            </a:r>
            <a:endParaRPr lang="en-US" sz="1169" dirty="0"/>
          </a:p>
        </p:txBody>
      </p:sp>
      <p:sp>
        <p:nvSpPr>
          <p:cNvPr id="49" name="Text 7"/>
          <p:cNvSpPr/>
          <p:nvPr/>
        </p:nvSpPr>
        <p:spPr>
          <a:xfrm>
            <a:off x="1020874" y="5735798"/>
            <a:ext cx="3895621"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ASG launches new instances in healthy AZs</a:t>
            </a:r>
            <a:endParaRPr lang="en-US" sz="1169" dirty="0"/>
          </a:p>
        </p:txBody>
      </p:sp>
      <p:sp>
        <p:nvSpPr>
          <p:cNvPr id="50" name="Text 8"/>
          <p:cNvSpPr/>
          <p:nvPr/>
        </p:nvSpPr>
        <p:spPr>
          <a:xfrm>
            <a:off x="1020874" y="6144147"/>
            <a:ext cx="4640047"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ASG terminates excess instances to restore balance</a:t>
            </a:r>
            <a:endParaRPr lang="en-US" sz="1169" dirty="0"/>
          </a:p>
        </p:txBody>
      </p:sp>
      <p:sp>
        <p:nvSpPr>
          <p:cNvPr id="51" name="Text 9"/>
          <p:cNvSpPr/>
          <p:nvPr/>
        </p:nvSpPr>
        <p:spPr>
          <a:xfrm>
            <a:off x="5939631" y="1452766"/>
            <a:ext cx="534566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Normal Distribution</a:t>
            </a:r>
            <a:endParaRPr lang="en-US" sz="1461" dirty="0"/>
          </a:p>
        </p:txBody>
      </p:sp>
      <p:sp>
        <p:nvSpPr>
          <p:cNvPr id="52" name="Text 10"/>
          <p:cNvSpPr/>
          <p:nvPr/>
        </p:nvSpPr>
        <p:spPr>
          <a:xfrm>
            <a:off x="6066675" y="3049042"/>
            <a:ext cx="413977"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AZ 1</a:t>
            </a:r>
            <a:endParaRPr lang="en-US" sz="1169" dirty="0"/>
          </a:p>
        </p:txBody>
      </p:sp>
      <p:sp>
        <p:nvSpPr>
          <p:cNvPr id="53" name="Text 11"/>
          <p:cNvSpPr/>
          <p:nvPr/>
        </p:nvSpPr>
        <p:spPr>
          <a:xfrm>
            <a:off x="8405404" y="3049042"/>
            <a:ext cx="413977"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AZ 2</a:t>
            </a:r>
            <a:endParaRPr lang="en-US" sz="1169" dirty="0"/>
          </a:p>
        </p:txBody>
      </p:sp>
      <p:sp>
        <p:nvSpPr>
          <p:cNvPr id="54" name="Text 12"/>
          <p:cNvSpPr/>
          <p:nvPr/>
        </p:nvSpPr>
        <p:spPr>
          <a:xfrm>
            <a:off x="10744134" y="3049042"/>
            <a:ext cx="413977"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AZ 3</a:t>
            </a:r>
            <a:endParaRPr lang="en-US" sz="1169" dirty="0"/>
          </a:p>
        </p:txBody>
      </p:sp>
      <p:sp>
        <p:nvSpPr>
          <p:cNvPr id="55" name="Text 13"/>
          <p:cNvSpPr/>
          <p:nvPr/>
        </p:nvSpPr>
        <p:spPr>
          <a:xfrm>
            <a:off x="5939631" y="3865741"/>
            <a:ext cx="534566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During Outage Response</a:t>
            </a:r>
            <a:endParaRPr lang="en-US" sz="1461" dirty="0"/>
          </a:p>
        </p:txBody>
      </p:sp>
      <p:sp>
        <p:nvSpPr>
          <p:cNvPr id="56" name="Text 14"/>
          <p:cNvSpPr/>
          <p:nvPr/>
        </p:nvSpPr>
        <p:spPr>
          <a:xfrm>
            <a:off x="5898694" y="5239281"/>
            <a:ext cx="491238"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AZ 1</a:t>
            </a:r>
            <a:endParaRPr lang="en-US" sz="1169" dirty="0"/>
          </a:p>
        </p:txBody>
      </p:sp>
      <p:sp>
        <p:nvSpPr>
          <p:cNvPr id="57" name="Text 15"/>
          <p:cNvSpPr/>
          <p:nvPr/>
        </p:nvSpPr>
        <p:spPr>
          <a:xfrm>
            <a:off x="5898694" y="5517702"/>
            <a:ext cx="491238" cy="129929"/>
          </a:xfrm>
          <a:prstGeom prst="rect">
            <a:avLst/>
          </a:prstGeom>
          <a:noFill/>
          <a:ln/>
        </p:spPr>
        <p:txBody>
          <a:bodyPr vert="horz" wrap="square" lIns="0" tIns="0" rIns="0" bIns="0" rtlCol="0" anchor="t"/>
          <a:lstStyle/>
          <a:p>
            <a:pPr algn="ctr">
              <a:lnSpc>
                <a:spcPts val="1169"/>
              </a:lnSpc>
            </a:pPr>
            <a:r>
              <a:rPr lang="en-US" sz="877" dirty="0">
                <a:solidFill>
                  <a:srgbClr val="EF4444"/>
                </a:solidFill>
                <a:latin typeface="ui-sans-serif" pitchFamily="34" charset="0"/>
                <a:ea typeface="ui-sans-serif" pitchFamily="34" charset="-122"/>
                <a:cs typeface="ui-sans-serif" pitchFamily="34" charset="-120"/>
              </a:rPr>
              <a:t>Outage</a:t>
            </a:r>
            <a:endParaRPr lang="en-US" sz="877" dirty="0"/>
          </a:p>
        </p:txBody>
      </p:sp>
      <p:sp>
        <p:nvSpPr>
          <p:cNvPr id="58" name="Text 16"/>
          <p:cNvSpPr/>
          <p:nvPr/>
        </p:nvSpPr>
        <p:spPr>
          <a:xfrm>
            <a:off x="8275911" y="5462017"/>
            <a:ext cx="413977"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AZ 2</a:t>
            </a:r>
            <a:endParaRPr lang="en-US" sz="1169" dirty="0"/>
          </a:p>
        </p:txBody>
      </p:sp>
      <p:sp>
        <p:nvSpPr>
          <p:cNvPr id="59" name="Text 17"/>
          <p:cNvSpPr/>
          <p:nvPr/>
        </p:nvSpPr>
        <p:spPr>
          <a:xfrm>
            <a:off x="10743989" y="5462017"/>
            <a:ext cx="413977"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AZ 3</a:t>
            </a:r>
            <a:endParaRPr lang="en-US" sz="1169"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5804116"/>
          </a:xfrm>
          <a:prstGeom prst="rect">
            <a:avLst/>
          </a:prstGeom>
        </p:spPr>
      </p:pic>
      <p:pic>
        <p:nvPicPr>
          <p:cNvPr id="3" name="Image 1" descr="preencoded.png"/>
          <p:cNvPicPr>
            <a:picLocks noChangeAspect="1"/>
          </p:cNvPicPr>
          <p:nvPr/>
        </p:nvPicPr>
        <p:blipFill>
          <a:blip r:embed="rId4"/>
          <a:stretch>
            <a:fillRect/>
          </a:stretch>
        </p:blipFill>
        <p:spPr>
          <a:xfrm>
            <a:off x="593963" y="1118662"/>
            <a:ext cx="742454" cy="37123"/>
          </a:xfrm>
          <a:prstGeom prst="rect">
            <a:avLst/>
          </a:prstGeom>
        </p:spPr>
      </p:pic>
      <p:pic>
        <p:nvPicPr>
          <p:cNvPr id="4" name="Image 2" descr="preencoded.png"/>
          <p:cNvPicPr>
            <a:picLocks noChangeAspect="1"/>
          </p:cNvPicPr>
          <p:nvPr/>
        </p:nvPicPr>
        <p:blipFill>
          <a:blip r:embed="rId5"/>
          <a:stretch>
            <a:fillRect/>
          </a:stretch>
        </p:blipFill>
        <p:spPr>
          <a:xfrm>
            <a:off x="593963" y="1452766"/>
            <a:ext cx="3415288" cy="2004626"/>
          </a:xfrm>
          <a:prstGeom prst="rect">
            <a:avLst/>
          </a:prstGeom>
        </p:spPr>
      </p:pic>
      <p:pic>
        <p:nvPicPr>
          <p:cNvPr id="5" name="Image 3" descr="preencoded.png"/>
          <p:cNvPicPr>
            <a:picLocks noChangeAspect="1"/>
          </p:cNvPicPr>
          <p:nvPr/>
        </p:nvPicPr>
        <p:blipFill>
          <a:blip r:embed="rId6"/>
          <a:stretch>
            <a:fillRect/>
          </a:stretch>
        </p:blipFill>
        <p:spPr>
          <a:xfrm>
            <a:off x="816699" y="1675502"/>
            <a:ext cx="408350" cy="482595"/>
          </a:xfrm>
          <a:prstGeom prst="rect">
            <a:avLst/>
          </a:prstGeom>
        </p:spPr>
      </p:pic>
      <p:pic>
        <p:nvPicPr>
          <p:cNvPr id="6" name="Image 4" descr="preencoded.png"/>
          <p:cNvPicPr>
            <a:picLocks noChangeAspect="1"/>
          </p:cNvPicPr>
          <p:nvPr/>
        </p:nvPicPr>
        <p:blipFill>
          <a:blip r:embed="rId7"/>
          <a:stretch>
            <a:fillRect/>
          </a:stretch>
        </p:blipFill>
        <p:spPr>
          <a:xfrm>
            <a:off x="928067" y="1786870"/>
            <a:ext cx="185613" cy="259859"/>
          </a:xfrm>
          <a:prstGeom prst="rect">
            <a:avLst/>
          </a:prstGeom>
        </p:spPr>
      </p:pic>
      <p:pic>
        <p:nvPicPr>
          <p:cNvPr id="7" name="Image 5" descr="preencoded.png"/>
          <p:cNvPicPr>
            <a:picLocks noChangeAspect="1"/>
          </p:cNvPicPr>
          <p:nvPr/>
        </p:nvPicPr>
        <p:blipFill>
          <a:blip r:embed="rId8"/>
          <a:stretch>
            <a:fillRect/>
          </a:stretch>
        </p:blipFill>
        <p:spPr>
          <a:xfrm>
            <a:off x="4231987" y="1452766"/>
            <a:ext cx="3415288" cy="2004626"/>
          </a:xfrm>
          <a:prstGeom prst="rect">
            <a:avLst/>
          </a:prstGeom>
        </p:spPr>
      </p:pic>
      <p:pic>
        <p:nvPicPr>
          <p:cNvPr id="8" name="Image 6" descr="preencoded.png"/>
          <p:cNvPicPr>
            <a:picLocks noChangeAspect="1"/>
          </p:cNvPicPr>
          <p:nvPr/>
        </p:nvPicPr>
        <p:blipFill>
          <a:blip r:embed="rId9"/>
          <a:stretch>
            <a:fillRect/>
          </a:stretch>
        </p:blipFill>
        <p:spPr>
          <a:xfrm>
            <a:off x="4454723" y="1675502"/>
            <a:ext cx="408350" cy="482595"/>
          </a:xfrm>
          <a:prstGeom prst="rect">
            <a:avLst/>
          </a:prstGeom>
        </p:spPr>
      </p:pic>
      <p:pic>
        <p:nvPicPr>
          <p:cNvPr id="9" name="Image 7" descr="preencoded.png"/>
          <p:cNvPicPr>
            <a:picLocks noChangeAspect="1"/>
          </p:cNvPicPr>
          <p:nvPr/>
        </p:nvPicPr>
        <p:blipFill>
          <a:blip r:embed="rId10"/>
          <a:stretch>
            <a:fillRect/>
          </a:stretch>
        </p:blipFill>
        <p:spPr>
          <a:xfrm>
            <a:off x="4566092" y="1786870"/>
            <a:ext cx="185613" cy="259859"/>
          </a:xfrm>
          <a:prstGeom prst="rect">
            <a:avLst/>
          </a:prstGeom>
        </p:spPr>
      </p:pic>
      <p:pic>
        <p:nvPicPr>
          <p:cNvPr id="10" name="Image 8" descr="preencoded.png"/>
          <p:cNvPicPr>
            <a:picLocks noChangeAspect="1"/>
          </p:cNvPicPr>
          <p:nvPr/>
        </p:nvPicPr>
        <p:blipFill>
          <a:blip r:embed="rId11"/>
          <a:stretch>
            <a:fillRect/>
          </a:stretch>
        </p:blipFill>
        <p:spPr>
          <a:xfrm>
            <a:off x="7870011" y="1452766"/>
            <a:ext cx="3415288" cy="2004626"/>
          </a:xfrm>
          <a:prstGeom prst="rect">
            <a:avLst/>
          </a:prstGeom>
        </p:spPr>
      </p:pic>
      <p:pic>
        <p:nvPicPr>
          <p:cNvPr id="11" name="Image 9" descr="preencoded.png"/>
          <p:cNvPicPr>
            <a:picLocks noChangeAspect="1"/>
          </p:cNvPicPr>
          <p:nvPr/>
        </p:nvPicPr>
        <p:blipFill>
          <a:blip r:embed="rId6"/>
          <a:stretch>
            <a:fillRect/>
          </a:stretch>
        </p:blipFill>
        <p:spPr>
          <a:xfrm>
            <a:off x="8092747" y="1675502"/>
            <a:ext cx="408350" cy="482595"/>
          </a:xfrm>
          <a:prstGeom prst="rect">
            <a:avLst/>
          </a:prstGeom>
        </p:spPr>
      </p:pic>
      <p:pic>
        <p:nvPicPr>
          <p:cNvPr id="12" name="Image 10" descr="preencoded.png"/>
          <p:cNvPicPr>
            <a:picLocks noChangeAspect="1"/>
          </p:cNvPicPr>
          <p:nvPr/>
        </p:nvPicPr>
        <p:blipFill>
          <a:blip r:embed="rId12"/>
          <a:stretch>
            <a:fillRect/>
          </a:stretch>
        </p:blipFill>
        <p:spPr>
          <a:xfrm>
            <a:off x="8204116" y="1786870"/>
            <a:ext cx="185613" cy="259859"/>
          </a:xfrm>
          <a:prstGeom prst="rect">
            <a:avLst/>
          </a:prstGeom>
        </p:spPr>
      </p:pic>
      <p:pic>
        <p:nvPicPr>
          <p:cNvPr id="13" name="Image 11" descr="preencoded.png"/>
          <p:cNvPicPr>
            <a:picLocks noChangeAspect="1"/>
          </p:cNvPicPr>
          <p:nvPr/>
        </p:nvPicPr>
        <p:blipFill>
          <a:blip r:embed="rId13"/>
          <a:stretch>
            <a:fillRect/>
          </a:stretch>
        </p:blipFill>
        <p:spPr>
          <a:xfrm>
            <a:off x="593963" y="3680128"/>
            <a:ext cx="3415288" cy="2004626"/>
          </a:xfrm>
          <a:prstGeom prst="rect">
            <a:avLst/>
          </a:prstGeom>
        </p:spPr>
      </p:pic>
      <p:pic>
        <p:nvPicPr>
          <p:cNvPr id="14" name="Image 12" descr="preencoded.png"/>
          <p:cNvPicPr>
            <a:picLocks noChangeAspect="1"/>
          </p:cNvPicPr>
          <p:nvPr/>
        </p:nvPicPr>
        <p:blipFill>
          <a:blip r:embed="rId14"/>
          <a:stretch>
            <a:fillRect/>
          </a:stretch>
        </p:blipFill>
        <p:spPr>
          <a:xfrm>
            <a:off x="816699" y="3902864"/>
            <a:ext cx="389788" cy="482595"/>
          </a:xfrm>
          <a:prstGeom prst="rect">
            <a:avLst/>
          </a:prstGeom>
        </p:spPr>
      </p:pic>
      <p:pic>
        <p:nvPicPr>
          <p:cNvPr id="15" name="Image 13" descr="preencoded.png"/>
          <p:cNvPicPr>
            <a:picLocks noChangeAspect="1"/>
          </p:cNvPicPr>
          <p:nvPr/>
        </p:nvPicPr>
        <p:blipFill>
          <a:blip r:embed="rId15"/>
          <a:stretch>
            <a:fillRect/>
          </a:stretch>
        </p:blipFill>
        <p:spPr>
          <a:xfrm>
            <a:off x="928067" y="4014232"/>
            <a:ext cx="167052" cy="259859"/>
          </a:xfrm>
          <a:prstGeom prst="rect">
            <a:avLst/>
          </a:prstGeom>
        </p:spPr>
      </p:pic>
      <p:pic>
        <p:nvPicPr>
          <p:cNvPr id="16" name="Image 14" descr="preencoded.png"/>
          <p:cNvPicPr>
            <a:picLocks noChangeAspect="1"/>
          </p:cNvPicPr>
          <p:nvPr/>
        </p:nvPicPr>
        <p:blipFill>
          <a:blip r:embed="rId16"/>
          <a:stretch>
            <a:fillRect/>
          </a:stretch>
        </p:blipFill>
        <p:spPr>
          <a:xfrm>
            <a:off x="4231987" y="3680128"/>
            <a:ext cx="3415288" cy="2004626"/>
          </a:xfrm>
          <a:prstGeom prst="rect">
            <a:avLst/>
          </a:prstGeom>
        </p:spPr>
      </p:pic>
      <p:pic>
        <p:nvPicPr>
          <p:cNvPr id="17" name="Image 15" descr="preencoded.png"/>
          <p:cNvPicPr>
            <a:picLocks noChangeAspect="1"/>
          </p:cNvPicPr>
          <p:nvPr/>
        </p:nvPicPr>
        <p:blipFill>
          <a:blip r:embed="rId17"/>
          <a:stretch>
            <a:fillRect/>
          </a:stretch>
        </p:blipFill>
        <p:spPr>
          <a:xfrm>
            <a:off x="4454724" y="3902864"/>
            <a:ext cx="454753" cy="482595"/>
          </a:xfrm>
          <a:prstGeom prst="rect">
            <a:avLst/>
          </a:prstGeom>
        </p:spPr>
      </p:pic>
      <p:pic>
        <p:nvPicPr>
          <p:cNvPr id="18" name="Image 16" descr="preencoded.png"/>
          <p:cNvPicPr>
            <a:picLocks noChangeAspect="1"/>
          </p:cNvPicPr>
          <p:nvPr/>
        </p:nvPicPr>
        <p:blipFill>
          <a:blip r:embed="rId18"/>
          <a:stretch>
            <a:fillRect/>
          </a:stretch>
        </p:blipFill>
        <p:spPr>
          <a:xfrm>
            <a:off x="4566092" y="4014232"/>
            <a:ext cx="232017" cy="259859"/>
          </a:xfrm>
          <a:prstGeom prst="rect">
            <a:avLst/>
          </a:prstGeom>
        </p:spPr>
      </p:pic>
      <p:pic>
        <p:nvPicPr>
          <p:cNvPr id="19" name="Image 17" descr="preencoded.png"/>
          <p:cNvPicPr>
            <a:picLocks noChangeAspect="1"/>
          </p:cNvPicPr>
          <p:nvPr/>
        </p:nvPicPr>
        <p:blipFill>
          <a:blip r:embed="rId8"/>
          <a:stretch>
            <a:fillRect/>
          </a:stretch>
        </p:blipFill>
        <p:spPr>
          <a:xfrm>
            <a:off x="7870011" y="3680128"/>
            <a:ext cx="3415288" cy="2004626"/>
          </a:xfrm>
          <a:prstGeom prst="rect">
            <a:avLst/>
          </a:prstGeom>
        </p:spPr>
      </p:pic>
      <p:pic>
        <p:nvPicPr>
          <p:cNvPr id="20" name="Image 18" descr="preencoded.png"/>
          <p:cNvPicPr>
            <a:picLocks noChangeAspect="1"/>
          </p:cNvPicPr>
          <p:nvPr/>
        </p:nvPicPr>
        <p:blipFill>
          <a:blip r:embed="rId19"/>
          <a:stretch>
            <a:fillRect/>
          </a:stretch>
        </p:blipFill>
        <p:spPr>
          <a:xfrm>
            <a:off x="8092747" y="3921425"/>
            <a:ext cx="408350" cy="482595"/>
          </a:xfrm>
          <a:prstGeom prst="rect">
            <a:avLst/>
          </a:prstGeom>
        </p:spPr>
      </p:pic>
      <p:pic>
        <p:nvPicPr>
          <p:cNvPr id="21" name="Image 19" descr="preencoded.png"/>
          <p:cNvPicPr>
            <a:picLocks noChangeAspect="1"/>
          </p:cNvPicPr>
          <p:nvPr/>
        </p:nvPicPr>
        <p:blipFill>
          <a:blip r:embed="rId20"/>
          <a:stretch>
            <a:fillRect/>
          </a:stretch>
        </p:blipFill>
        <p:spPr>
          <a:xfrm>
            <a:off x="8204116" y="4032793"/>
            <a:ext cx="185613" cy="259859"/>
          </a:xfrm>
          <a:prstGeom prst="rect">
            <a:avLst/>
          </a:prstGeom>
        </p:spPr>
      </p:pic>
      <p:sp>
        <p:nvSpPr>
          <p:cNvPr id="22" name="Text 0"/>
          <p:cNvSpPr/>
          <p:nvPr/>
        </p:nvSpPr>
        <p:spPr>
          <a:xfrm>
            <a:off x="593963" y="673190"/>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Key Benefits of Auto Scaling Groups</a:t>
            </a:r>
            <a:endParaRPr lang="en-US" sz="2631" dirty="0"/>
          </a:p>
        </p:txBody>
      </p:sp>
      <p:sp>
        <p:nvSpPr>
          <p:cNvPr id="23" name="Text 1"/>
          <p:cNvSpPr/>
          <p:nvPr/>
        </p:nvSpPr>
        <p:spPr>
          <a:xfrm>
            <a:off x="1373539" y="1786870"/>
            <a:ext cx="278524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Better Fault Tolerance</a:t>
            </a:r>
            <a:endParaRPr lang="en-US" sz="1461" dirty="0"/>
          </a:p>
        </p:txBody>
      </p:sp>
      <p:sp>
        <p:nvSpPr>
          <p:cNvPr id="24" name="Text 2"/>
          <p:cNvSpPr/>
          <p:nvPr/>
        </p:nvSpPr>
        <p:spPr>
          <a:xfrm>
            <a:off x="816699" y="2306588"/>
            <a:ext cx="2969816"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Automatically detects and replaces unhealthy instances, significantly reducing downtime caused by instance failures.</a:t>
            </a:r>
            <a:endParaRPr lang="en-US" sz="1169" dirty="0"/>
          </a:p>
        </p:txBody>
      </p:sp>
      <p:sp>
        <p:nvSpPr>
          <p:cNvPr id="25" name="Text 3"/>
          <p:cNvSpPr/>
          <p:nvPr/>
        </p:nvSpPr>
        <p:spPr>
          <a:xfrm>
            <a:off x="5011564" y="1786870"/>
            <a:ext cx="2673704"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Improved Availability</a:t>
            </a:r>
            <a:endParaRPr lang="en-US" sz="1461" dirty="0"/>
          </a:p>
        </p:txBody>
      </p:sp>
      <p:sp>
        <p:nvSpPr>
          <p:cNvPr id="26" name="Text 4"/>
          <p:cNvSpPr/>
          <p:nvPr/>
        </p:nvSpPr>
        <p:spPr>
          <a:xfrm>
            <a:off x="4454723" y="2306588"/>
            <a:ext cx="2969816"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Ensures applications consistently have sufficient capacity to handle fluctuating traffic loads, maintaining optimal performance.</a:t>
            </a:r>
            <a:endParaRPr lang="en-US" sz="1169" dirty="0"/>
          </a:p>
        </p:txBody>
      </p:sp>
      <p:sp>
        <p:nvSpPr>
          <p:cNvPr id="27" name="Text 5"/>
          <p:cNvSpPr/>
          <p:nvPr/>
        </p:nvSpPr>
        <p:spPr>
          <a:xfrm>
            <a:off x="8649588" y="1786870"/>
            <a:ext cx="2272605"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Cost Management</a:t>
            </a:r>
            <a:endParaRPr lang="en-US" sz="1461" dirty="0"/>
          </a:p>
        </p:txBody>
      </p:sp>
      <p:sp>
        <p:nvSpPr>
          <p:cNvPr id="28" name="Text 6"/>
          <p:cNvSpPr/>
          <p:nvPr/>
        </p:nvSpPr>
        <p:spPr>
          <a:xfrm>
            <a:off x="8092747" y="2306588"/>
            <a:ext cx="2969816"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Dynamically adjusts the number of instances to prevent over-provisioning, leading to reduced infrastructure costs.</a:t>
            </a:r>
            <a:endParaRPr lang="en-US" sz="1169" dirty="0"/>
          </a:p>
        </p:txBody>
      </p:sp>
      <p:sp>
        <p:nvSpPr>
          <p:cNvPr id="29" name="Text 7"/>
          <p:cNvSpPr/>
          <p:nvPr/>
        </p:nvSpPr>
        <p:spPr>
          <a:xfrm>
            <a:off x="1354978" y="4014232"/>
            <a:ext cx="289870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Scalability &amp; Flexibility</a:t>
            </a:r>
            <a:endParaRPr lang="en-US" sz="1461" dirty="0"/>
          </a:p>
        </p:txBody>
      </p:sp>
      <p:sp>
        <p:nvSpPr>
          <p:cNvPr id="30" name="Text 8"/>
          <p:cNvSpPr/>
          <p:nvPr/>
        </p:nvSpPr>
        <p:spPr>
          <a:xfrm>
            <a:off x="816699" y="4533950"/>
            <a:ext cx="2969816"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Automatically scales compute capacity up or down in real-time response to changes in demand.</a:t>
            </a:r>
            <a:endParaRPr lang="en-US" sz="1169" dirty="0"/>
          </a:p>
        </p:txBody>
      </p:sp>
      <p:sp>
        <p:nvSpPr>
          <p:cNvPr id="31" name="Text 9"/>
          <p:cNvSpPr/>
          <p:nvPr/>
        </p:nvSpPr>
        <p:spPr>
          <a:xfrm>
            <a:off x="5057967" y="4014232"/>
            <a:ext cx="1399932"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AZ Balance</a:t>
            </a:r>
            <a:endParaRPr lang="en-US" sz="1461" dirty="0"/>
          </a:p>
        </p:txBody>
      </p:sp>
      <p:sp>
        <p:nvSpPr>
          <p:cNvPr id="32" name="Text 10"/>
          <p:cNvSpPr/>
          <p:nvPr/>
        </p:nvSpPr>
        <p:spPr>
          <a:xfrm>
            <a:off x="4454723" y="4533950"/>
            <a:ext cx="2969816"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Distributes workload evenly across multiple Availability Zones, enhancing overall system resiliency and fault tolerance.</a:t>
            </a:r>
            <a:endParaRPr lang="en-US" sz="1169" dirty="0"/>
          </a:p>
        </p:txBody>
      </p:sp>
      <p:sp>
        <p:nvSpPr>
          <p:cNvPr id="33" name="Text 11"/>
          <p:cNvSpPr/>
          <p:nvPr/>
        </p:nvSpPr>
        <p:spPr>
          <a:xfrm>
            <a:off x="8649588" y="3902864"/>
            <a:ext cx="2412975" cy="519718"/>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Simplified Management</a:t>
            </a:r>
            <a:endParaRPr lang="en-US" sz="1461" dirty="0"/>
          </a:p>
        </p:txBody>
      </p:sp>
      <p:sp>
        <p:nvSpPr>
          <p:cNvPr id="34" name="Text 12"/>
          <p:cNvSpPr/>
          <p:nvPr/>
        </p:nvSpPr>
        <p:spPr>
          <a:xfrm>
            <a:off x="8092747" y="4571072"/>
            <a:ext cx="2969816"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Offers a unified interface and API for managing scaling configurations, policies, and deployments.</a:t>
            </a:r>
            <a:endParaRPr lang="en-US" sz="1169"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842109"/>
          </a:xfrm>
          <a:prstGeom prst="rect">
            <a:avLst/>
          </a:prstGeom>
        </p:spPr>
      </p:pic>
      <p:pic>
        <p:nvPicPr>
          <p:cNvPr id="3" name="Image 1" descr="preencoded.png"/>
          <p:cNvPicPr>
            <a:picLocks noChangeAspect="1"/>
          </p:cNvPicPr>
          <p:nvPr/>
        </p:nvPicPr>
        <p:blipFill>
          <a:blip r:embed="rId4"/>
          <a:stretch>
            <a:fillRect/>
          </a:stretch>
        </p:blipFill>
        <p:spPr>
          <a:xfrm>
            <a:off x="593963" y="1118662"/>
            <a:ext cx="742454" cy="37123"/>
          </a:xfrm>
          <a:prstGeom prst="rect">
            <a:avLst/>
          </a:prstGeom>
        </p:spPr>
      </p:pic>
      <p:pic>
        <p:nvPicPr>
          <p:cNvPr id="4" name="Image 2" descr="preencoded.png"/>
          <p:cNvPicPr>
            <a:picLocks noChangeAspect="1"/>
          </p:cNvPicPr>
          <p:nvPr/>
        </p:nvPicPr>
        <p:blipFill>
          <a:blip r:embed="rId5"/>
          <a:stretch>
            <a:fillRect/>
          </a:stretch>
        </p:blipFill>
        <p:spPr>
          <a:xfrm>
            <a:off x="593963" y="2269465"/>
            <a:ext cx="3415288" cy="2245923"/>
          </a:xfrm>
          <a:prstGeom prst="rect">
            <a:avLst/>
          </a:prstGeom>
        </p:spPr>
      </p:pic>
      <p:pic>
        <p:nvPicPr>
          <p:cNvPr id="5" name="Image 3" descr="preencoded.png"/>
          <p:cNvPicPr>
            <a:picLocks noChangeAspect="1"/>
          </p:cNvPicPr>
          <p:nvPr/>
        </p:nvPicPr>
        <p:blipFill>
          <a:blip r:embed="rId6"/>
          <a:stretch>
            <a:fillRect/>
          </a:stretch>
        </p:blipFill>
        <p:spPr>
          <a:xfrm>
            <a:off x="816699" y="2492201"/>
            <a:ext cx="445472" cy="519718"/>
          </a:xfrm>
          <a:prstGeom prst="rect">
            <a:avLst/>
          </a:prstGeom>
        </p:spPr>
      </p:pic>
      <p:pic>
        <p:nvPicPr>
          <p:cNvPr id="6" name="Image 4" descr="preencoded.png"/>
          <p:cNvPicPr>
            <a:picLocks noChangeAspect="1"/>
          </p:cNvPicPr>
          <p:nvPr/>
        </p:nvPicPr>
        <p:blipFill>
          <a:blip r:embed="rId7"/>
          <a:stretch>
            <a:fillRect/>
          </a:stretch>
        </p:blipFill>
        <p:spPr>
          <a:xfrm>
            <a:off x="928067" y="2603569"/>
            <a:ext cx="222736" cy="296982"/>
          </a:xfrm>
          <a:prstGeom prst="rect">
            <a:avLst/>
          </a:prstGeom>
        </p:spPr>
      </p:pic>
      <p:pic>
        <p:nvPicPr>
          <p:cNvPr id="7" name="Image 5" descr="preencoded.png"/>
          <p:cNvPicPr>
            <a:picLocks noChangeAspect="1"/>
          </p:cNvPicPr>
          <p:nvPr/>
        </p:nvPicPr>
        <p:blipFill>
          <a:blip r:embed="rId8"/>
          <a:stretch>
            <a:fillRect/>
          </a:stretch>
        </p:blipFill>
        <p:spPr>
          <a:xfrm>
            <a:off x="4231987" y="2269465"/>
            <a:ext cx="3415288" cy="2245923"/>
          </a:xfrm>
          <a:prstGeom prst="rect">
            <a:avLst/>
          </a:prstGeom>
        </p:spPr>
      </p:pic>
      <p:pic>
        <p:nvPicPr>
          <p:cNvPr id="8" name="Image 6" descr="preencoded.png"/>
          <p:cNvPicPr>
            <a:picLocks noChangeAspect="1"/>
          </p:cNvPicPr>
          <p:nvPr/>
        </p:nvPicPr>
        <p:blipFill>
          <a:blip r:embed="rId9"/>
          <a:stretch>
            <a:fillRect/>
          </a:stretch>
        </p:blipFill>
        <p:spPr>
          <a:xfrm>
            <a:off x="4454723" y="2492201"/>
            <a:ext cx="445472" cy="519718"/>
          </a:xfrm>
          <a:prstGeom prst="rect">
            <a:avLst/>
          </a:prstGeom>
        </p:spPr>
      </p:pic>
      <p:pic>
        <p:nvPicPr>
          <p:cNvPr id="9" name="Image 7" descr="preencoded.png"/>
          <p:cNvPicPr>
            <a:picLocks noChangeAspect="1"/>
          </p:cNvPicPr>
          <p:nvPr/>
        </p:nvPicPr>
        <p:blipFill>
          <a:blip r:embed="rId10"/>
          <a:stretch>
            <a:fillRect/>
          </a:stretch>
        </p:blipFill>
        <p:spPr>
          <a:xfrm>
            <a:off x="4566091" y="2603569"/>
            <a:ext cx="222736" cy="296982"/>
          </a:xfrm>
          <a:prstGeom prst="rect">
            <a:avLst/>
          </a:prstGeom>
        </p:spPr>
      </p:pic>
      <p:pic>
        <p:nvPicPr>
          <p:cNvPr id="10" name="Image 8" descr="preencoded.png"/>
          <p:cNvPicPr>
            <a:picLocks noChangeAspect="1"/>
          </p:cNvPicPr>
          <p:nvPr/>
        </p:nvPicPr>
        <p:blipFill>
          <a:blip r:embed="rId8"/>
          <a:stretch>
            <a:fillRect/>
          </a:stretch>
        </p:blipFill>
        <p:spPr>
          <a:xfrm>
            <a:off x="7870011" y="2269465"/>
            <a:ext cx="3415288" cy="2245923"/>
          </a:xfrm>
          <a:prstGeom prst="rect">
            <a:avLst/>
          </a:prstGeom>
        </p:spPr>
      </p:pic>
      <p:pic>
        <p:nvPicPr>
          <p:cNvPr id="11" name="Image 9" descr="preencoded.png"/>
          <p:cNvPicPr>
            <a:picLocks noChangeAspect="1"/>
          </p:cNvPicPr>
          <p:nvPr/>
        </p:nvPicPr>
        <p:blipFill>
          <a:blip r:embed="rId11"/>
          <a:stretch>
            <a:fillRect/>
          </a:stretch>
        </p:blipFill>
        <p:spPr>
          <a:xfrm>
            <a:off x="8092748" y="2492201"/>
            <a:ext cx="473314" cy="519718"/>
          </a:xfrm>
          <a:prstGeom prst="rect">
            <a:avLst/>
          </a:prstGeom>
        </p:spPr>
      </p:pic>
      <p:pic>
        <p:nvPicPr>
          <p:cNvPr id="12" name="Image 10" descr="preencoded.png"/>
          <p:cNvPicPr>
            <a:picLocks noChangeAspect="1"/>
          </p:cNvPicPr>
          <p:nvPr/>
        </p:nvPicPr>
        <p:blipFill>
          <a:blip r:embed="rId12"/>
          <a:stretch>
            <a:fillRect/>
          </a:stretch>
        </p:blipFill>
        <p:spPr>
          <a:xfrm>
            <a:off x="8204116" y="2603569"/>
            <a:ext cx="250578" cy="296982"/>
          </a:xfrm>
          <a:prstGeom prst="rect">
            <a:avLst/>
          </a:prstGeom>
        </p:spPr>
      </p:pic>
      <p:pic>
        <p:nvPicPr>
          <p:cNvPr id="13" name="Image 11" descr="preencoded.png"/>
          <p:cNvPicPr>
            <a:picLocks noChangeAspect="1"/>
          </p:cNvPicPr>
          <p:nvPr/>
        </p:nvPicPr>
        <p:blipFill>
          <a:blip r:embed="rId13"/>
          <a:stretch>
            <a:fillRect/>
          </a:stretch>
        </p:blipFill>
        <p:spPr>
          <a:xfrm>
            <a:off x="593963" y="4738125"/>
            <a:ext cx="3415288" cy="2023187"/>
          </a:xfrm>
          <a:prstGeom prst="rect">
            <a:avLst/>
          </a:prstGeom>
        </p:spPr>
      </p:pic>
      <p:pic>
        <p:nvPicPr>
          <p:cNvPr id="14" name="Image 12" descr="preencoded.png"/>
          <p:cNvPicPr>
            <a:picLocks noChangeAspect="1"/>
          </p:cNvPicPr>
          <p:nvPr/>
        </p:nvPicPr>
        <p:blipFill>
          <a:blip r:embed="rId11"/>
          <a:stretch>
            <a:fillRect/>
          </a:stretch>
        </p:blipFill>
        <p:spPr>
          <a:xfrm>
            <a:off x="816700" y="4960861"/>
            <a:ext cx="473314" cy="519718"/>
          </a:xfrm>
          <a:prstGeom prst="rect">
            <a:avLst/>
          </a:prstGeom>
        </p:spPr>
      </p:pic>
      <p:pic>
        <p:nvPicPr>
          <p:cNvPr id="15" name="Image 13" descr="preencoded.png"/>
          <p:cNvPicPr>
            <a:picLocks noChangeAspect="1"/>
          </p:cNvPicPr>
          <p:nvPr/>
        </p:nvPicPr>
        <p:blipFill>
          <a:blip r:embed="rId14"/>
          <a:stretch>
            <a:fillRect/>
          </a:stretch>
        </p:blipFill>
        <p:spPr>
          <a:xfrm>
            <a:off x="928068" y="5072229"/>
            <a:ext cx="250578" cy="296982"/>
          </a:xfrm>
          <a:prstGeom prst="rect">
            <a:avLst/>
          </a:prstGeom>
        </p:spPr>
      </p:pic>
      <p:pic>
        <p:nvPicPr>
          <p:cNvPr id="16" name="Image 14" descr="preencoded.png"/>
          <p:cNvPicPr>
            <a:picLocks noChangeAspect="1"/>
          </p:cNvPicPr>
          <p:nvPr/>
        </p:nvPicPr>
        <p:blipFill>
          <a:blip r:embed="rId15"/>
          <a:stretch>
            <a:fillRect/>
          </a:stretch>
        </p:blipFill>
        <p:spPr>
          <a:xfrm>
            <a:off x="4231987" y="4738125"/>
            <a:ext cx="3415288" cy="2023187"/>
          </a:xfrm>
          <a:prstGeom prst="rect">
            <a:avLst/>
          </a:prstGeom>
        </p:spPr>
      </p:pic>
      <p:pic>
        <p:nvPicPr>
          <p:cNvPr id="17" name="Image 15" descr="preencoded.png"/>
          <p:cNvPicPr>
            <a:picLocks noChangeAspect="1"/>
          </p:cNvPicPr>
          <p:nvPr/>
        </p:nvPicPr>
        <p:blipFill>
          <a:blip r:embed="rId9"/>
          <a:stretch>
            <a:fillRect/>
          </a:stretch>
        </p:blipFill>
        <p:spPr>
          <a:xfrm>
            <a:off x="4454723" y="4960861"/>
            <a:ext cx="445472" cy="519718"/>
          </a:xfrm>
          <a:prstGeom prst="rect">
            <a:avLst/>
          </a:prstGeom>
        </p:spPr>
      </p:pic>
      <p:pic>
        <p:nvPicPr>
          <p:cNvPr id="18" name="Image 16" descr="preencoded.png"/>
          <p:cNvPicPr>
            <a:picLocks noChangeAspect="1"/>
          </p:cNvPicPr>
          <p:nvPr/>
        </p:nvPicPr>
        <p:blipFill>
          <a:blip r:embed="rId16"/>
          <a:stretch>
            <a:fillRect/>
          </a:stretch>
        </p:blipFill>
        <p:spPr>
          <a:xfrm>
            <a:off x="4566091" y="5072229"/>
            <a:ext cx="222736" cy="296982"/>
          </a:xfrm>
          <a:prstGeom prst="rect">
            <a:avLst/>
          </a:prstGeom>
        </p:spPr>
      </p:pic>
      <p:pic>
        <p:nvPicPr>
          <p:cNvPr id="19" name="Image 17" descr="preencoded.png"/>
          <p:cNvPicPr>
            <a:picLocks noChangeAspect="1"/>
          </p:cNvPicPr>
          <p:nvPr/>
        </p:nvPicPr>
        <p:blipFill>
          <a:blip r:embed="rId17"/>
          <a:stretch>
            <a:fillRect/>
          </a:stretch>
        </p:blipFill>
        <p:spPr>
          <a:xfrm>
            <a:off x="7870011" y="4738125"/>
            <a:ext cx="3415288" cy="2023187"/>
          </a:xfrm>
          <a:prstGeom prst="rect">
            <a:avLst/>
          </a:prstGeom>
        </p:spPr>
      </p:pic>
      <p:pic>
        <p:nvPicPr>
          <p:cNvPr id="20" name="Image 18" descr="preencoded.png"/>
          <p:cNvPicPr>
            <a:picLocks noChangeAspect="1"/>
          </p:cNvPicPr>
          <p:nvPr/>
        </p:nvPicPr>
        <p:blipFill>
          <a:blip r:embed="rId18"/>
          <a:stretch>
            <a:fillRect/>
          </a:stretch>
        </p:blipFill>
        <p:spPr>
          <a:xfrm>
            <a:off x="8092748" y="5564105"/>
            <a:ext cx="250578" cy="334104"/>
          </a:xfrm>
          <a:prstGeom prst="rect">
            <a:avLst/>
          </a:prstGeom>
        </p:spPr>
      </p:pic>
      <p:sp>
        <p:nvSpPr>
          <p:cNvPr id="21" name="Text 0"/>
          <p:cNvSpPr/>
          <p:nvPr/>
        </p:nvSpPr>
        <p:spPr>
          <a:xfrm>
            <a:off x="593963" y="673190"/>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Common Use Cases</a:t>
            </a:r>
            <a:endParaRPr lang="en-US" sz="2631" dirty="0"/>
          </a:p>
        </p:txBody>
      </p:sp>
      <p:sp>
        <p:nvSpPr>
          <p:cNvPr id="22" name="Text 1"/>
          <p:cNvSpPr/>
          <p:nvPr/>
        </p:nvSpPr>
        <p:spPr>
          <a:xfrm>
            <a:off x="593963" y="1452766"/>
            <a:ext cx="10691336" cy="519718"/>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AWS Auto Scaling is versatile and can be applied across a wide range of application types to address varying demands and operational needs.</a:t>
            </a:r>
            <a:endParaRPr lang="en-US" sz="1461" dirty="0"/>
          </a:p>
        </p:txBody>
      </p:sp>
      <p:sp>
        <p:nvSpPr>
          <p:cNvPr id="23" name="Text 2"/>
          <p:cNvSpPr/>
          <p:nvPr/>
        </p:nvSpPr>
        <p:spPr>
          <a:xfrm>
            <a:off x="1410662" y="2492201"/>
            <a:ext cx="2375853" cy="519718"/>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Variable Traffic Web Applications</a:t>
            </a:r>
            <a:endParaRPr lang="en-US" sz="1461" dirty="0"/>
          </a:p>
        </p:txBody>
      </p:sp>
      <p:sp>
        <p:nvSpPr>
          <p:cNvPr id="24" name="Text 3"/>
          <p:cNvSpPr/>
          <p:nvPr/>
        </p:nvSpPr>
        <p:spPr>
          <a:xfrm>
            <a:off x="816699" y="3160410"/>
            <a:ext cx="2969816" cy="1113681"/>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Handles fluctuating user requests by scaling out during peak traffic periods and scaling in during off-peak hours, ensuring consistent performance and cost efficiency.</a:t>
            </a:r>
            <a:endParaRPr lang="en-US" sz="1169" dirty="0"/>
          </a:p>
        </p:txBody>
      </p:sp>
      <p:sp>
        <p:nvSpPr>
          <p:cNvPr id="25" name="Text 4"/>
          <p:cNvSpPr/>
          <p:nvPr/>
        </p:nvSpPr>
        <p:spPr>
          <a:xfrm>
            <a:off x="5048686" y="2492201"/>
            <a:ext cx="2375853" cy="519718"/>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Batch Processing Workloads</a:t>
            </a:r>
            <a:endParaRPr lang="en-US" sz="1461" dirty="0"/>
          </a:p>
        </p:txBody>
      </p:sp>
      <p:sp>
        <p:nvSpPr>
          <p:cNvPr id="26" name="Text 5"/>
          <p:cNvSpPr/>
          <p:nvPr/>
        </p:nvSpPr>
        <p:spPr>
          <a:xfrm>
            <a:off x="4454723" y="3160410"/>
            <a:ext cx="2969816"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Scales compute resources as job queues grow or shrink, maintaining throughput and efficiency for tasks like data processing or rendering.</a:t>
            </a:r>
            <a:endParaRPr lang="en-US" sz="1169" dirty="0"/>
          </a:p>
        </p:txBody>
      </p:sp>
      <p:sp>
        <p:nvSpPr>
          <p:cNvPr id="27" name="Text 6"/>
          <p:cNvSpPr/>
          <p:nvPr/>
        </p:nvSpPr>
        <p:spPr>
          <a:xfrm>
            <a:off x="8714553" y="2492201"/>
            <a:ext cx="2348010" cy="519718"/>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Microservices Architectures</a:t>
            </a:r>
            <a:endParaRPr lang="en-US" sz="1461" dirty="0"/>
          </a:p>
        </p:txBody>
      </p:sp>
      <p:sp>
        <p:nvSpPr>
          <p:cNvPr id="28" name="Text 7"/>
          <p:cNvSpPr/>
          <p:nvPr/>
        </p:nvSpPr>
        <p:spPr>
          <a:xfrm>
            <a:off x="8092747" y="3160410"/>
            <a:ext cx="2969816"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Manages containerized services, often integrated with ECS or Kubernetes, to provide demand-responsive scaling for individual services.</a:t>
            </a:r>
            <a:endParaRPr lang="en-US" sz="1169" dirty="0"/>
          </a:p>
        </p:txBody>
      </p:sp>
      <p:sp>
        <p:nvSpPr>
          <p:cNvPr id="29" name="Text 8"/>
          <p:cNvSpPr/>
          <p:nvPr/>
        </p:nvSpPr>
        <p:spPr>
          <a:xfrm>
            <a:off x="1438505" y="4960861"/>
            <a:ext cx="2348010" cy="519718"/>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E-Commerce Platforms</a:t>
            </a:r>
            <a:endParaRPr lang="en-US" sz="1461" dirty="0"/>
          </a:p>
        </p:txBody>
      </p:sp>
      <p:sp>
        <p:nvSpPr>
          <p:cNvPr id="30" name="Text 9"/>
          <p:cNvSpPr/>
          <p:nvPr/>
        </p:nvSpPr>
        <p:spPr>
          <a:xfrm>
            <a:off x="816699" y="5629069"/>
            <a:ext cx="2969816"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Prepares for demand spikes during sales events or promotions through predictive or scheduled scaling, preventing performance bottlenecks.</a:t>
            </a:r>
            <a:endParaRPr lang="en-US" sz="1169" dirty="0"/>
          </a:p>
        </p:txBody>
      </p:sp>
      <p:sp>
        <p:nvSpPr>
          <p:cNvPr id="31" name="Text 10"/>
          <p:cNvSpPr/>
          <p:nvPr/>
        </p:nvSpPr>
        <p:spPr>
          <a:xfrm>
            <a:off x="5048686" y="4960861"/>
            <a:ext cx="2375853" cy="519718"/>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Startups &amp; Growing Applications</a:t>
            </a:r>
            <a:endParaRPr lang="en-US" sz="1461" dirty="0"/>
          </a:p>
        </p:txBody>
      </p:sp>
      <p:sp>
        <p:nvSpPr>
          <p:cNvPr id="32" name="Text 11"/>
          <p:cNvSpPr/>
          <p:nvPr/>
        </p:nvSpPr>
        <p:spPr>
          <a:xfrm>
            <a:off x="4454723" y="5629069"/>
            <a:ext cx="2969816"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Automates resource provisioning to support rapid growth while keeping infrastructure costs minimal.</a:t>
            </a:r>
            <a:endParaRPr lang="en-US" sz="1169" dirty="0"/>
          </a:p>
        </p:txBody>
      </p:sp>
      <p:sp>
        <p:nvSpPr>
          <p:cNvPr id="33" name="Text 12"/>
          <p:cNvSpPr/>
          <p:nvPr/>
        </p:nvSpPr>
        <p:spPr>
          <a:xfrm>
            <a:off x="8491817" y="5137194"/>
            <a:ext cx="257074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Key Insight</a:t>
            </a:r>
            <a:endParaRPr lang="en-US" sz="1461" dirty="0"/>
          </a:p>
        </p:txBody>
      </p:sp>
      <p:sp>
        <p:nvSpPr>
          <p:cNvPr id="34" name="Text 13"/>
          <p:cNvSpPr/>
          <p:nvPr/>
        </p:nvSpPr>
        <p:spPr>
          <a:xfrm>
            <a:off x="8491817" y="5471298"/>
            <a:ext cx="2570747"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 Scaling ensures optimal performance while controlling costs across diverse application types.</a:t>
            </a:r>
            <a:endParaRPr lang="en-US" sz="1169"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7"/>
            <a:ext cx="2320168" cy="2320168"/>
          </a:xfrm>
          <a:prstGeom prst="rect">
            <a:avLst/>
          </a:prstGeom>
        </p:spPr>
      </p:pic>
      <p:pic>
        <p:nvPicPr>
          <p:cNvPr id="5" name="Image 3" descr="preencoded.png"/>
          <p:cNvPicPr>
            <a:picLocks noChangeAspect="1"/>
          </p:cNvPicPr>
          <p:nvPr/>
        </p:nvPicPr>
        <p:blipFill>
          <a:blip r:embed="rId5"/>
          <a:stretch>
            <a:fillRect/>
          </a:stretch>
        </p:blipFill>
        <p:spPr>
          <a:xfrm>
            <a:off x="1856135" y="4905177"/>
            <a:ext cx="2320168" cy="2320168"/>
          </a:xfrm>
          <a:prstGeom prst="rect">
            <a:avLst/>
          </a:prstGeom>
        </p:spPr>
      </p:pic>
      <p:pic>
        <p:nvPicPr>
          <p:cNvPr id="6" name="Image 4" descr="preencoded.png"/>
          <p:cNvPicPr>
            <a:picLocks noChangeAspect="1"/>
          </p:cNvPicPr>
          <p:nvPr/>
        </p:nvPicPr>
        <p:blipFill>
          <a:blip r:embed="rId6"/>
          <a:stretch>
            <a:fillRect/>
          </a:stretch>
        </p:blipFill>
        <p:spPr>
          <a:xfrm>
            <a:off x="9466287" y="1007294"/>
            <a:ext cx="556840" cy="556840"/>
          </a:xfrm>
          <a:prstGeom prst="rect">
            <a:avLst/>
          </a:prstGeom>
        </p:spPr>
      </p:pic>
      <p:pic>
        <p:nvPicPr>
          <p:cNvPr id="7" name="Image 5" descr="preencoded.png"/>
          <p:cNvPicPr>
            <a:picLocks noChangeAspect="1"/>
          </p:cNvPicPr>
          <p:nvPr/>
        </p:nvPicPr>
        <p:blipFill>
          <a:blip r:embed="rId7"/>
          <a:stretch>
            <a:fillRect/>
          </a:stretch>
        </p:blipFill>
        <p:spPr>
          <a:xfrm>
            <a:off x="9633339" y="1174346"/>
            <a:ext cx="222736" cy="222736"/>
          </a:xfrm>
          <a:prstGeom prst="rect">
            <a:avLst/>
          </a:prstGeom>
        </p:spPr>
      </p:pic>
      <p:pic>
        <p:nvPicPr>
          <p:cNvPr id="8" name="Image 6" descr="preencoded.png"/>
          <p:cNvPicPr>
            <a:picLocks noChangeAspect="1"/>
          </p:cNvPicPr>
          <p:nvPr/>
        </p:nvPicPr>
        <p:blipFill>
          <a:blip r:embed="rId8"/>
          <a:stretch>
            <a:fillRect/>
          </a:stretch>
        </p:blipFill>
        <p:spPr>
          <a:xfrm>
            <a:off x="3944286" y="3578040"/>
            <a:ext cx="464034" cy="464034"/>
          </a:xfrm>
          <a:prstGeom prst="rect">
            <a:avLst/>
          </a:prstGeom>
        </p:spPr>
      </p:pic>
      <p:pic>
        <p:nvPicPr>
          <p:cNvPr id="9" name="Image 7" descr="preencoded.png"/>
          <p:cNvPicPr>
            <a:picLocks noChangeAspect="1"/>
          </p:cNvPicPr>
          <p:nvPr/>
        </p:nvPicPr>
        <p:blipFill>
          <a:blip r:embed="rId9"/>
          <a:stretch>
            <a:fillRect/>
          </a:stretch>
        </p:blipFill>
        <p:spPr>
          <a:xfrm>
            <a:off x="4064935" y="3698689"/>
            <a:ext cx="222736" cy="222736"/>
          </a:xfrm>
          <a:prstGeom prst="rect">
            <a:avLst/>
          </a:prstGeom>
        </p:spPr>
      </p:pic>
      <p:pic>
        <p:nvPicPr>
          <p:cNvPr id="10" name="Image 8" descr="preencoded.png"/>
          <p:cNvPicPr>
            <a:picLocks noChangeAspect="1"/>
          </p:cNvPicPr>
          <p:nvPr/>
        </p:nvPicPr>
        <p:blipFill>
          <a:blip r:embed="rId10"/>
          <a:stretch>
            <a:fillRect/>
          </a:stretch>
        </p:blipFill>
        <p:spPr>
          <a:xfrm>
            <a:off x="1392101" y="2321997"/>
            <a:ext cx="510437" cy="510437"/>
          </a:xfrm>
          <a:prstGeom prst="rect">
            <a:avLst/>
          </a:prstGeom>
        </p:spPr>
      </p:pic>
      <p:pic>
        <p:nvPicPr>
          <p:cNvPr id="11" name="Image 9" descr="preencoded.png"/>
          <p:cNvPicPr>
            <a:picLocks noChangeAspect="1"/>
          </p:cNvPicPr>
          <p:nvPr/>
        </p:nvPicPr>
        <p:blipFill>
          <a:blip r:embed="rId11"/>
          <a:stretch>
            <a:fillRect/>
          </a:stretch>
        </p:blipFill>
        <p:spPr>
          <a:xfrm>
            <a:off x="1549873" y="2440630"/>
            <a:ext cx="194894" cy="222736"/>
          </a:xfrm>
          <a:prstGeom prst="rect">
            <a:avLst/>
          </a:prstGeom>
        </p:spPr>
      </p:pic>
      <p:pic>
        <p:nvPicPr>
          <p:cNvPr id="12" name="Image 10" descr="preencoded.png"/>
          <p:cNvPicPr>
            <a:picLocks noChangeAspect="1"/>
          </p:cNvPicPr>
          <p:nvPr/>
        </p:nvPicPr>
        <p:blipFill>
          <a:blip r:embed="rId12"/>
          <a:stretch>
            <a:fillRect/>
          </a:stretch>
        </p:blipFill>
        <p:spPr>
          <a:xfrm>
            <a:off x="6548653" y="3576553"/>
            <a:ext cx="465522" cy="465522"/>
          </a:xfrm>
          <a:prstGeom prst="rect">
            <a:avLst/>
          </a:prstGeom>
        </p:spPr>
      </p:pic>
      <p:pic>
        <p:nvPicPr>
          <p:cNvPr id="13" name="Image 11" descr="preencoded.png"/>
          <p:cNvPicPr>
            <a:picLocks noChangeAspect="1"/>
          </p:cNvPicPr>
          <p:nvPr/>
        </p:nvPicPr>
        <p:blipFill>
          <a:blip r:embed="rId13"/>
          <a:stretch>
            <a:fillRect/>
          </a:stretch>
        </p:blipFill>
        <p:spPr>
          <a:xfrm>
            <a:off x="6632179" y="3674000"/>
            <a:ext cx="279313" cy="248278"/>
          </a:xfrm>
          <a:prstGeom prst="rect">
            <a:avLst/>
          </a:prstGeom>
        </p:spPr>
      </p:pic>
      <p:pic>
        <p:nvPicPr>
          <p:cNvPr id="14" name="Image 12" descr="preencoded.png"/>
          <p:cNvPicPr>
            <a:picLocks noChangeAspect="1"/>
          </p:cNvPicPr>
          <p:nvPr/>
        </p:nvPicPr>
        <p:blipFill>
          <a:blip r:embed="rId14"/>
          <a:stretch>
            <a:fillRect/>
          </a:stretch>
        </p:blipFill>
        <p:spPr>
          <a:xfrm>
            <a:off x="2643107" y="2900551"/>
            <a:ext cx="6592904" cy="37123"/>
          </a:xfrm>
          <a:prstGeom prst="rect">
            <a:avLst/>
          </a:prstGeom>
        </p:spPr>
      </p:pic>
      <p:pic>
        <p:nvPicPr>
          <p:cNvPr id="25" name="Image 23" descr="preencoded.png"/>
          <p:cNvPicPr>
            <a:picLocks noChangeAspect="1"/>
          </p:cNvPicPr>
          <p:nvPr/>
        </p:nvPicPr>
        <p:blipFill>
          <a:blip r:embed="rId15"/>
          <a:stretch>
            <a:fillRect/>
          </a:stretch>
        </p:blipFill>
        <p:spPr>
          <a:xfrm>
            <a:off x="10853168" y="376208"/>
            <a:ext cx="278420" cy="296982"/>
          </a:xfrm>
          <a:prstGeom prst="rect">
            <a:avLst/>
          </a:prstGeom>
        </p:spPr>
      </p:pic>
      <p:sp>
        <p:nvSpPr>
          <p:cNvPr id="26" name="Text 0"/>
          <p:cNvSpPr/>
          <p:nvPr/>
        </p:nvSpPr>
        <p:spPr>
          <a:xfrm>
            <a:off x="445472" y="1786870"/>
            <a:ext cx="10988318" cy="890945"/>
          </a:xfrm>
          <a:prstGeom prst="rect">
            <a:avLst/>
          </a:prstGeom>
          <a:noFill/>
          <a:ln/>
        </p:spPr>
        <p:txBody>
          <a:bodyPr vert="horz" wrap="square" lIns="0" tIns="0" rIns="0" bIns="0" rtlCol="0" anchor="t"/>
          <a:lstStyle/>
          <a:p>
            <a:pPr algn="ctr">
              <a:lnSpc>
                <a:spcPts val="3507"/>
              </a:lnSpc>
            </a:pPr>
            <a:r>
              <a:rPr lang="en-US" sz="3507" b="1" dirty="0">
                <a:solidFill>
                  <a:srgbClr val="1F2937"/>
                </a:solidFill>
                <a:latin typeface="ui-sans-serif" pitchFamily="34" charset="0"/>
                <a:ea typeface="ui-sans-serif" pitchFamily="34" charset="-122"/>
                <a:cs typeface="ui-sans-serif" pitchFamily="34" charset="-120"/>
              </a:rPr>
              <a:t>Amazon EC2 Instance Family Types Explained</a:t>
            </a:r>
            <a:endParaRPr lang="en-US" sz="3507" dirty="0"/>
          </a:p>
        </p:txBody>
      </p:sp>
      <p:sp>
        <p:nvSpPr>
          <p:cNvPr id="27" name="Text 1"/>
          <p:cNvSpPr/>
          <p:nvPr/>
        </p:nvSpPr>
        <p:spPr>
          <a:xfrm>
            <a:off x="-653360" y="3160410"/>
            <a:ext cx="13185981" cy="296982"/>
          </a:xfrm>
          <a:prstGeom prst="rect">
            <a:avLst/>
          </a:prstGeom>
          <a:noFill/>
          <a:ln/>
        </p:spPr>
        <p:txBody>
          <a:bodyPr vert="horz" wrap="square" lIns="0" tIns="0" rIns="0" bIns="0" rtlCol="0" anchor="t"/>
          <a:lstStyle/>
          <a:p>
            <a:pPr algn="ctr">
              <a:lnSpc>
                <a:spcPts val="2338"/>
              </a:lnSpc>
            </a:pPr>
            <a:endParaRPr lang="en-US" sz="1754"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3580"/>
            <a:ext cx="11879263" cy="6387905"/>
          </a:xfrm>
          <a:prstGeom prst="rect">
            <a:avLst/>
          </a:prstGeom>
        </p:spPr>
      </p:pic>
      <p:pic>
        <p:nvPicPr>
          <p:cNvPr id="3" name="Image 1" descr="preencoded.png"/>
          <p:cNvPicPr>
            <a:picLocks noChangeAspect="1"/>
          </p:cNvPicPr>
          <p:nvPr/>
        </p:nvPicPr>
        <p:blipFill>
          <a:blip r:embed="rId4"/>
          <a:stretch>
            <a:fillRect/>
          </a:stretch>
        </p:blipFill>
        <p:spPr>
          <a:xfrm>
            <a:off x="593963" y="1118662"/>
            <a:ext cx="742454" cy="37123"/>
          </a:xfrm>
          <a:prstGeom prst="rect">
            <a:avLst/>
          </a:prstGeom>
        </p:spPr>
      </p:pic>
      <p:pic>
        <p:nvPicPr>
          <p:cNvPr id="4" name="Image 2" descr="preencoded.png"/>
          <p:cNvPicPr>
            <a:picLocks noChangeAspect="1"/>
          </p:cNvPicPr>
          <p:nvPr/>
        </p:nvPicPr>
        <p:blipFill>
          <a:blip r:embed="rId5"/>
          <a:stretch>
            <a:fillRect/>
          </a:stretch>
        </p:blipFill>
        <p:spPr>
          <a:xfrm>
            <a:off x="593963" y="1452766"/>
            <a:ext cx="10691336" cy="519718"/>
          </a:xfrm>
          <a:prstGeom prst="rect">
            <a:avLst/>
          </a:prstGeom>
        </p:spPr>
      </p:pic>
      <p:pic>
        <p:nvPicPr>
          <p:cNvPr id="5" name="Image 3" descr="preencoded.png"/>
          <p:cNvPicPr>
            <a:picLocks noChangeAspect="1"/>
          </p:cNvPicPr>
          <p:nvPr/>
        </p:nvPicPr>
        <p:blipFill>
          <a:blip r:embed="rId6"/>
          <a:stretch>
            <a:fillRect/>
          </a:stretch>
        </p:blipFill>
        <p:spPr>
          <a:xfrm>
            <a:off x="593963" y="2269465"/>
            <a:ext cx="3415288" cy="2598589"/>
          </a:xfrm>
          <a:prstGeom prst="rect">
            <a:avLst/>
          </a:prstGeom>
        </p:spPr>
      </p:pic>
      <p:pic>
        <p:nvPicPr>
          <p:cNvPr id="6" name="Image 4" descr="preencoded.png"/>
          <p:cNvPicPr>
            <a:picLocks noChangeAspect="1"/>
          </p:cNvPicPr>
          <p:nvPr/>
        </p:nvPicPr>
        <p:blipFill>
          <a:blip r:embed="rId7"/>
          <a:stretch>
            <a:fillRect/>
          </a:stretch>
        </p:blipFill>
        <p:spPr>
          <a:xfrm>
            <a:off x="816699" y="2492201"/>
            <a:ext cx="445472" cy="519718"/>
          </a:xfrm>
          <a:prstGeom prst="rect">
            <a:avLst/>
          </a:prstGeom>
        </p:spPr>
      </p:pic>
      <p:pic>
        <p:nvPicPr>
          <p:cNvPr id="7" name="Image 5" descr="preencoded.png"/>
          <p:cNvPicPr>
            <a:picLocks noChangeAspect="1"/>
          </p:cNvPicPr>
          <p:nvPr/>
        </p:nvPicPr>
        <p:blipFill>
          <a:blip r:embed="rId8"/>
          <a:stretch>
            <a:fillRect/>
          </a:stretch>
        </p:blipFill>
        <p:spPr>
          <a:xfrm>
            <a:off x="928067" y="2603569"/>
            <a:ext cx="222736" cy="296982"/>
          </a:xfrm>
          <a:prstGeom prst="rect">
            <a:avLst/>
          </a:prstGeom>
        </p:spPr>
      </p:pic>
      <p:pic>
        <p:nvPicPr>
          <p:cNvPr id="8" name="Image 6" descr="preencoded.png"/>
          <p:cNvPicPr>
            <a:picLocks noChangeAspect="1"/>
          </p:cNvPicPr>
          <p:nvPr/>
        </p:nvPicPr>
        <p:blipFill>
          <a:blip r:embed="rId9"/>
          <a:stretch>
            <a:fillRect/>
          </a:stretch>
        </p:blipFill>
        <p:spPr>
          <a:xfrm>
            <a:off x="816699" y="3197533"/>
            <a:ext cx="148491" cy="148491"/>
          </a:xfrm>
          <a:prstGeom prst="rect">
            <a:avLst/>
          </a:prstGeom>
        </p:spPr>
      </p:pic>
      <p:pic>
        <p:nvPicPr>
          <p:cNvPr id="9" name="Image 7" descr="preencoded.png"/>
          <p:cNvPicPr>
            <a:picLocks noChangeAspect="1"/>
          </p:cNvPicPr>
          <p:nvPr/>
        </p:nvPicPr>
        <p:blipFill>
          <a:blip r:embed="rId9"/>
          <a:stretch>
            <a:fillRect/>
          </a:stretch>
        </p:blipFill>
        <p:spPr>
          <a:xfrm>
            <a:off x="816699" y="3540750"/>
            <a:ext cx="148491" cy="148491"/>
          </a:xfrm>
          <a:prstGeom prst="rect">
            <a:avLst/>
          </a:prstGeom>
        </p:spPr>
      </p:pic>
      <p:pic>
        <p:nvPicPr>
          <p:cNvPr id="10" name="Image 8" descr="preencoded.png"/>
          <p:cNvPicPr>
            <a:picLocks noChangeAspect="1"/>
          </p:cNvPicPr>
          <p:nvPr/>
        </p:nvPicPr>
        <p:blipFill>
          <a:blip r:embed="rId9"/>
          <a:stretch>
            <a:fillRect/>
          </a:stretch>
        </p:blipFill>
        <p:spPr>
          <a:xfrm>
            <a:off x="816699" y="3850333"/>
            <a:ext cx="148491" cy="148491"/>
          </a:xfrm>
          <a:prstGeom prst="rect">
            <a:avLst/>
          </a:prstGeom>
        </p:spPr>
      </p:pic>
      <p:pic>
        <p:nvPicPr>
          <p:cNvPr id="11" name="Image 9" descr="preencoded.png"/>
          <p:cNvPicPr>
            <a:picLocks noChangeAspect="1"/>
          </p:cNvPicPr>
          <p:nvPr/>
        </p:nvPicPr>
        <p:blipFill>
          <a:blip r:embed="rId10"/>
          <a:stretch>
            <a:fillRect/>
          </a:stretch>
        </p:blipFill>
        <p:spPr>
          <a:xfrm>
            <a:off x="4231987" y="2269465"/>
            <a:ext cx="3415288" cy="2598589"/>
          </a:xfrm>
          <a:prstGeom prst="rect">
            <a:avLst/>
          </a:prstGeom>
        </p:spPr>
      </p:pic>
      <p:pic>
        <p:nvPicPr>
          <p:cNvPr id="12" name="Image 10" descr="preencoded.png"/>
          <p:cNvPicPr>
            <a:picLocks noChangeAspect="1"/>
          </p:cNvPicPr>
          <p:nvPr/>
        </p:nvPicPr>
        <p:blipFill>
          <a:blip r:embed="rId11"/>
          <a:stretch>
            <a:fillRect/>
          </a:stretch>
        </p:blipFill>
        <p:spPr>
          <a:xfrm>
            <a:off x="4454723" y="2492201"/>
            <a:ext cx="445472" cy="519718"/>
          </a:xfrm>
          <a:prstGeom prst="rect">
            <a:avLst/>
          </a:prstGeom>
        </p:spPr>
      </p:pic>
      <p:pic>
        <p:nvPicPr>
          <p:cNvPr id="13" name="Image 11" descr="preencoded.png"/>
          <p:cNvPicPr>
            <a:picLocks noChangeAspect="1"/>
          </p:cNvPicPr>
          <p:nvPr/>
        </p:nvPicPr>
        <p:blipFill>
          <a:blip r:embed="rId12"/>
          <a:stretch>
            <a:fillRect/>
          </a:stretch>
        </p:blipFill>
        <p:spPr>
          <a:xfrm>
            <a:off x="4566091" y="2603569"/>
            <a:ext cx="222736" cy="296982"/>
          </a:xfrm>
          <a:prstGeom prst="rect">
            <a:avLst/>
          </a:prstGeom>
        </p:spPr>
      </p:pic>
      <p:pic>
        <p:nvPicPr>
          <p:cNvPr id="14" name="Image 12" descr="preencoded.png"/>
          <p:cNvPicPr>
            <a:picLocks noChangeAspect="1"/>
          </p:cNvPicPr>
          <p:nvPr/>
        </p:nvPicPr>
        <p:blipFill>
          <a:blip r:embed="rId9"/>
          <a:stretch>
            <a:fillRect/>
          </a:stretch>
        </p:blipFill>
        <p:spPr>
          <a:xfrm>
            <a:off x="4454723" y="3197533"/>
            <a:ext cx="148491" cy="148491"/>
          </a:xfrm>
          <a:prstGeom prst="rect">
            <a:avLst/>
          </a:prstGeom>
        </p:spPr>
      </p:pic>
      <p:pic>
        <p:nvPicPr>
          <p:cNvPr id="15" name="Image 13" descr="preencoded.png"/>
          <p:cNvPicPr>
            <a:picLocks noChangeAspect="1"/>
          </p:cNvPicPr>
          <p:nvPr/>
        </p:nvPicPr>
        <p:blipFill>
          <a:blip r:embed="rId9"/>
          <a:stretch>
            <a:fillRect/>
          </a:stretch>
        </p:blipFill>
        <p:spPr>
          <a:xfrm>
            <a:off x="4454723" y="3717250"/>
            <a:ext cx="148491" cy="148491"/>
          </a:xfrm>
          <a:prstGeom prst="rect">
            <a:avLst/>
          </a:prstGeom>
        </p:spPr>
      </p:pic>
      <p:pic>
        <p:nvPicPr>
          <p:cNvPr id="16" name="Image 14" descr="preencoded.png"/>
          <p:cNvPicPr>
            <a:picLocks noChangeAspect="1"/>
          </p:cNvPicPr>
          <p:nvPr/>
        </p:nvPicPr>
        <p:blipFill>
          <a:blip r:embed="rId9"/>
          <a:stretch>
            <a:fillRect/>
          </a:stretch>
        </p:blipFill>
        <p:spPr>
          <a:xfrm>
            <a:off x="4454723" y="4014232"/>
            <a:ext cx="148491" cy="148491"/>
          </a:xfrm>
          <a:prstGeom prst="rect">
            <a:avLst/>
          </a:prstGeom>
        </p:spPr>
      </p:pic>
      <p:pic>
        <p:nvPicPr>
          <p:cNvPr id="17" name="Image 15" descr="preencoded.png"/>
          <p:cNvPicPr>
            <a:picLocks noChangeAspect="1"/>
          </p:cNvPicPr>
          <p:nvPr/>
        </p:nvPicPr>
        <p:blipFill>
          <a:blip r:embed="rId10"/>
          <a:stretch>
            <a:fillRect/>
          </a:stretch>
        </p:blipFill>
        <p:spPr>
          <a:xfrm>
            <a:off x="7870011" y="2269465"/>
            <a:ext cx="3415288" cy="2598589"/>
          </a:xfrm>
          <a:prstGeom prst="rect">
            <a:avLst/>
          </a:prstGeom>
        </p:spPr>
      </p:pic>
      <p:pic>
        <p:nvPicPr>
          <p:cNvPr id="18" name="Image 16" descr="preencoded.png"/>
          <p:cNvPicPr>
            <a:picLocks noChangeAspect="1"/>
          </p:cNvPicPr>
          <p:nvPr/>
        </p:nvPicPr>
        <p:blipFill>
          <a:blip r:embed="rId13"/>
          <a:stretch>
            <a:fillRect/>
          </a:stretch>
        </p:blipFill>
        <p:spPr>
          <a:xfrm>
            <a:off x="8092748" y="2492201"/>
            <a:ext cx="501156" cy="519718"/>
          </a:xfrm>
          <a:prstGeom prst="rect">
            <a:avLst/>
          </a:prstGeom>
        </p:spPr>
      </p:pic>
      <p:pic>
        <p:nvPicPr>
          <p:cNvPr id="19" name="Image 17" descr="preencoded.png"/>
          <p:cNvPicPr>
            <a:picLocks noChangeAspect="1"/>
          </p:cNvPicPr>
          <p:nvPr/>
        </p:nvPicPr>
        <p:blipFill>
          <a:blip r:embed="rId14"/>
          <a:stretch>
            <a:fillRect/>
          </a:stretch>
        </p:blipFill>
        <p:spPr>
          <a:xfrm>
            <a:off x="8204116" y="2603569"/>
            <a:ext cx="278420" cy="296982"/>
          </a:xfrm>
          <a:prstGeom prst="rect">
            <a:avLst/>
          </a:prstGeom>
        </p:spPr>
      </p:pic>
      <p:pic>
        <p:nvPicPr>
          <p:cNvPr id="20" name="Image 18" descr="preencoded.png"/>
          <p:cNvPicPr>
            <a:picLocks noChangeAspect="1"/>
          </p:cNvPicPr>
          <p:nvPr/>
        </p:nvPicPr>
        <p:blipFill>
          <a:blip r:embed="rId9"/>
          <a:stretch>
            <a:fillRect/>
          </a:stretch>
        </p:blipFill>
        <p:spPr>
          <a:xfrm>
            <a:off x="8092747" y="3197533"/>
            <a:ext cx="148491" cy="148491"/>
          </a:xfrm>
          <a:prstGeom prst="rect">
            <a:avLst/>
          </a:prstGeom>
        </p:spPr>
      </p:pic>
      <p:pic>
        <p:nvPicPr>
          <p:cNvPr id="21" name="Image 19" descr="preencoded.png"/>
          <p:cNvPicPr>
            <a:picLocks noChangeAspect="1"/>
          </p:cNvPicPr>
          <p:nvPr/>
        </p:nvPicPr>
        <p:blipFill>
          <a:blip r:embed="rId9"/>
          <a:stretch>
            <a:fillRect/>
          </a:stretch>
        </p:blipFill>
        <p:spPr>
          <a:xfrm>
            <a:off x="8092747" y="3717250"/>
            <a:ext cx="148491" cy="148491"/>
          </a:xfrm>
          <a:prstGeom prst="rect">
            <a:avLst/>
          </a:prstGeom>
        </p:spPr>
      </p:pic>
      <p:pic>
        <p:nvPicPr>
          <p:cNvPr id="22" name="Image 20" descr="preencoded.png"/>
          <p:cNvPicPr>
            <a:picLocks noChangeAspect="1"/>
          </p:cNvPicPr>
          <p:nvPr/>
        </p:nvPicPr>
        <p:blipFill>
          <a:blip r:embed="rId9"/>
          <a:stretch>
            <a:fillRect/>
          </a:stretch>
        </p:blipFill>
        <p:spPr>
          <a:xfrm>
            <a:off x="8092747" y="4236968"/>
            <a:ext cx="148491" cy="148491"/>
          </a:xfrm>
          <a:prstGeom prst="rect">
            <a:avLst/>
          </a:prstGeom>
        </p:spPr>
      </p:pic>
      <p:pic>
        <p:nvPicPr>
          <p:cNvPr id="23" name="Image 21" descr="preencoded.png"/>
          <p:cNvPicPr>
            <a:picLocks noChangeAspect="1"/>
          </p:cNvPicPr>
          <p:nvPr/>
        </p:nvPicPr>
        <p:blipFill>
          <a:blip r:embed="rId15"/>
          <a:stretch>
            <a:fillRect/>
          </a:stretch>
        </p:blipFill>
        <p:spPr>
          <a:xfrm>
            <a:off x="593963" y="5165036"/>
            <a:ext cx="10691336" cy="1225049"/>
          </a:xfrm>
          <a:prstGeom prst="rect">
            <a:avLst/>
          </a:prstGeom>
        </p:spPr>
      </p:pic>
      <p:pic>
        <p:nvPicPr>
          <p:cNvPr id="24" name="Image 22" descr="preencoded.png"/>
          <p:cNvPicPr>
            <a:picLocks noChangeAspect="1"/>
          </p:cNvPicPr>
          <p:nvPr/>
        </p:nvPicPr>
        <p:blipFill>
          <a:blip r:embed="rId16"/>
          <a:stretch>
            <a:fillRect/>
          </a:stretch>
        </p:blipFill>
        <p:spPr>
          <a:xfrm>
            <a:off x="816699" y="5415614"/>
            <a:ext cx="167052" cy="222736"/>
          </a:xfrm>
          <a:prstGeom prst="rect">
            <a:avLst/>
          </a:prstGeom>
        </p:spPr>
      </p:pic>
      <p:sp>
        <p:nvSpPr>
          <p:cNvPr id="25" name="Text 0"/>
          <p:cNvSpPr/>
          <p:nvPr/>
        </p:nvSpPr>
        <p:spPr>
          <a:xfrm>
            <a:off x="593963" y="673190"/>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Scaling Policies Explained</a:t>
            </a:r>
            <a:endParaRPr lang="en-US" sz="2631" dirty="0"/>
          </a:p>
        </p:txBody>
      </p:sp>
      <p:sp>
        <p:nvSpPr>
          <p:cNvPr id="26" name="Text 1"/>
          <p:cNvSpPr/>
          <p:nvPr/>
        </p:nvSpPr>
        <p:spPr>
          <a:xfrm>
            <a:off x="742454" y="1452766"/>
            <a:ext cx="10542845"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AWS Auto Scaling offers various strategies to configure how your Auto Scaling Group scales, ensuring your application can adapt to changing demands efficiently.</a:t>
            </a:r>
            <a:endParaRPr lang="en-US" sz="1461" dirty="0"/>
          </a:p>
        </p:txBody>
      </p:sp>
      <p:sp>
        <p:nvSpPr>
          <p:cNvPr id="27" name="Text 2"/>
          <p:cNvSpPr/>
          <p:nvPr/>
        </p:nvSpPr>
        <p:spPr>
          <a:xfrm>
            <a:off x="1410662" y="2622131"/>
            <a:ext cx="2644122"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Metric-Based Scaling</a:t>
            </a:r>
            <a:endParaRPr lang="en-US" sz="1461" dirty="0"/>
          </a:p>
        </p:txBody>
      </p:sp>
      <p:sp>
        <p:nvSpPr>
          <p:cNvPr id="28" name="Text 3"/>
          <p:cNvSpPr/>
          <p:nvPr/>
        </p:nvSpPr>
        <p:spPr>
          <a:xfrm>
            <a:off x="1039435" y="3160410"/>
            <a:ext cx="274707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Triggers scaling based on CloudWatch metrics</a:t>
            </a:r>
            <a:endParaRPr lang="en-US" sz="1169" dirty="0"/>
          </a:p>
        </p:txBody>
      </p:sp>
      <p:sp>
        <p:nvSpPr>
          <p:cNvPr id="29" name="Text 4"/>
          <p:cNvSpPr/>
          <p:nvPr/>
        </p:nvSpPr>
        <p:spPr>
          <a:xfrm>
            <a:off x="1039435" y="3495216"/>
            <a:ext cx="274707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Monitors CPU utilization, network I/O, etc.</a:t>
            </a:r>
            <a:endParaRPr lang="en-US" sz="1169" dirty="0"/>
          </a:p>
        </p:txBody>
      </p:sp>
      <p:sp>
        <p:nvSpPr>
          <p:cNvPr id="30" name="Text 5"/>
          <p:cNvSpPr/>
          <p:nvPr/>
        </p:nvSpPr>
        <p:spPr>
          <a:xfrm>
            <a:off x="1039435" y="3804808"/>
            <a:ext cx="274707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Can scale based on average or peak metrics</a:t>
            </a:r>
            <a:endParaRPr lang="en-US" sz="1169" dirty="0"/>
          </a:p>
        </p:txBody>
      </p:sp>
      <p:sp>
        <p:nvSpPr>
          <p:cNvPr id="31" name="Text 6"/>
          <p:cNvSpPr/>
          <p:nvPr/>
        </p:nvSpPr>
        <p:spPr>
          <a:xfrm>
            <a:off x="5048687" y="2622131"/>
            <a:ext cx="2298011"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Scheduled Scaling</a:t>
            </a:r>
            <a:endParaRPr lang="en-US" sz="1461" dirty="0"/>
          </a:p>
        </p:txBody>
      </p:sp>
      <p:sp>
        <p:nvSpPr>
          <p:cNvPr id="32" name="Text 7"/>
          <p:cNvSpPr/>
          <p:nvPr/>
        </p:nvSpPr>
        <p:spPr>
          <a:xfrm>
            <a:off x="4677460" y="3160410"/>
            <a:ext cx="274707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Proactively scales based on time-based patterns</a:t>
            </a:r>
            <a:endParaRPr lang="en-US" sz="1169" dirty="0"/>
          </a:p>
        </p:txBody>
      </p:sp>
      <p:sp>
        <p:nvSpPr>
          <p:cNvPr id="33" name="Text 8"/>
          <p:cNvSpPr/>
          <p:nvPr/>
        </p:nvSpPr>
        <p:spPr>
          <a:xfrm>
            <a:off x="4677460" y="3680128"/>
            <a:ext cx="297248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Handles predictable traffic spikes</a:t>
            </a:r>
            <a:endParaRPr lang="en-US" sz="1169" dirty="0"/>
          </a:p>
        </p:txBody>
      </p:sp>
      <p:sp>
        <p:nvSpPr>
          <p:cNvPr id="34" name="Text 9"/>
          <p:cNvSpPr/>
          <p:nvPr/>
        </p:nvSpPr>
        <p:spPr>
          <a:xfrm>
            <a:off x="4677460" y="3977110"/>
            <a:ext cx="274707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Scales to specific capacity at scheduled times</a:t>
            </a:r>
            <a:endParaRPr lang="en-US" sz="1169" dirty="0"/>
          </a:p>
        </p:txBody>
      </p:sp>
      <p:sp>
        <p:nvSpPr>
          <p:cNvPr id="35" name="Text 10"/>
          <p:cNvSpPr/>
          <p:nvPr/>
        </p:nvSpPr>
        <p:spPr>
          <a:xfrm>
            <a:off x="8742395" y="2622131"/>
            <a:ext cx="2320168" cy="519718"/>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Target Tracking Scaling</a:t>
            </a:r>
            <a:endParaRPr lang="en-US" sz="1461" dirty="0"/>
          </a:p>
        </p:txBody>
      </p:sp>
      <p:sp>
        <p:nvSpPr>
          <p:cNvPr id="36" name="Text 11"/>
          <p:cNvSpPr/>
          <p:nvPr/>
        </p:nvSpPr>
        <p:spPr>
          <a:xfrm>
            <a:off x="8315484" y="3160410"/>
            <a:ext cx="274707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Maintains a target value for a specified metric</a:t>
            </a:r>
            <a:endParaRPr lang="en-US" sz="1169" dirty="0"/>
          </a:p>
        </p:txBody>
      </p:sp>
      <p:sp>
        <p:nvSpPr>
          <p:cNvPr id="37" name="Text 12"/>
          <p:cNvSpPr/>
          <p:nvPr/>
        </p:nvSpPr>
        <p:spPr>
          <a:xfrm>
            <a:off x="8315484" y="3680128"/>
            <a:ext cx="274707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Automatically adjusts capacity to maintain target</a:t>
            </a:r>
            <a:endParaRPr lang="en-US" sz="1169" dirty="0"/>
          </a:p>
        </p:txBody>
      </p:sp>
      <p:sp>
        <p:nvSpPr>
          <p:cNvPr id="38" name="Text 13"/>
          <p:cNvSpPr/>
          <p:nvPr/>
        </p:nvSpPr>
        <p:spPr>
          <a:xfrm>
            <a:off x="8315484" y="4199846"/>
            <a:ext cx="274707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Uses step adjustments for faster responses</a:t>
            </a:r>
            <a:endParaRPr lang="en-US" sz="1169" dirty="0"/>
          </a:p>
        </p:txBody>
      </p:sp>
      <p:sp>
        <p:nvSpPr>
          <p:cNvPr id="39" name="Text 14"/>
          <p:cNvSpPr/>
          <p:nvPr/>
        </p:nvSpPr>
        <p:spPr>
          <a:xfrm>
            <a:off x="1132242" y="5387772"/>
            <a:ext cx="9930321"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Key Considerations</a:t>
            </a:r>
            <a:endParaRPr lang="en-US" sz="1315" dirty="0"/>
          </a:p>
        </p:txBody>
      </p:sp>
      <p:sp>
        <p:nvSpPr>
          <p:cNvPr id="40" name="Text 15"/>
          <p:cNvSpPr/>
          <p:nvPr/>
        </p:nvSpPr>
        <p:spPr>
          <a:xfrm>
            <a:off x="1132242" y="5721876"/>
            <a:ext cx="993032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Scaling policies can be combined to create a comprehensive scaling strategy. You can configure multiple policies for the same Auto Scaling Group to handle different aspects of scaling based on various metrics and conditions.</a:t>
            </a:r>
            <a:endParaRPr lang="en-US" sz="1169"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7EF7A-D0D0-0513-6E06-319450630F74}"/>
            </a:ext>
          </a:extLst>
        </p:cNvPr>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D4D01268-383E-FAC3-37B9-7363E8A4CA2F}"/>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5383533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13" name="Image 11" descr="preencoded.png"/>
          <p:cNvPicPr>
            <a:picLocks noChangeAspect="1"/>
          </p:cNvPicPr>
          <p:nvPr/>
        </p:nvPicPr>
        <p:blipFill>
          <a:blip r:embed="rId8"/>
          <a:stretch>
            <a:fillRect/>
          </a:stretch>
        </p:blipFill>
        <p:spPr>
          <a:xfrm>
            <a:off x="445472" y="3123288"/>
            <a:ext cx="5382791" cy="593963"/>
          </a:xfrm>
          <a:prstGeom prst="rect">
            <a:avLst/>
          </a:prstGeom>
        </p:spPr>
      </p:pic>
      <p:pic>
        <p:nvPicPr>
          <p:cNvPr id="14" name="Image 12" descr="preencoded.png"/>
          <p:cNvPicPr>
            <a:picLocks noChangeAspect="1"/>
          </p:cNvPicPr>
          <p:nvPr/>
        </p:nvPicPr>
        <p:blipFill>
          <a:blip r:embed="rId9"/>
          <a:stretch>
            <a:fillRect/>
          </a:stretch>
        </p:blipFill>
        <p:spPr>
          <a:xfrm>
            <a:off x="593963" y="3271778"/>
            <a:ext cx="296982" cy="296982"/>
          </a:xfrm>
          <a:prstGeom prst="rect">
            <a:avLst/>
          </a:prstGeom>
        </p:spPr>
      </p:pic>
      <p:pic>
        <p:nvPicPr>
          <p:cNvPr id="15" name="Image 13" descr="preencoded.png"/>
          <p:cNvPicPr>
            <a:picLocks noChangeAspect="1"/>
          </p:cNvPicPr>
          <p:nvPr/>
        </p:nvPicPr>
        <p:blipFill>
          <a:blip r:embed="rId8"/>
          <a:stretch>
            <a:fillRect/>
          </a:stretch>
        </p:blipFill>
        <p:spPr>
          <a:xfrm>
            <a:off x="6050999" y="3123288"/>
            <a:ext cx="5382791" cy="593963"/>
          </a:xfrm>
          <a:prstGeom prst="rect">
            <a:avLst/>
          </a:prstGeom>
        </p:spPr>
      </p:pic>
      <p:pic>
        <p:nvPicPr>
          <p:cNvPr id="16" name="Image 14" descr="preencoded.png"/>
          <p:cNvPicPr>
            <a:picLocks noChangeAspect="1"/>
          </p:cNvPicPr>
          <p:nvPr/>
        </p:nvPicPr>
        <p:blipFill>
          <a:blip r:embed="rId10"/>
          <a:stretch>
            <a:fillRect/>
          </a:stretch>
        </p:blipFill>
        <p:spPr>
          <a:xfrm>
            <a:off x="6199490" y="3271778"/>
            <a:ext cx="296982" cy="296982"/>
          </a:xfrm>
          <a:prstGeom prst="rect">
            <a:avLst/>
          </a:prstGeom>
        </p:spPr>
      </p:pic>
      <p:pic>
        <p:nvPicPr>
          <p:cNvPr id="17" name="Image 15" descr="preencoded.png"/>
          <p:cNvPicPr>
            <a:picLocks noChangeAspect="1"/>
          </p:cNvPicPr>
          <p:nvPr/>
        </p:nvPicPr>
        <p:blipFill>
          <a:blip r:embed="rId11"/>
          <a:stretch>
            <a:fillRect/>
          </a:stretch>
        </p:blipFill>
        <p:spPr>
          <a:xfrm>
            <a:off x="445472" y="3939987"/>
            <a:ext cx="5382791" cy="593963"/>
          </a:xfrm>
          <a:prstGeom prst="rect">
            <a:avLst/>
          </a:prstGeom>
        </p:spPr>
      </p:pic>
      <p:pic>
        <p:nvPicPr>
          <p:cNvPr id="18" name="Image 16" descr="preencoded.png"/>
          <p:cNvPicPr>
            <a:picLocks noChangeAspect="1"/>
          </p:cNvPicPr>
          <p:nvPr/>
        </p:nvPicPr>
        <p:blipFill>
          <a:blip r:embed="rId9"/>
          <a:stretch>
            <a:fillRect/>
          </a:stretch>
        </p:blipFill>
        <p:spPr>
          <a:xfrm>
            <a:off x="593963" y="4088477"/>
            <a:ext cx="296982" cy="296982"/>
          </a:xfrm>
          <a:prstGeom prst="rect">
            <a:avLst/>
          </a:prstGeom>
        </p:spPr>
      </p:pic>
      <p:pic>
        <p:nvPicPr>
          <p:cNvPr id="19" name="Image 17" descr="preencoded.png"/>
          <p:cNvPicPr>
            <a:picLocks noChangeAspect="1"/>
          </p:cNvPicPr>
          <p:nvPr/>
        </p:nvPicPr>
        <p:blipFill>
          <a:blip r:embed="rId11"/>
          <a:stretch>
            <a:fillRect/>
          </a:stretch>
        </p:blipFill>
        <p:spPr>
          <a:xfrm>
            <a:off x="6050999" y="3939987"/>
            <a:ext cx="5382791" cy="593963"/>
          </a:xfrm>
          <a:prstGeom prst="rect">
            <a:avLst/>
          </a:prstGeom>
        </p:spPr>
      </p:pic>
      <p:pic>
        <p:nvPicPr>
          <p:cNvPr id="20" name="Image 18" descr="preencoded.png"/>
          <p:cNvPicPr>
            <a:picLocks noChangeAspect="1"/>
          </p:cNvPicPr>
          <p:nvPr/>
        </p:nvPicPr>
        <p:blipFill>
          <a:blip r:embed="rId10"/>
          <a:stretch>
            <a:fillRect/>
          </a:stretch>
        </p:blipFill>
        <p:spPr>
          <a:xfrm>
            <a:off x="6199490" y="4088477"/>
            <a:ext cx="296982" cy="296982"/>
          </a:xfrm>
          <a:prstGeom prst="rect">
            <a:avLst/>
          </a:prstGeom>
        </p:spPr>
      </p:pic>
      <p:sp>
        <p:nvSpPr>
          <p:cNvPr id="23" name="Text 0"/>
          <p:cNvSpPr/>
          <p:nvPr/>
        </p:nvSpPr>
        <p:spPr>
          <a:xfrm>
            <a:off x="445472" y="301963"/>
            <a:ext cx="13185981"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1</a:t>
            </a:r>
            <a:endParaRPr lang="en-US" sz="2192" dirty="0"/>
          </a:p>
        </p:txBody>
      </p:sp>
      <p:sp>
        <p:nvSpPr>
          <p:cNvPr id="24" name="Text 1"/>
          <p:cNvSpPr/>
          <p:nvPr/>
        </p:nvSpPr>
        <p:spPr>
          <a:xfrm>
            <a:off x="445472" y="1155785"/>
            <a:ext cx="10988318"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Which Auto Scaling component determines the minimum number of instances that should always be running?</a:t>
            </a:r>
            <a:endParaRPr lang="en-US" sz="1754" dirty="0"/>
          </a:p>
        </p:txBody>
      </p:sp>
      <p:sp>
        <p:nvSpPr>
          <p:cNvPr id="31" name="Text 8"/>
          <p:cNvSpPr/>
          <p:nvPr/>
        </p:nvSpPr>
        <p:spPr>
          <a:xfrm>
            <a:off x="684885" y="3308901"/>
            <a:ext cx="137992"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32" name="Text 9"/>
          <p:cNvSpPr/>
          <p:nvPr/>
        </p:nvSpPr>
        <p:spPr>
          <a:xfrm>
            <a:off x="1002312" y="3271778"/>
            <a:ext cx="167643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Desired capacity</a:t>
            </a:r>
            <a:endParaRPr lang="en-US" sz="1315" dirty="0"/>
          </a:p>
        </p:txBody>
      </p:sp>
      <p:sp>
        <p:nvSpPr>
          <p:cNvPr id="33" name="Text 10"/>
          <p:cNvSpPr/>
          <p:nvPr/>
        </p:nvSpPr>
        <p:spPr>
          <a:xfrm>
            <a:off x="6291281" y="3308901"/>
            <a:ext cx="135904"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34" name="Text 11"/>
          <p:cNvSpPr/>
          <p:nvPr/>
        </p:nvSpPr>
        <p:spPr>
          <a:xfrm>
            <a:off x="6607840" y="3271778"/>
            <a:ext cx="1897781"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Maximum capacity</a:t>
            </a:r>
            <a:endParaRPr lang="en-US" sz="1315" dirty="0"/>
          </a:p>
        </p:txBody>
      </p:sp>
      <p:sp>
        <p:nvSpPr>
          <p:cNvPr id="35" name="Text 12"/>
          <p:cNvSpPr/>
          <p:nvPr/>
        </p:nvSpPr>
        <p:spPr>
          <a:xfrm>
            <a:off x="687931" y="4125600"/>
            <a:ext cx="130858"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36" name="Text 13"/>
          <p:cNvSpPr/>
          <p:nvPr/>
        </p:nvSpPr>
        <p:spPr>
          <a:xfrm>
            <a:off x="1002313" y="4088477"/>
            <a:ext cx="183913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Minimum capacity</a:t>
            </a:r>
            <a:endParaRPr lang="en-US" sz="1315" dirty="0"/>
          </a:p>
        </p:txBody>
      </p:sp>
      <p:sp>
        <p:nvSpPr>
          <p:cNvPr id="37" name="Text 14"/>
          <p:cNvSpPr/>
          <p:nvPr/>
        </p:nvSpPr>
        <p:spPr>
          <a:xfrm>
            <a:off x="6286352" y="4125600"/>
            <a:ext cx="147911"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8" name="Text 15"/>
          <p:cNvSpPr/>
          <p:nvPr/>
        </p:nvSpPr>
        <p:spPr>
          <a:xfrm>
            <a:off x="6607840" y="4088477"/>
            <a:ext cx="153026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Target capacity</a:t>
            </a:r>
            <a:endParaRPr lang="en-US" sz="1315"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1749747"/>
            <a:ext cx="10988318" cy="668209"/>
          </a:xfrm>
          <a:prstGeom prst="rect">
            <a:avLst/>
          </a:prstGeom>
        </p:spPr>
      </p:pic>
      <p:pic>
        <p:nvPicPr>
          <p:cNvPr id="8" name="Image 6" descr="preencoded.png"/>
          <p:cNvPicPr>
            <a:picLocks noChangeAspect="1"/>
          </p:cNvPicPr>
          <p:nvPr/>
        </p:nvPicPr>
        <p:blipFill>
          <a:blip r:embed="rId9"/>
          <a:stretch>
            <a:fillRect/>
          </a:stretch>
        </p:blipFill>
        <p:spPr>
          <a:xfrm>
            <a:off x="593963" y="1898238"/>
            <a:ext cx="371227" cy="371227"/>
          </a:xfrm>
          <a:prstGeom prst="rect">
            <a:avLst/>
          </a:prstGeom>
        </p:spPr>
      </p:pic>
      <p:pic>
        <p:nvPicPr>
          <p:cNvPr id="9" name="Image 7" descr="preencoded.png"/>
          <p:cNvPicPr>
            <a:picLocks noChangeAspect="1"/>
          </p:cNvPicPr>
          <p:nvPr/>
        </p:nvPicPr>
        <p:blipFill>
          <a:blip r:embed="rId10"/>
          <a:stretch>
            <a:fillRect/>
          </a:stretch>
        </p:blipFill>
        <p:spPr>
          <a:xfrm>
            <a:off x="445472" y="3939987"/>
            <a:ext cx="9280674" cy="1113681"/>
          </a:xfrm>
          <a:prstGeom prst="rect">
            <a:avLst/>
          </a:prstGeom>
        </p:spPr>
      </p:pic>
      <p:sp>
        <p:nvSpPr>
          <p:cNvPr id="13" name="Text 1"/>
          <p:cNvSpPr/>
          <p:nvPr/>
        </p:nvSpPr>
        <p:spPr>
          <a:xfrm>
            <a:off x="445472" y="1081539"/>
            <a:ext cx="10988318" cy="519718"/>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Which Auto Scaling component determines the minimum number of instances that should always be running?</a:t>
            </a:r>
            <a:endParaRPr lang="en-US" sz="1461" dirty="0"/>
          </a:p>
        </p:txBody>
      </p:sp>
      <p:sp>
        <p:nvSpPr>
          <p:cNvPr id="14" name="Text 2"/>
          <p:cNvSpPr/>
          <p:nvPr/>
        </p:nvSpPr>
        <p:spPr>
          <a:xfrm>
            <a:off x="725053" y="1972484"/>
            <a:ext cx="130858"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C</a:t>
            </a:r>
            <a:endParaRPr lang="en-US" sz="1169" dirty="0"/>
          </a:p>
        </p:txBody>
      </p:sp>
      <p:sp>
        <p:nvSpPr>
          <p:cNvPr id="15" name="Text 3"/>
          <p:cNvSpPr/>
          <p:nvPr/>
        </p:nvSpPr>
        <p:spPr>
          <a:xfrm>
            <a:off x="1113681" y="1953922"/>
            <a:ext cx="2043430" cy="259859"/>
          </a:xfrm>
          <a:prstGeom prst="rect">
            <a:avLst/>
          </a:prstGeom>
          <a:noFill/>
          <a:ln/>
        </p:spPr>
        <p:txBody>
          <a:bodyPr vert="horz" wrap="square" lIns="0" tIns="0" rIns="0" bIns="0" rtlCol="0" anchor="t"/>
          <a:lstStyle/>
          <a:p>
            <a:pPr>
              <a:lnSpc>
                <a:spcPts val="2046"/>
              </a:lnSpc>
            </a:pPr>
            <a:r>
              <a:rPr lang="en-US" sz="1461" dirty="0">
                <a:solidFill>
                  <a:srgbClr val="1F2937"/>
                </a:solidFill>
                <a:latin typeface="ui-sans-serif" pitchFamily="34" charset="0"/>
                <a:ea typeface="ui-sans-serif" pitchFamily="34" charset="-122"/>
                <a:cs typeface="ui-sans-serif" pitchFamily="34" charset="-120"/>
              </a:rPr>
              <a:t>Minimum capacity</a:t>
            </a:r>
            <a:endParaRPr lang="en-US" sz="1461" dirty="0"/>
          </a:p>
        </p:txBody>
      </p:sp>
      <p:sp>
        <p:nvSpPr>
          <p:cNvPr id="16" name="Text 4"/>
          <p:cNvSpPr/>
          <p:nvPr/>
        </p:nvSpPr>
        <p:spPr>
          <a:xfrm>
            <a:off x="445472" y="2640692"/>
            <a:ext cx="10988318"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Explanation:</a:t>
            </a:r>
            <a:endParaRPr lang="en-US" sz="1315" dirty="0"/>
          </a:p>
        </p:txBody>
      </p:sp>
      <p:sp>
        <p:nvSpPr>
          <p:cNvPr id="17" name="Text 5"/>
          <p:cNvSpPr/>
          <p:nvPr/>
        </p:nvSpPr>
        <p:spPr>
          <a:xfrm>
            <a:off x="445472" y="2974797"/>
            <a:ext cx="10988318"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 minimum capacity setting in an Auto Scaling Group specifies the lowest number of instances that the group will maintain, ensuring a baseline level of resources is always available.</a:t>
            </a:r>
            <a:endParaRPr lang="en-US" sz="1315"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2046729"/>
            <a:ext cx="5382791" cy="593963"/>
          </a:xfrm>
          <a:prstGeom prst="rect">
            <a:avLst/>
          </a:prstGeom>
        </p:spPr>
      </p:pic>
      <p:pic>
        <p:nvPicPr>
          <p:cNvPr id="8" name="Image 6" descr="preencoded.png"/>
          <p:cNvPicPr>
            <a:picLocks noChangeAspect="1"/>
          </p:cNvPicPr>
          <p:nvPr/>
        </p:nvPicPr>
        <p:blipFill>
          <a:blip r:embed="rId9"/>
          <a:stretch>
            <a:fillRect/>
          </a:stretch>
        </p:blipFill>
        <p:spPr>
          <a:xfrm>
            <a:off x="593963" y="2195220"/>
            <a:ext cx="296982" cy="296982"/>
          </a:xfrm>
          <a:prstGeom prst="rect">
            <a:avLst/>
          </a:prstGeom>
        </p:spPr>
      </p:pic>
      <p:pic>
        <p:nvPicPr>
          <p:cNvPr id="9" name="Image 7" descr="preencoded.png"/>
          <p:cNvPicPr>
            <a:picLocks noChangeAspect="1"/>
          </p:cNvPicPr>
          <p:nvPr/>
        </p:nvPicPr>
        <p:blipFill>
          <a:blip r:embed="rId8"/>
          <a:stretch>
            <a:fillRect/>
          </a:stretch>
        </p:blipFill>
        <p:spPr>
          <a:xfrm>
            <a:off x="6050999" y="2046729"/>
            <a:ext cx="5382791" cy="593963"/>
          </a:xfrm>
          <a:prstGeom prst="rect">
            <a:avLst/>
          </a:prstGeom>
        </p:spPr>
      </p:pic>
      <p:pic>
        <p:nvPicPr>
          <p:cNvPr id="10" name="Image 8" descr="preencoded.png"/>
          <p:cNvPicPr>
            <a:picLocks noChangeAspect="1"/>
          </p:cNvPicPr>
          <p:nvPr/>
        </p:nvPicPr>
        <p:blipFill>
          <a:blip r:embed="rId10"/>
          <a:stretch>
            <a:fillRect/>
          </a:stretch>
        </p:blipFill>
        <p:spPr>
          <a:xfrm>
            <a:off x="6199490" y="2195220"/>
            <a:ext cx="296982" cy="296982"/>
          </a:xfrm>
          <a:prstGeom prst="rect">
            <a:avLst/>
          </a:prstGeom>
        </p:spPr>
      </p:pic>
      <p:pic>
        <p:nvPicPr>
          <p:cNvPr id="11" name="Image 9" descr="preencoded.png"/>
          <p:cNvPicPr>
            <a:picLocks noChangeAspect="1"/>
          </p:cNvPicPr>
          <p:nvPr/>
        </p:nvPicPr>
        <p:blipFill>
          <a:blip r:embed="rId8"/>
          <a:stretch>
            <a:fillRect/>
          </a:stretch>
        </p:blipFill>
        <p:spPr>
          <a:xfrm>
            <a:off x="445472" y="2863429"/>
            <a:ext cx="5382791" cy="593963"/>
          </a:xfrm>
          <a:prstGeom prst="rect">
            <a:avLst/>
          </a:prstGeom>
        </p:spPr>
      </p:pic>
      <p:pic>
        <p:nvPicPr>
          <p:cNvPr id="12" name="Image 10" descr="preencoded.png"/>
          <p:cNvPicPr>
            <a:picLocks noChangeAspect="1"/>
          </p:cNvPicPr>
          <p:nvPr/>
        </p:nvPicPr>
        <p:blipFill>
          <a:blip r:embed="rId11"/>
          <a:stretch>
            <a:fillRect/>
          </a:stretch>
        </p:blipFill>
        <p:spPr>
          <a:xfrm>
            <a:off x="593963" y="3011919"/>
            <a:ext cx="296982" cy="296982"/>
          </a:xfrm>
          <a:prstGeom prst="rect">
            <a:avLst/>
          </a:prstGeom>
        </p:spPr>
      </p:pic>
      <p:pic>
        <p:nvPicPr>
          <p:cNvPr id="13" name="Image 11" descr="preencoded.png"/>
          <p:cNvPicPr>
            <a:picLocks noChangeAspect="1"/>
          </p:cNvPicPr>
          <p:nvPr/>
        </p:nvPicPr>
        <p:blipFill>
          <a:blip r:embed="rId8"/>
          <a:stretch>
            <a:fillRect/>
          </a:stretch>
        </p:blipFill>
        <p:spPr>
          <a:xfrm>
            <a:off x="6050999" y="2863429"/>
            <a:ext cx="5382791" cy="593963"/>
          </a:xfrm>
          <a:prstGeom prst="rect">
            <a:avLst/>
          </a:prstGeom>
        </p:spPr>
      </p:pic>
      <p:pic>
        <p:nvPicPr>
          <p:cNvPr id="14" name="Image 12" descr="preencoded.png"/>
          <p:cNvPicPr>
            <a:picLocks noChangeAspect="1"/>
          </p:cNvPicPr>
          <p:nvPr/>
        </p:nvPicPr>
        <p:blipFill>
          <a:blip r:embed="rId12"/>
          <a:stretch>
            <a:fillRect/>
          </a:stretch>
        </p:blipFill>
        <p:spPr>
          <a:xfrm>
            <a:off x="6199490" y="3011919"/>
            <a:ext cx="296982" cy="296982"/>
          </a:xfrm>
          <a:prstGeom prst="rect">
            <a:avLst/>
          </a:prstGeom>
        </p:spPr>
      </p:pic>
      <p:sp>
        <p:nvSpPr>
          <p:cNvPr id="17" name="Text 0"/>
          <p:cNvSpPr/>
          <p:nvPr/>
        </p:nvSpPr>
        <p:spPr>
          <a:xfrm>
            <a:off x="445472" y="301963"/>
            <a:ext cx="10988318"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2</a:t>
            </a:r>
            <a:endParaRPr lang="en-US" sz="2192" dirty="0"/>
          </a:p>
        </p:txBody>
      </p:sp>
      <p:sp>
        <p:nvSpPr>
          <p:cNvPr id="18" name="Text 1"/>
          <p:cNvSpPr/>
          <p:nvPr/>
        </p:nvSpPr>
        <p:spPr>
          <a:xfrm>
            <a:off x="445472" y="1155785"/>
            <a:ext cx="10988318"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Which feature allows you to perform custom actions when instances launch or terminate in an Auto Scaling Group?</a:t>
            </a:r>
            <a:endParaRPr lang="en-US" sz="1754" dirty="0"/>
          </a:p>
        </p:txBody>
      </p:sp>
      <p:sp>
        <p:nvSpPr>
          <p:cNvPr id="19" name="Text 2"/>
          <p:cNvSpPr/>
          <p:nvPr/>
        </p:nvSpPr>
        <p:spPr>
          <a:xfrm>
            <a:off x="684885" y="2232343"/>
            <a:ext cx="137992"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0" name="Text 3"/>
          <p:cNvSpPr/>
          <p:nvPr/>
        </p:nvSpPr>
        <p:spPr>
          <a:xfrm>
            <a:off x="1002313" y="2195220"/>
            <a:ext cx="179911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Launch templates</a:t>
            </a:r>
            <a:endParaRPr lang="en-US" sz="1315" dirty="0"/>
          </a:p>
        </p:txBody>
      </p:sp>
      <p:sp>
        <p:nvSpPr>
          <p:cNvPr id="21" name="Text 4"/>
          <p:cNvSpPr/>
          <p:nvPr/>
        </p:nvSpPr>
        <p:spPr>
          <a:xfrm>
            <a:off x="6291281" y="2232343"/>
            <a:ext cx="135904"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2" name="Text 5"/>
          <p:cNvSpPr/>
          <p:nvPr/>
        </p:nvSpPr>
        <p:spPr>
          <a:xfrm>
            <a:off x="6607840" y="2195220"/>
            <a:ext cx="153600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Lifecycle hooks</a:t>
            </a:r>
            <a:endParaRPr lang="en-US" sz="1315" dirty="0"/>
          </a:p>
        </p:txBody>
      </p:sp>
      <p:sp>
        <p:nvSpPr>
          <p:cNvPr id="23" name="Text 6"/>
          <p:cNvSpPr/>
          <p:nvPr/>
        </p:nvSpPr>
        <p:spPr>
          <a:xfrm>
            <a:off x="687931" y="3049042"/>
            <a:ext cx="130858"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4" name="Text 7"/>
          <p:cNvSpPr/>
          <p:nvPr/>
        </p:nvSpPr>
        <p:spPr>
          <a:xfrm>
            <a:off x="1002313" y="3011919"/>
            <a:ext cx="154471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Scaling policies</a:t>
            </a:r>
            <a:endParaRPr lang="en-US" sz="1315" dirty="0"/>
          </a:p>
        </p:txBody>
      </p:sp>
      <p:sp>
        <p:nvSpPr>
          <p:cNvPr id="25" name="Text 8"/>
          <p:cNvSpPr/>
          <p:nvPr/>
        </p:nvSpPr>
        <p:spPr>
          <a:xfrm>
            <a:off x="6286352" y="3049042"/>
            <a:ext cx="147911"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6" name="Text 9"/>
          <p:cNvSpPr/>
          <p:nvPr/>
        </p:nvSpPr>
        <p:spPr>
          <a:xfrm>
            <a:off x="6607840" y="3011919"/>
            <a:ext cx="141333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Health checks</a:t>
            </a:r>
            <a:endParaRPr lang="en-US" sz="1315"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1749747"/>
            <a:ext cx="10988318" cy="668209"/>
          </a:xfrm>
          <a:prstGeom prst="rect">
            <a:avLst/>
          </a:prstGeom>
        </p:spPr>
      </p:pic>
      <p:pic>
        <p:nvPicPr>
          <p:cNvPr id="8" name="Image 6" descr="preencoded.png"/>
          <p:cNvPicPr>
            <a:picLocks noChangeAspect="1"/>
          </p:cNvPicPr>
          <p:nvPr/>
        </p:nvPicPr>
        <p:blipFill>
          <a:blip r:embed="rId9"/>
          <a:stretch>
            <a:fillRect/>
          </a:stretch>
        </p:blipFill>
        <p:spPr>
          <a:xfrm>
            <a:off x="593963" y="1898238"/>
            <a:ext cx="371227" cy="371227"/>
          </a:xfrm>
          <a:prstGeom prst="rect">
            <a:avLst/>
          </a:prstGeom>
        </p:spPr>
      </p:pic>
      <p:pic>
        <p:nvPicPr>
          <p:cNvPr id="9" name="Image 7" descr="preencoded.png"/>
          <p:cNvPicPr>
            <a:picLocks noChangeAspect="1"/>
          </p:cNvPicPr>
          <p:nvPr/>
        </p:nvPicPr>
        <p:blipFill>
          <a:blip r:embed="rId10"/>
          <a:stretch>
            <a:fillRect/>
          </a:stretch>
        </p:blipFill>
        <p:spPr>
          <a:xfrm>
            <a:off x="445472" y="3791496"/>
            <a:ext cx="5419914" cy="668209"/>
          </a:xfrm>
          <a:prstGeom prst="rect">
            <a:avLst/>
          </a:prstGeom>
        </p:spPr>
      </p:pic>
      <p:pic>
        <p:nvPicPr>
          <p:cNvPr id="10" name="Image 8" descr="preencoded.png"/>
          <p:cNvPicPr>
            <a:picLocks noChangeAspect="1"/>
          </p:cNvPicPr>
          <p:nvPr/>
        </p:nvPicPr>
        <p:blipFill>
          <a:blip r:embed="rId11"/>
          <a:stretch>
            <a:fillRect/>
          </a:stretch>
        </p:blipFill>
        <p:spPr>
          <a:xfrm>
            <a:off x="631085" y="3977109"/>
            <a:ext cx="148491" cy="148491"/>
          </a:xfrm>
          <a:prstGeom prst="rect">
            <a:avLst/>
          </a:prstGeom>
        </p:spPr>
      </p:pic>
      <p:pic>
        <p:nvPicPr>
          <p:cNvPr id="11" name="Image 9" descr="preencoded.png"/>
          <p:cNvPicPr>
            <a:picLocks noChangeAspect="1"/>
          </p:cNvPicPr>
          <p:nvPr/>
        </p:nvPicPr>
        <p:blipFill>
          <a:blip r:embed="rId10"/>
          <a:stretch>
            <a:fillRect/>
          </a:stretch>
        </p:blipFill>
        <p:spPr>
          <a:xfrm>
            <a:off x="6013876" y="3791496"/>
            <a:ext cx="5419914" cy="668209"/>
          </a:xfrm>
          <a:prstGeom prst="rect">
            <a:avLst/>
          </a:prstGeom>
        </p:spPr>
      </p:pic>
      <p:pic>
        <p:nvPicPr>
          <p:cNvPr id="12" name="Image 10" descr="preencoded.png"/>
          <p:cNvPicPr>
            <a:picLocks noChangeAspect="1"/>
          </p:cNvPicPr>
          <p:nvPr/>
        </p:nvPicPr>
        <p:blipFill>
          <a:blip r:embed="rId12"/>
          <a:stretch>
            <a:fillRect/>
          </a:stretch>
        </p:blipFill>
        <p:spPr>
          <a:xfrm>
            <a:off x="6180929" y="3977109"/>
            <a:ext cx="185613" cy="148491"/>
          </a:xfrm>
          <a:prstGeom prst="rect">
            <a:avLst/>
          </a:prstGeom>
        </p:spPr>
      </p:pic>
      <p:pic>
        <p:nvPicPr>
          <p:cNvPr id="13" name="Image 11" descr="preencoded.png"/>
          <p:cNvPicPr>
            <a:picLocks noChangeAspect="1"/>
          </p:cNvPicPr>
          <p:nvPr/>
        </p:nvPicPr>
        <p:blipFill>
          <a:blip r:embed="rId13"/>
          <a:stretch>
            <a:fillRect/>
          </a:stretch>
        </p:blipFill>
        <p:spPr>
          <a:xfrm>
            <a:off x="445472" y="4608195"/>
            <a:ext cx="5419914" cy="519718"/>
          </a:xfrm>
          <a:prstGeom prst="rect">
            <a:avLst/>
          </a:prstGeom>
        </p:spPr>
      </p:pic>
      <p:pic>
        <p:nvPicPr>
          <p:cNvPr id="14" name="Image 12" descr="preencoded.png"/>
          <p:cNvPicPr>
            <a:picLocks noChangeAspect="1"/>
          </p:cNvPicPr>
          <p:nvPr/>
        </p:nvPicPr>
        <p:blipFill>
          <a:blip r:embed="rId14"/>
          <a:stretch>
            <a:fillRect/>
          </a:stretch>
        </p:blipFill>
        <p:spPr>
          <a:xfrm>
            <a:off x="631085" y="4793809"/>
            <a:ext cx="148491" cy="148491"/>
          </a:xfrm>
          <a:prstGeom prst="rect">
            <a:avLst/>
          </a:prstGeom>
        </p:spPr>
      </p:pic>
      <p:pic>
        <p:nvPicPr>
          <p:cNvPr id="15" name="Image 13" descr="preencoded.png"/>
          <p:cNvPicPr>
            <a:picLocks noChangeAspect="1"/>
          </p:cNvPicPr>
          <p:nvPr/>
        </p:nvPicPr>
        <p:blipFill>
          <a:blip r:embed="rId13"/>
          <a:stretch>
            <a:fillRect/>
          </a:stretch>
        </p:blipFill>
        <p:spPr>
          <a:xfrm>
            <a:off x="6013876" y="4608195"/>
            <a:ext cx="5419914" cy="519718"/>
          </a:xfrm>
          <a:prstGeom prst="rect">
            <a:avLst/>
          </a:prstGeom>
        </p:spPr>
      </p:pic>
      <p:pic>
        <p:nvPicPr>
          <p:cNvPr id="16" name="Image 14" descr="preencoded.png"/>
          <p:cNvPicPr>
            <a:picLocks noChangeAspect="1"/>
          </p:cNvPicPr>
          <p:nvPr/>
        </p:nvPicPr>
        <p:blipFill>
          <a:blip r:embed="rId15"/>
          <a:stretch>
            <a:fillRect/>
          </a:stretch>
        </p:blipFill>
        <p:spPr>
          <a:xfrm>
            <a:off x="6199490" y="4793809"/>
            <a:ext cx="148491" cy="148491"/>
          </a:xfrm>
          <a:prstGeom prst="rect">
            <a:avLst/>
          </a:prstGeom>
        </p:spPr>
      </p:pic>
      <p:sp>
        <p:nvSpPr>
          <p:cNvPr id="20" name="Text 1"/>
          <p:cNvSpPr/>
          <p:nvPr/>
        </p:nvSpPr>
        <p:spPr>
          <a:xfrm>
            <a:off x="445472" y="1081539"/>
            <a:ext cx="10988318" cy="519718"/>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Which feature allows you to perform custom actions when instances launch or terminate in an Auto Scaling Group?</a:t>
            </a:r>
            <a:endParaRPr lang="en-US" sz="1461" dirty="0"/>
          </a:p>
        </p:txBody>
      </p:sp>
      <p:sp>
        <p:nvSpPr>
          <p:cNvPr id="21" name="Text 2"/>
          <p:cNvSpPr/>
          <p:nvPr/>
        </p:nvSpPr>
        <p:spPr>
          <a:xfrm>
            <a:off x="722877" y="1972484"/>
            <a:ext cx="135904"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B</a:t>
            </a:r>
            <a:endParaRPr lang="en-US" sz="1169" dirty="0"/>
          </a:p>
        </p:txBody>
      </p:sp>
      <p:sp>
        <p:nvSpPr>
          <p:cNvPr id="22" name="Text 3"/>
          <p:cNvSpPr/>
          <p:nvPr/>
        </p:nvSpPr>
        <p:spPr>
          <a:xfrm>
            <a:off x="1113681" y="1953922"/>
            <a:ext cx="1925798"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Lifecycle hooks</a:t>
            </a:r>
            <a:endParaRPr lang="en-US" sz="1461" dirty="0"/>
          </a:p>
        </p:txBody>
      </p:sp>
      <p:sp>
        <p:nvSpPr>
          <p:cNvPr id="23" name="Text 4"/>
          <p:cNvSpPr/>
          <p:nvPr/>
        </p:nvSpPr>
        <p:spPr>
          <a:xfrm>
            <a:off x="445472" y="2640692"/>
            <a:ext cx="10988318"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Explanation:</a:t>
            </a:r>
            <a:endParaRPr lang="en-US" sz="1315" dirty="0"/>
          </a:p>
        </p:txBody>
      </p:sp>
      <p:sp>
        <p:nvSpPr>
          <p:cNvPr id="24" name="Text 5"/>
          <p:cNvSpPr/>
          <p:nvPr/>
        </p:nvSpPr>
        <p:spPr>
          <a:xfrm>
            <a:off x="445472" y="2974797"/>
            <a:ext cx="10988318"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Amazon EC2 Auto Scaling lifecycle hooks enable you to pause instances as they launch or terminate, allowing you to perform custom actions before the instance fully enters service or is terminated.</a:t>
            </a:r>
            <a:endParaRPr lang="en-US" sz="1169" dirty="0"/>
          </a:p>
        </p:txBody>
      </p:sp>
      <p:sp>
        <p:nvSpPr>
          <p:cNvPr id="25" name="Text 6"/>
          <p:cNvSpPr/>
          <p:nvPr/>
        </p:nvSpPr>
        <p:spPr>
          <a:xfrm>
            <a:off x="965190" y="3902864"/>
            <a:ext cx="4136629"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Pauses instances during launch or termination</a:t>
            </a:r>
            <a:endParaRPr lang="en-US" sz="1169" dirty="0"/>
          </a:p>
        </p:txBody>
      </p:sp>
      <p:sp>
        <p:nvSpPr>
          <p:cNvPr id="26" name="Text 7"/>
          <p:cNvSpPr/>
          <p:nvPr/>
        </p:nvSpPr>
        <p:spPr>
          <a:xfrm>
            <a:off x="6533594" y="3902864"/>
            <a:ext cx="4788828"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Allows custom actions like installing software or configuring services</a:t>
            </a:r>
            <a:endParaRPr lang="en-US" sz="1169" dirty="0"/>
          </a:p>
        </p:txBody>
      </p:sp>
      <p:sp>
        <p:nvSpPr>
          <p:cNvPr id="27" name="Text 8"/>
          <p:cNvSpPr/>
          <p:nvPr/>
        </p:nvSpPr>
        <p:spPr>
          <a:xfrm>
            <a:off x="965190" y="4719563"/>
            <a:ext cx="3920331"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Useful for attaching/detaching EBS volumes</a:t>
            </a:r>
            <a:endParaRPr lang="en-US" sz="1169" dirty="0"/>
          </a:p>
        </p:txBody>
      </p:sp>
      <p:sp>
        <p:nvSpPr>
          <p:cNvPr id="28" name="Text 9"/>
          <p:cNvSpPr/>
          <p:nvPr/>
        </p:nvSpPr>
        <p:spPr>
          <a:xfrm>
            <a:off x="6533594" y="4719563"/>
            <a:ext cx="495501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Can be used for both launch and termination processes</a:t>
            </a:r>
            <a:endParaRPr lang="en-US" sz="1169"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1749748"/>
            <a:ext cx="5382791" cy="816699"/>
          </a:xfrm>
          <a:prstGeom prst="rect">
            <a:avLst/>
          </a:prstGeom>
        </p:spPr>
      </p:pic>
      <p:pic>
        <p:nvPicPr>
          <p:cNvPr id="8" name="Image 6" descr="preencoded.png"/>
          <p:cNvPicPr>
            <a:picLocks noChangeAspect="1"/>
          </p:cNvPicPr>
          <p:nvPr/>
        </p:nvPicPr>
        <p:blipFill>
          <a:blip r:embed="rId9"/>
          <a:stretch>
            <a:fillRect/>
          </a:stretch>
        </p:blipFill>
        <p:spPr>
          <a:xfrm>
            <a:off x="593963" y="1898238"/>
            <a:ext cx="296982" cy="296982"/>
          </a:xfrm>
          <a:prstGeom prst="rect">
            <a:avLst/>
          </a:prstGeom>
        </p:spPr>
      </p:pic>
      <p:pic>
        <p:nvPicPr>
          <p:cNvPr id="9" name="Image 7" descr="preencoded.png"/>
          <p:cNvPicPr>
            <a:picLocks noChangeAspect="1"/>
          </p:cNvPicPr>
          <p:nvPr/>
        </p:nvPicPr>
        <p:blipFill>
          <a:blip r:embed="rId8"/>
          <a:stretch>
            <a:fillRect/>
          </a:stretch>
        </p:blipFill>
        <p:spPr>
          <a:xfrm>
            <a:off x="6050999" y="1749748"/>
            <a:ext cx="5382791" cy="816699"/>
          </a:xfrm>
          <a:prstGeom prst="rect">
            <a:avLst/>
          </a:prstGeom>
        </p:spPr>
      </p:pic>
      <p:pic>
        <p:nvPicPr>
          <p:cNvPr id="10" name="Image 8" descr="preencoded.png"/>
          <p:cNvPicPr>
            <a:picLocks noChangeAspect="1"/>
          </p:cNvPicPr>
          <p:nvPr/>
        </p:nvPicPr>
        <p:blipFill>
          <a:blip r:embed="rId10"/>
          <a:stretch>
            <a:fillRect/>
          </a:stretch>
        </p:blipFill>
        <p:spPr>
          <a:xfrm>
            <a:off x="6199490" y="1898238"/>
            <a:ext cx="296982" cy="296982"/>
          </a:xfrm>
          <a:prstGeom prst="rect">
            <a:avLst/>
          </a:prstGeom>
        </p:spPr>
      </p:pic>
      <p:pic>
        <p:nvPicPr>
          <p:cNvPr id="11" name="Image 9" descr="preencoded.png"/>
          <p:cNvPicPr>
            <a:picLocks noChangeAspect="1"/>
          </p:cNvPicPr>
          <p:nvPr/>
        </p:nvPicPr>
        <p:blipFill>
          <a:blip r:embed="rId8"/>
          <a:stretch>
            <a:fillRect/>
          </a:stretch>
        </p:blipFill>
        <p:spPr>
          <a:xfrm>
            <a:off x="445472" y="2789183"/>
            <a:ext cx="5382791" cy="816699"/>
          </a:xfrm>
          <a:prstGeom prst="rect">
            <a:avLst/>
          </a:prstGeom>
        </p:spPr>
      </p:pic>
      <p:pic>
        <p:nvPicPr>
          <p:cNvPr id="12" name="Image 10" descr="preencoded.png"/>
          <p:cNvPicPr>
            <a:picLocks noChangeAspect="1"/>
          </p:cNvPicPr>
          <p:nvPr/>
        </p:nvPicPr>
        <p:blipFill>
          <a:blip r:embed="rId9"/>
          <a:stretch>
            <a:fillRect/>
          </a:stretch>
        </p:blipFill>
        <p:spPr>
          <a:xfrm>
            <a:off x="593963" y="2937674"/>
            <a:ext cx="296982" cy="296982"/>
          </a:xfrm>
          <a:prstGeom prst="rect">
            <a:avLst/>
          </a:prstGeom>
        </p:spPr>
      </p:pic>
      <p:pic>
        <p:nvPicPr>
          <p:cNvPr id="13" name="Image 11" descr="preencoded.png"/>
          <p:cNvPicPr>
            <a:picLocks noChangeAspect="1"/>
          </p:cNvPicPr>
          <p:nvPr/>
        </p:nvPicPr>
        <p:blipFill>
          <a:blip r:embed="rId8"/>
          <a:stretch>
            <a:fillRect/>
          </a:stretch>
        </p:blipFill>
        <p:spPr>
          <a:xfrm>
            <a:off x="6050999" y="2789183"/>
            <a:ext cx="5382791" cy="816699"/>
          </a:xfrm>
          <a:prstGeom prst="rect">
            <a:avLst/>
          </a:prstGeom>
        </p:spPr>
      </p:pic>
      <p:pic>
        <p:nvPicPr>
          <p:cNvPr id="14" name="Image 12" descr="preencoded.png"/>
          <p:cNvPicPr>
            <a:picLocks noChangeAspect="1"/>
          </p:cNvPicPr>
          <p:nvPr/>
        </p:nvPicPr>
        <p:blipFill>
          <a:blip r:embed="rId10"/>
          <a:stretch>
            <a:fillRect/>
          </a:stretch>
        </p:blipFill>
        <p:spPr>
          <a:xfrm>
            <a:off x="6199490" y="2937674"/>
            <a:ext cx="296982" cy="296982"/>
          </a:xfrm>
          <a:prstGeom prst="rect">
            <a:avLst/>
          </a:prstGeom>
        </p:spPr>
      </p:pic>
      <p:sp>
        <p:nvSpPr>
          <p:cNvPr id="24" name="Text 0"/>
          <p:cNvSpPr/>
          <p:nvPr/>
        </p:nvSpPr>
        <p:spPr>
          <a:xfrm>
            <a:off x="445472" y="301963"/>
            <a:ext cx="13185981"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3</a:t>
            </a:r>
            <a:endParaRPr lang="en-US" sz="2192" dirty="0"/>
          </a:p>
        </p:txBody>
      </p:sp>
      <p:sp>
        <p:nvSpPr>
          <p:cNvPr id="25" name="Text 1"/>
          <p:cNvSpPr/>
          <p:nvPr/>
        </p:nvSpPr>
        <p:spPr>
          <a:xfrm>
            <a:off x="445472" y="1155784"/>
            <a:ext cx="1318598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happens when an instance in an Auto Scaling Group fails its health check?</a:t>
            </a:r>
            <a:endParaRPr lang="en-US" sz="1754" dirty="0"/>
          </a:p>
        </p:txBody>
      </p:sp>
      <p:sp>
        <p:nvSpPr>
          <p:cNvPr id="26" name="Text 2"/>
          <p:cNvSpPr/>
          <p:nvPr/>
        </p:nvSpPr>
        <p:spPr>
          <a:xfrm>
            <a:off x="684885" y="1935361"/>
            <a:ext cx="137992"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7" name="Text 3"/>
          <p:cNvSpPr/>
          <p:nvPr/>
        </p:nvSpPr>
        <p:spPr>
          <a:xfrm>
            <a:off x="1002313" y="1898238"/>
            <a:ext cx="351644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It is automatically repaired by AWS</a:t>
            </a:r>
            <a:endParaRPr lang="en-US" sz="1315" dirty="0"/>
          </a:p>
        </p:txBody>
      </p:sp>
      <p:sp>
        <p:nvSpPr>
          <p:cNvPr id="28" name="Text 4"/>
          <p:cNvSpPr/>
          <p:nvPr/>
        </p:nvSpPr>
        <p:spPr>
          <a:xfrm>
            <a:off x="6291281" y="1935361"/>
            <a:ext cx="135904"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9" name="Text 5"/>
          <p:cNvSpPr/>
          <p:nvPr/>
        </p:nvSpPr>
        <p:spPr>
          <a:xfrm>
            <a:off x="6607839" y="1898238"/>
            <a:ext cx="4677460"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It is marked as unhealthy and scheduled for replacement</a:t>
            </a:r>
            <a:endParaRPr lang="en-US" sz="1315" dirty="0"/>
          </a:p>
        </p:txBody>
      </p:sp>
      <p:sp>
        <p:nvSpPr>
          <p:cNvPr id="30" name="Text 6"/>
          <p:cNvSpPr/>
          <p:nvPr/>
        </p:nvSpPr>
        <p:spPr>
          <a:xfrm>
            <a:off x="687931" y="2974797"/>
            <a:ext cx="130858"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31" name="Text 7"/>
          <p:cNvSpPr/>
          <p:nvPr/>
        </p:nvSpPr>
        <p:spPr>
          <a:xfrm>
            <a:off x="1002313" y="2937674"/>
            <a:ext cx="264377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It is rebooted immediately</a:t>
            </a:r>
            <a:endParaRPr lang="en-US" sz="1315" dirty="0"/>
          </a:p>
        </p:txBody>
      </p:sp>
      <p:sp>
        <p:nvSpPr>
          <p:cNvPr id="32" name="Text 8"/>
          <p:cNvSpPr/>
          <p:nvPr/>
        </p:nvSpPr>
        <p:spPr>
          <a:xfrm>
            <a:off x="6286352" y="2974797"/>
            <a:ext cx="147911"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3" name="Text 9"/>
          <p:cNvSpPr/>
          <p:nvPr/>
        </p:nvSpPr>
        <p:spPr>
          <a:xfrm>
            <a:off x="6607839" y="2937674"/>
            <a:ext cx="4677460"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 Auto Scaling Group is suspended until manual intervention</a:t>
            </a:r>
            <a:endParaRPr lang="en-US" sz="1315"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1489889"/>
            <a:ext cx="10988318" cy="668209"/>
          </a:xfrm>
          <a:prstGeom prst="rect">
            <a:avLst/>
          </a:prstGeom>
        </p:spPr>
      </p:pic>
      <p:pic>
        <p:nvPicPr>
          <p:cNvPr id="8" name="Image 6" descr="preencoded.png"/>
          <p:cNvPicPr>
            <a:picLocks noChangeAspect="1"/>
          </p:cNvPicPr>
          <p:nvPr/>
        </p:nvPicPr>
        <p:blipFill>
          <a:blip r:embed="rId9"/>
          <a:stretch>
            <a:fillRect/>
          </a:stretch>
        </p:blipFill>
        <p:spPr>
          <a:xfrm>
            <a:off x="593963" y="1638380"/>
            <a:ext cx="371227" cy="371227"/>
          </a:xfrm>
          <a:prstGeom prst="rect">
            <a:avLst/>
          </a:prstGeom>
        </p:spPr>
      </p:pic>
      <p:pic>
        <p:nvPicPr>
          <p:cNvPr id="9" name="Image 7" descr="preencoded.png"/>
          <p:cNvPicPr>
            <a:picLocks noChangeAspect="1"/>
          </p:cNvPicPr>
          <p:nvPr/>
        </p:nvPicPr>
        <p:blipFill>
          <a:blip r:embed="rId10"/>
          <a:stretch>
            <a:fillRect/>
          </a:stretch>
        </p:blipFill>
        <p:spPr>
          <a:xfrm>
            <a:off x="686770" y="1694064"/>
            <a:ext cx="185613" cy="259859"/>
          </a:xfrm>
          <a:prstGeom prst="rect">
            <a:avLst/>
          </a:prstGeom>
        </p:spPr>
      </p:pic>
      <p:pic>
        <p:nvPicPr>
          <p:cNvPr id="10" name="Image 8" descr="preencoded.png"/>
          <p:cNvPicPr>
            <a:picLocks noChangeAspect="1"/>
          </p:cNvPicPr>
          <p:nvPr/>
        </p:nvPicPr>
        <p:blipFill>
          <a:blip r:embed="rId11"/>
          <a:stretch>
            <a:fillRect/>
          </a:stretch>
        </p:blipFill>
        <p:spPr>
          <a:xfrm>
            <a:off x="445472" y="2789183"/>
            <a:ext cx="111368" cy="148491"/>
          </a:xfrm>
          <a:prstGeom prst="rect">
            <a:avLst/>
          </a:prstGeom>
        </p:spPr>
      </p:pic>
      <p:pic>
        <p:nvPicPr>
          <p:cNvPr id="11" name="Image 9" descr="preencoded.png"/>
          <p:cNvPicPr>
            <a:picLocks noChangeAspect="1"/>
          </p:cNvPicPr>
          <p:nvPr/>
        </p:nvPicPr>
        <p:blipFill>
          <a:blip r:embed="rId11"/>
          <a:stretch>
            <a:fillRect/>
          </a:stretch>
        </p:blipFill>
        <p:spPr>
          <a:xfrm>
            <a:off x="445472" y="3346024"/>
            <a:ext cx="111368" cy="148491"/>
          </a:xfrm>
          <a:prstGeom prst="rect">
            <a:avLst/>
          </a:prstGeom>
        </p:spPr>
      </p:pic>
      <p:pic>
        <p:nvPicPr>
          <p:cNvPr id="12" name="Image 10" descr="preencoded.png"/>
          <p:cNvPicPr>
            <a:picLocks noChangeAspect="1"/>
          </p:cNvPicPr>
          <p:nvPr/>
        </p:nvPicPr>
        <p:blipFill>
          <a:blip r:embed="rId11"/>
          <a:stretch>
            <a:fillRect/>
          </a:stretch>
        </p:blipFill>
        <p:spPr>
          <a:xfrm>
            <a:off x="445472" y="3680128"/>
            <a:ext cx="111368" cy="148491"/>
          </a:xfrm>
          <a:prstGeom prst="rect">
            <a:avLst/>
          </a:prstGeom>
        </p:spPr>
      </p:pic>
      <p:pic>
        <p:nvPicPr>
          <p:cNvPr id="13" name="Image 11" descr="preencoded.png"/>
          <p:cNvPicPr>
            <a:picLocks noChangeAspect="1"/>
          </p:cNvPicPr>
          <p:nvPr/>
        </p:nvPicPr>
        <p:blipFill>
          <a:blip r:embed="rId12"/>
          <a:stretch>
            <a:fillRect/>
          </a:stretch>
        </p:blipFill>
        <p:spPr>
          <a:xfrm>
            <a:off x="2394414" y="4125600"/>
            <a:ext cx="1187926" cy="1262172"/>
          </a:xfrm>
          <a:prstGeom prst="rect">
            <a:avLst/>
          </a:prstGeom>
        </p:spPr>
      </p:pic>
      <p:pic>
        <p:nvPicPr>
          <p:cNvPr id="14" name="Image 12" descr="preencoded.png"/>
          <p:cNvPicPr>
            <a:picLocks noChangeAspect="1"/>
          </p:cNvPicPr>
          <p:nvPr/>
        </p:nvPicPr>
        <p:blipFill>
          <a:blip r:embed="rId13"/>
          <a:stretch>
            <a:fillRect/>
          </a:stretch>
        </p:blipFill>
        <p:spPr>
          <a:xfrm>
            <a:off x="2877009" y="4236968"/>
            <a:ext cx="222736" cy="296982"/>
          </a:xfrm>
          <a:prstGeom prst="rect">
            <a:avLst/>
          </a:prstGeom>
        </p:spPr>
      </p:pic>
      <p:pic>
        <p:nvPicPr>
          <p:cNvPr id="15" name="Image 13" descr="preencoded.png"/>
          <p:cNvPicPr>
            <a:picLocks noChangeAspect="1"/>
          </p:cNvPicPr>
          <p:nvPr/>
        </p:nvPicPr>
        <p:blipFill>
          <a:blip r:embed="rId14"/>
          <a:stretch>
            <a:fillRect/>
          </a:stretch>
        </p:blipFill>
        <p:spPr>
          <a:xfrm>
            <a:off x="3675147" y="4747406"/>
            <a:ext cx="593963" cy="18561"/>
          </a:xfrm>
          <a:prstGeom prst="rect">
            <a:avLst/>
          </a:prstGeom>
        </p:spPr>
      </p:pic>
      <p:pic>
        <p:nvPicPr>
          <p:cNvPr id="16" name="Image 14" descr="preencoded.png"/>
          <p:cNvPicPr>
            <a:picLocks noChangeAspect="1"/>
          </p:cNvPicPr>
          <p:nvPr/>
        </p:nvPicPr>
        <p:blipFill>
          <a:blip r:embed="rId15"/>
          <a:stretch>
            <a:fillRect/>
          </a:stretch>
        </p:blipFill>
        <p:spPr>
          <a:xfrm>
            <a:off x="4361917" y="4236969"/>
            <a:ext cx="1187926" cy="1039435"/>
          </a:xfrm>
          <a:prstGeom prst="rect">
            <a:avLst/>
          </a:prstGeom>
        </p:spPr>
      </p:pic>
      <p:pic>
        <p:nvPicPr>
          <p:cNvPr id="17" name="Image 15" descr="preencoded.png"/>
          <p:cNvPicPr>
            <a:picLocks noChangeAspect="1"/>
          </p:cNvPicPr>
          <p:nvPr/>
        </p:nvPicPr>
        <p:blipFill>
          <a:blip r:embed="rId16"/>
          <a:stretch>
            <a:fillRect/>
          </a:stretch>
        </p:blipFill>
        <p:spPr>
          <a:xfrm>
            <a:off x="4816670" y="4348336"/>
            <a:ext cx="278420" cy="296982"/>
          </a:xfrm>
          <a:prstGeom prst="rect">
            <a:avLst/>
          </a:prstGeom>
        </p:spPr>
      </p:pic>
      <p:pic>
        <p:nvPicPr>
          <p:cNvPr id="18" name="Image 16" descr="preencoded.png"/>
          <p:cNvPicPr>
            <a:picLocks noChangeAspect="1"/>
          </p:cNvPicPr>
          <p:nvPr/>
        </p:nvPicPr>
        <p:blipFill>
          <a:blip r:embed="rId14"/>
          <a:stretch>
            <a:fillRect/>
          </a:stretch>
        </p:blipFill>
        <p:spPr>
          <a:xfrm>
            <a:off x="5642650" y="4747406"/>
            <a:ext cx="593963" cy="18561"/>
          </a:xfrm>
          <a:prstGeom prst="rect">
            <a:avLst/>
          </a:prstGeom>
        </p:spPr>
      </p:pic>
      <p:pic>
        <p:nvPicPr>
          <p:cNvPr id="19" name="Image 17" descr="preencoded.png"/>
          <p:cNvPicPr>
            <a:picLocks noChangeAspect="1"/>
          </p:cNvPicPr>
          <p:nvPr/>
        </p:nvPicPr>
        <p:blipFill>
          <a:blip r:embed="rId17"/>
          <a:stretch>
            <a:fillRect/>
          </a:stretch>
        </p:blipFill>
        <p:spPr>
          <a:xfrm>
            <a:off x="6329419" y="4236969"/>
            <a:ext cx="1187926" cy="1039435"/>
          </a:xfrm>
          <a:prstGeom prst="rect">
            <a:avLst/>
          </a:prstGeom>
        </p:spPr>
      </p:pic>
      <p:pic>
        <p:nvPicPr>
          <p:cNvPr id="20" name="Image 18" descr="preencoded.png"/>
          <p:cNvPicPr>
            <a:picLocks noChangeAspect="1"/>
          </p:cNvPicPr>
          <p:nvPr/>
        </p:nvPicPr>
        <p:blipFill>
          <a:blip r:embed="rId18"/>
          <a:stretch>
            <a:fillRect/>
          </a:stretch>
        </p:blipFill>
        <p:spPr>
          <a:xfrm>
            <a:off x="6812014" y="4348336"/>
            <a:ext cx="222736" cy="296982"/>
          </a:xfrm>
          <a:prstGeom prst="rect">
            <a:avLst/>
          </a:prstGeom>
        </p:spPr>
      </p:pic>
      <p:pic>
        <p:nvPicPr>
          <p:cNvPr id="21" name="Image 19" descr="preencoded.png"/>
          <p:cNvPicPr>
            <a:picLocks noChangeAspect="1"/>
          </p:cNvPicPr>
          <p:nvPr/>
        </p:nvPicPr>
        <p:blipFill>
          <a:blip r:embed="rId14"/>
          <a:stretch>
            <a:fillRect/>
          </a:stretch>
        </p:blipFill>
        <p:spPr>
          <a:xfrm>
            <a:off x="7610152" y="4747406"/>
            <a:ext cx="593963" cy="18561"/>
          </a:xfrm>
          <a:prstGeom prst="rect">
            <a:avLst/>
          </a:prstGeom>
        </p:spPr>
      </p:pic>
      <p:pic>
        <p:nvPicPr>
          <p:cNvPr id="22" name="Image 20" descr="preencoded.png"/>
          <p:cNvPicPr>
            <a:picLocks noChangeAspect="1"/>
          </p:cNvPicPr>
          <p:nvPr/>
        </p:nvPicPr>
        <p:blipFill>
          <a:blip r:embed="rId19"/>
          <a:stretch>
            <a:fillRect/>
          </a:stretch>
        </p:blipFill>
        <p:spPr>
          <a:xfrm>
            <a:off x="8296922" y="4125600"/>
            <a:ext cx="1187926" cy="1262172"/>
          </a:xfrm>
          <a:prstGeom prst="rect">
            <a:avLst/>
          </a:prstGeom>
        </p:spPr>
      </p:pic>
      <p:pic>
        <p:nvPicPr>
          <p:cNvPr id="23" name="Image 21" descr="preencoded.png"/>
          <p:cNvPicPr>
            <a:picLocks noChangeAspect="1"/>
          </p:cNvPicPr>
          <p:nvPr/>
        </p:nvPicPr>
        <p:blipFill>
          <a:blip r:embed="rId20"/>
          <a:stretch>
            <a:fillRect/>
          </a:stretch>
        </p:blipFill>
        <p:spPr>
          <a:xfrm>
            <a:off x="8779517" y="4236968"/>
            <a:ext cx="222736" cy="296982"/>
          </a:xfrm>
          <a:prstGeom prst="rect">
            <a:avLst/>
          </a:prstGeom>
        </p:spPr>
      </p:pic>
      <p:sp>
        <p:nvSpPr>
          <p:cNvPr id="27" name="Text 1"/>
          <p:cNvSpPr/>
          <p:nvPr/>
        </p:nvSpPr>
        <p:spPr>
          <a:xfrm>
            <a:off x="445472" y="1081539"/>
            <a:ext cx="13185981"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What happens when an instance in an Auto Scaling Group fails its health check?</a:t>
            </a:r>
            <a:endParaRPr lang="en-US" sz="1461" dirty="0"/>
          </a:p>
        </p:txBody>
      </p:sp>
      <p:sp>
        <p:nvSpPr>
          <p:cNvPr id="28" name="Text 2"/>
          <p:cNvSpPr/>
          <p:nvPr/>
        </p:nvSpPr>
        <p:spPr>
          <a:xfrm>
            <a:off x="1113681" y="1694064"/>
            <a:ext cx="6384002" cy="259859"/>
          </a:xfrm>
          <a:prstGeom prst="rect">
            <a:avLst/>
          </a:prstGeom>
          <a:noFill/>
          <a:ln/>
        </p:spPr>
        <p:txBody>
          <a:bodyPr vert="horz" wrap="square" lIns="0" tIns="0" rIns="0" bIns="0" rtlCol="0" anchor="t"/>
          <a:lstStyle/>
          <a:p>
            <a:pPr>
              <a:lnSpc>
                <a:spcPts val="2046"/>
              </a:lnSpc>
            </a:pPr>
            <a:r>
              <a:rPr lang="en-US" sz="1461" dirty="0">
                <a:solidFill>
                  <a:srgbClr val="1F2937"/>
                </a:solidFill>
                <a:latin typeface="ui-sans-serif" pitchFamily="34" charset="0"/>
                <a:ea typeface="ui-sans-serif" pitchFamily="34" charset="-122"/>
                <a:cs typeface="ui-sans-serif" pitchFamily="34" charset="-120"/>
              </a:rPr>
              <a:t>It is marked as unhealthy and scheduled for replacement</a:t>
            </a:r>
            <a:endParaRPr lang="en-US" sz="1461" dirty="0"/>
          </a:p>
        </p:txBody>
      </p:sp>
      <p:sp>
        <p:nvSpPr>
          <p:cNvPr id="29" name="Text 3"/>
          <p:cNvSpPr/>
          <p:nvPr/>
        </p:nvSpPr>
        <p:spPr>
          <a:xfrm>
            <a:off x="445472" y="2380833"/>
            <a:ext cx="10988318"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Explanation:</a:t>
            </a:r>
            <a:endParaRPr lang="en-US" sz="1315" dirty="0"/>
          </a:p>
        </p:txBody>
      </p:sp>
      <p:sp>
        <p:nvSpPr>
          <p:cNvPr id="30" name="Text 4"/>
          <p:cNvSpPr/>
          <p:nvPr/>
        </p:nvSpPr>
        <p:spPr>
          <a:xfrm>
            <a:off x="668208" y="2714938"/>
            <a:ext cx="10765582"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If an instance in an Auto Scaling Group fails its health checks (either EC2 health checks or ELB health checks), Amazon EC2 Auto Scaling marks it as unhealthy</a:t>
            </a:r>
            <a:endParaRPr lang="en-US" sz="1169" dirty="0"/>
          </a:p>
        </p:txBody>
      </p:sp>
      <p:sp>
        <p:nvSpPr>
          <p:cNvPr id="31" name="Text 5"/>
          <p:cNvSpPr/>
          <p:nvPr/>
        </p:nvSpPr>
        <p:spPr>
          <a:xfrm>
            <a:off x="668208" y="3271778"/>
            <a:ext cx="513685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It then initiates the termination of the unhealthy instance</a:t>
            </a:r>
            <a:endParaRPr lang="en-US" sz="1169" dirty="0"/>
          </a:p>
        </p:txBody>
      </p:sp>
      <p:sp>
        <p:nvSpPr>
          <p:cNvPr id="32" name="Text 6"/>
          <p:cNvSpPr/>
          <p:nvPr/>
        </p:nvSpPr>
        <p:spPr>
          <a:xfrm>
            <a:off x="668208" y="3605883"/>
            <a:ext cx="8834447"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Finally, it launches a new instance to replace the terminated one, maintaining the desired capacity</a:t>
            </a:r>
            <a:endParaRPr lang="en-US" sz="1169" dirty="0"/>
          </a:p>
        </p:txBody>
      </p:sp>
      <p:sp>
        <p:nvSpPr>
          <p:cNvPr id="33" name="Text 7"/>
          <p:cNvSpPr/>
          <p:nvPr/>
        </p:nvSpPr>
        <p:spPr>
          <a:xfrm>
            <a:off x="2505782" y="4608195"/>
            <a:ext cx="965190" cy="668209"/>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Health Check
Fails</a:t>
            </a:r>
            <a:endParaRPr lang="en-US" sz="1169" dirty="0"/>
          </a:p>
        </p:txBody>
      </p:sp>
      <p:sp>
        <p:nvSpPr>
          <p:cNvPr id="34" name="Text 8"/>
          <p:cNvSpPr/>
          <p:nvPr/>
        </p:nvSpPr>
        <p:spPr>
          <a:xfrm>
            <a:off x="4574792" y="4719564"/>
            <a:ext cx="762031" cy="445472"/>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Marked as
Unhealthy</a:t>
            </a:r>
            <a:endParaRPr lang="en-US" sz="1169" dirty="0"/>
          </a:p>
        </p:txBody>
      </p:sp>
      <p:sp>
        <p:nvSpPr>
          <p:cNvPr id="35" name="Text 9"/>
          <p:cNvSpPr/>
          <p:nvPr/>
        </p:nvSpPr>
        <p:spPr>
          <a:xfrm>
            <a:off x="6487916" y="4719564"/>
            <a:ext cx="870788" cy="445472"/>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Termination
Initiated</a:t>
            </a:r>
            <a:endParaRPr lang="en-US" sz="1169" dirty="0"/>
          </a:p>
        </p:txBody>
      </p:sp>
      <p:sp>
        <p:nvSpPr>
          <p:cNvPr id="36" name="Text 10"/>
          <p:cNvSpPr/>
          <p:nvPr/>
        </p:nvSpPr>
        <p:spPr>
          <a:xfrm>
            <a:off x="8408290" y="4608195"/>
            <a:ext cx="965190" cy="668209"/>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New Instance
Launched</a:t>
            </a:r>
            <a:endParaRPr lang="en-US" sz="1169"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1675502"/>
            <a:ext cx="10988318" cy="742454"/>
          </a:xfrm>
          <a:prstGeom prst="rect">
            <a:avLst/>
          </a:prstGeom>
        </p:spPr>
      </p:pic>
      <p:pic>
        <p:nvPicPr>
          <p:cNvPr id="8" name="Image 6" descr="preencoded.png"/>
          <p:cNvPicPr>
            <a:picLocks noChangeAspect="1"/>
          </p:cNvPicPr>
          <p:nvPr/>
        </p:nvPicPr>
        <p:blipFill>
          <a:blip r:embed="rId9"/>
          <a:stretch>
            <a:fillRect/>
          </a:stretch>
        </p:blipFill>
        <p:spPr>
          <a:xfrm>
            <a:off x="445472" y="2714938"/>
            <a:ext cx="5382791" cy="593963"/>
          </a:xfrm>
          <a:prstGeom prst="rect">
            <a:avLst/>
          </a:prstGeom>
        </p:spPr>
      </p:pic>
      <p:pic>
        <p:nvPicPr>
          <p:cNvPr id="9" name="Image 7" descr="preencoded.png"/>
          <p:cNvPicPr>
            <a:picLocks noChangeAspect="1"/>
          </p:cNvPicPr>
          <p:nvPr/>
        </p:nvPicPr>
        <p:blipFill>
          <a:blip r:embed="rId10"/>
          <a:stretch>
            <a:fillRect/>
          </a:stretch>
        </p:blipFill>
        <p:spPr>
          <a:xfrm>
            <a:off x="593963" y="2863428"/>
            <a:ext cx="296982" cy="296982"/>
          </a:xfrm>
          <a:prstGeom prst="rect">
            <a:avLst/>
          </a:prstGeom>
        </p:spPr>
      </p:pic>
      <p:pic>
        <p:nvPicPr>
          <p:cNvPr id="10" name="Image 8" descr="preencoded.png"/>
          <p:cNvPicPr>
            <a:picLocks noChangeAspect="1"/>
          </p:cNvPicPr>
          <p:nvPr/>
        </p:nvPicPr>
        <p:blipFill>
          <a:blip r:embed="rId9"/>
          <a:stretch>
            <a:fillRect/>
          </a:stretch>
        </p:blipFill>
        <p:spPr>
          <a:xfrm>
            <a:off x="6050999" y="2714938"/>
            <a:ext cx="5382791" cy="593963"/>
          </a:xfrm>
          <a:prstGeom prst="rect">
            <a:avLst/>
          </a:prstGeom>
        </p:spPr>
      </p:pic>
      <p:pic>
        <p:nvPicPr>
          <p:cNvPr id="11" name="Image 9" descr="preencoded.png"/>
          <p:cNvPicPr>
            <a:picLocks noChangeAspect="1"/>
          </p:cNvPicPr>
          <p:nvPr/>
        </p:nvPicPr>
        <p:blipFill>
          <a:blip r:embed="rId11"/>
          <a:stretch>
            <a:fillRect/>
          </a:stretch>
        </p:blipFill>
        <p:spPr>
          <a:xfrm>
            <a:off x="6199490" y="2863428"/>
            <a:ext cx="296982" cy="296982"/>
          </a:xfrm>
          <a:prstGeom prst="rect">
            <a:avLst/>
          </a:prstGeom>
        </p:spPr>
      </p:pic>
      <p:pic>
        <p:nvPicPr>
          <p:cNvPr id="12" name="Image 10" descr="preencoded.png"/>
          <p:cNvPicPr>
            <a:picLocks noChangeAspect="1"/>
          </p:cNvPicPr>
          <p:nvPr/>
        </p:nvPicPr>
        <p:blipFill>
          <a:blip r:embed="rId9"/>
          <a:stretch>
            <a:fillRect/>
          </a:stretch>
        </p:blipFill>
        <p:spPr>
          <a:xfrm>
            <a:off x="445472" y="3531637"/>
            <a:ext cx="5382791" cy="593963"/>
          </a:xfrm>
          <a:prstGeom prst="rect">
            <a:avLst/>
          </a:prstGeom>
        </p:spPr>
      </p:pic>
      <p:pic>
        <p:nvPicPr>
          <p:cNvPr id="13" name="Image 11" descr="preencoded.png"/>
          <p:cNvPicPr>
            <a:picLocks noChangeAspect="1"/>
          </p:cNvPicPr>
          <p:nvPr/>
        </p:nvPicPr>
        <p:blipFill>
          <a:blip r:embed="rId10"/>
          <a:stretch>
            <a:fillRect/>
          </a:stretch>
        </p:blipFill>
        <p:spPr>
          <a:xfrm>
            <a:off x="593963" y="3680128"/>
            <a:ext cx="296982" cy="296982"/>
          </a:xfrm>
          <a:prstGeom prst="rect">
            <a:avLst/>
          </a:prstGeom>
        </p:spPr>
      </p:pic>
      <p:pic>
        <p:nvPicPr>
          <p:cNvPr id="14" name="Image 12" descr="preencoded.png"/>
          <p:cNvPicPr>
            <a:picLocks noChangeAspect="1"/>
          </p:cNvPicPr>
          <p:nvPr/>
        </p:nvPicPr>
        <p:blipFill>
          <a:blip r:embed="rId9"/>
          <a:stretch>
            <a:fillRect/>
          </a:stretch>
        </p:blipFill>
        <p:spPr>
          <a:xfrm>
            <a:off x="6050999" y="3531637"/>
            <a:ext cx="5382791" cy="593963"/>
          </a:xfrm>
          <a:prstGeom prst="rect">
            <a:avLst/>
          </a:prstGeom>
        </p:spPr>
      </p:pic>
      <p:pic>
        <p:nvPicPr>
          <p:cNvPr id="15" name="Image 13" descr="preencoded.png"/>
          <p:cNvPicPr>
            <a:picLocks noChangeAspect="1"/>
          </p:cNvPicPr>
          <p:nvPr/>
        </p:nvPicPr>
        <p:blipFill>
          <a:blip r:embed="rId11"/>
          <a:stretch>
            <a:fillRect/>
          </a:stretch>
        </p:blipFill>
        <p:spPr>
          <a:xfrm>
            <a:off x="6199490" y="3680128"/>
            <a:ext cx="296982" cy="296982"/>
          </a:xfrm>
          <a:prstGeom prst="rect">
            <a:avLst/>
          </a:prstGeom>
        </p:spPr>
      </p:pic>
      <p:sp>
        <p:nvSpPr>
          <p:cNvPr id="18" name="Text 0"/>
          <p:cNvSpPr/>
          <p:nvPr/>
        </p:nvSpPr>
        <p:spPr>
          <a:xfrm>
            <a:off x="445472" y="301963"/>
            <a:ext cx="13185981"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5</a:t>
            </a:r>
            <a:endParaRPr lang="en-US" sz="2192" dirty="0"/>
          </a:p>
        </p:txBody>
      </p:sp>
      <p:sp>
        <p:nvSpPr>
          <p:cNvPr id="19" name="Text 1"/>
          <p:cNvSpPr/>
          <p:nvPr/>
        </p:nvSpPr>
        <p:spPr>
          <a:xfrm>
            <a:off x="445472" y="1155784"/>
            <a:ext cx="1318598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is the purpose of the cooldown period in Auto Scaling?</a:t>
            </a:r>
            <a:endParaRPr lang="en-US" sz="1754" dirty="0"/>
          </a:p>
        </p:txBody>
      </p:sp>
      <p:sp>
        <p:nvSpPr>
          <p:cNvPr id="20" name="Text 2"/>
          <p:cNvSpPr/>
          <p:nvPr/>
        </p:nvSpPr>
        <p:spPr>
          <a:xfrm>
            <a:off x="593963" y="1953923"/>
            <a:ext cx="1197381"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Scaling Activity</a:t>
            </a:r>
            <a:endParaRPr lang="en-US" sz="1023" dirty="0"/>
          </a:p>
        </p:txBody>
      </p:sp>
      <p:sp>
        <p:nvSpPr>
          <p:cNvPr id="21" name="Text 3"/>
          <p:cNvSpPr/>
          <p:nvPr/>
        </p:nvSpPr>
        <p:spPr>
          <a:xfrm>
            <a:off x="10202361" y="1953923"/>
            <a:ext cx="1299526"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Cooldown Period</a:t>
            </a:r>
            <a:endParaRPr lang="en-US" sz="1023" dirty="0"/>
          </a:p>
        </p:txBody>
      </p:sp>
      <p:sp>
        <p:nvSpPr>
          <p:cNvPr id="22" name="Text 4"/>
          <p:cNvSpPr/>
          <p:nvPr/>
        </p:nvSpPr>
        <p:spPr>
          <a:xfrm>
            <a:off x="684885" y="2900551"/>
            <a:ext cx="137992"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3" name="Text 5"/>
          <p:cNvSpPr/>
          <p:nvPr/>
        </p:nvSpPr>
        <p:spPr>
          <a:xfrm>
            <a:off x="1002313" y="2863429"/>
            <a:ext cx="403082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prevent rapid fluctuations in capacity</a:t>
            </a:r>
            <a:endParaRPr lang="en-US" sz="1315" dirty="0"/>
          </a:p>
        </p:txBody>
      </p:sp>
      <p:sp>
        <p:nvSpPr>
          <p:cNvPr id="24" name="Text 6"/>
          <p:cNvSpPr/>
          <p:nvPr/>
        </p:nvSpPr>
        <p:spPr>
          <a:xfrm>
            <a:off x="6291281" y="2900551"/>
            <a:ext cx="135904"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5" name="Text 7"/>
          <p:cNvSpPr/>
          <p:nvPr/>
        </p:nvSpPr>
        <p:spPr>
          <a:xfrm>
            <a:off x="6607840" y="2863429"/>
            <a:ext cx="403222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allow time for instance bootstrapping</a:t>
            </a:r>
            <a:endParaRPr lang="en-US" sz="1315" dirty="0"/>
          </a:p>
        </p:txBody>
      </p:sp>
      <p:sp>
        <p:nvSpPr>
          <p:cNvPr id="26" name="Text 8"/>
          <p:cNvSpPr/>
          <p:nvPr/>
        </p:nvSpPr>
        <p:spPr>
          <a:xfrm>
            <a:off x="687931" y="3717251"/>
            <a:ext cx="130858"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7" name="Text 9"/>
          <p:cNvSpPr/>
          <p:nvPr/>
        </p:nvSpPr>
        <p:spPr>
          <a:xfrm>
            <a:off x="1002313" y="3680128"/>
            <a:ext cx="453476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synchronize scaling actions across regions</a:t>
            </a:r>
            <a:endParaRPr lang="en-US" sz="1315" dirty="0"/>
          </a:p>
        </p:txBody>
      </p:sp>
      <p:sp>
        <p:nvSpPr>
          <p:cNvPr id="28" name="Text 10"/>
          <p:cNvSpPr/>
          <p:nvPr/>
        </p:nvSpPr>
        <p:spPr>
          <a:xfrm>
            <a:off x="6286352" y="3717251"/>
            <a:ext cx="147911"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9" name="Text 11"/>
          <p:cNvSpPr/>
          <p:nvPr/>
        </p:nvSpPr>
        <p:spPr>
          <a:xfrm>
            <a:off x="6607840" y="3680128"/>
            <a:ext cx="339985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comply with AWS service limits</a:t>
            </a:r>
            <a:endParaRPr lang="en-US" sz="1315"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3" y="1489889"/>
            <a:ext cx="3439940" cy="3675147"/>
          </a:xfrm>
          <a:prstGeom prst="rect">
            <a:avLst/>
          </a:prstGeom>
        </p:spPr>
      </p:pic>
      <p:pic>
        <p:nvPicPr>
          <p:cNvPr id="8" name="Image 6" descr="preencoded.png"/>
          <p:cNvPicPr>
            <a:picLocks noChangeAspect="1"/>
          </p:cNvPicPr>
          <p:nvPr/>
        </p:nvPicPr>
        <p:blipFill>
          <a:blip r:embed="rId9"/>
          <a:stretch>
            <a:fillRect/>
          </a:stretch>
        </p:blipFill>
        <p:spPr>
          <a:xfrm>
            <a:off x="593963" y="1749747"/>
            <a:ext cx="246228" cy="296982"/>
          </a:xfrm>
          <a:prstGeom prst="rect">
            <a:avLst/>
          </a:prstGeom>
        </p:spPr>
      </p:pic>
      <p:pic>
        <p:nvPicPr>
          <p:cNvPr id="9" name="Image 7" descr="preencoded.png"/>
          <p:cNvPicPr>
            <a:picLocks noChangeAspect="1"/>
          </p:cNvPicPr>
          <p:nvPr/>
        </p:nvPicPr>
        <p:blipFill>
          <a:blip r:embed="rId10"/>
          <a:stretch>
            <a:fillRect/>
          </a:stretch>
        </p:blipFill>
        <p:spPr>
          <a:xfrm>
            <a:off x="4108148" y="2826306"/>
            <a:ext cx="7325496" cy="1113681"/>
          </a:xfrm>
          <a:prstGeom prst="rect">
            <a:avLst/>
          </a:prstGeom>
        </p:spPr>
      </p:pic>
      <p:pic>
        <p:nvPicPr>
          <p:cNvPr id="10" name="Image 8" descr="preencoded.png"/>
          <p:cNvPicPr>
            <a:picLocks noChangeAspect="1"/>
          </p:cNvPicPr>
          <p:nvPr/>
        </p:nvPicPr>
        <p:blipFill>
          <a:blip r:embed="rId11"/>
          <a:stretch>
            <a:fillRect/>
          </a:stretch>
        </p:blipFill>
        <p:spPr>
          <a:xfrm>
            <a:off x="4108148" y="2826306"/>
            <a:ext cx="2197634" cy="1113681"/>
          </a:xfrm>
          <a:prstGeom prst="rect">
            <a:avLst/>
          </a:prstGeom>
        </p:spPr>
      </p:pic>
      <p:pic>
        <p:nvPicPr>
          <p:cNvPr id="11" name="Image 9" descr="preencoded.png"/>
          <p:cNvPicPr>
            <a:picLocks noChangeAspect="1"/>
          </p:cNvPicPr>
          <p:nvPr/>
        </p:nvPicPr>
        <p:blipFill>
          <a:blip r:embed="rId12"/>
          <a:stretch>
            <a:fillRect/>
          </a:stretch>
        </p:blipFill>
        <p:spPr>
          <a:xfrm>
            <a:off x="5114086" y="3123287"/>
            <a:ext cx="185613" cy="259859"/>
          </a:xfrm>
          <a:prstGeom prst="rect">
            <a:avLst/>
          </a:prstGeom>
        </p:spPr>
      </p:pic>
      <p:pic>
        <p:nvPicPr>
          <p:cNvPr id="12" name="Image 10" descr="preencoded.png"/>
          <p:cNvPicPr>
            <a:picLocks noChangeAspect="1"/>
          </p:cNvPicPr>
          <p:nvPr/>
        </p:nvPicPr>
        <p:blipFill>
          <a:blip r:embed="rId13"/>
          <a:stretch>
            <a:fillRect/>
          </a:stretch>
        </p:blipFill>
        <p:spPr>
          <a:xfrm>
            <a:off x="6305783" y="2826306"/>
            <a:ext cx="1465042" cy="1113681"/>
          </a:xfrm>
          <a:prstGeom prst="rect">
            <a:avLst/>
          </a:prstGeom>
        </p:spPr>
      </p:pic>
      <p:pic>
        <p:nvPicPr>
          <p:cNvPr id="13" name="Image 11" descr="preencoded.png"/>
          <p:cNvPicPr>
            <a:picLocks noChangeAspect="1"/>
          </p:cNvPicPr>
          <p:nvPr/>
        </p:nvPicPr>
        <p:blipFill>
          <a:blip r:embed="rId14"/>
          <a:stretch>
            <a:fillRect/>
          </a:stretch>
        </p:blipFill>
        <p:spPr>
          <a:xfrm>
            <a:off x="6945424" y="3123287"/>
            <a:ext cx="185613" cy="259859"/>
          </a:xfrm>
          <a:prstGeom prst="rect">
            <a:avLst/>
          </a:prstGeom>
        </p:spPr>
      </p:pic>
      <p:pic>
        <p:nvPicPr>
          <p:cNvPr id="14" name="Image 12" descr="preencoded.png"/>
          <p:cNvPicPr>
            <a:picLocks noChangeAspect="1"/>
          </p:cNvPicPr>
          <p:nvPr/>
        </p:nvPicPr>
        <p:blipFill>
          <a:blip r:embed="rId15"/>
          <a:stretch>
            <a:fillRect/>
          </a:stretch>
        </p:blipFill>
        <p:spPr>
          <a:xfrm>
            <a:off x="7770825" y="2826306"/>
            <a:ext cx="2197634" cy="1113681"/>
          </a:xfrm>
          <a:prstGeom prst="rect">
            <a:avLst/>
          </a:prstGeom>
        </p:spPr>
      </p:pic>
      <p:pic>
        <p:nvPicPr>
          <p:cNvPr id="15" name="Image 13" descr="preencoded.png"/>
          <p:cNvPicPr>
            <a:picLocks noChangeAspect="1"/>
          </p:cNvPicPr>
          <p:nvPr/>
        </p:nvPicPr>
        <p:blipFill>
          <a:blip r:embed="rId16"/>
          <a:stretch>
            <a:fillRect/>
          </a:stretch>
        </p:blipFill>
        <p:spPr>
          <a:xfrm>
            <a:off x="8776762" y="3123287"/>
            <a:ext cx="185613" cy="259859"/>
          </a:xfrm>
          <a:prstGeom prst="rect">
            <a:avLst/>
          </a:prstGeom>
        </p:spPr>
      </p:pic>
      <p:pic>
        <p:nvPicPr>
          <p:cNvPr id="16" name="Image 14" descr="preencoded.png"/>
          <p:cNvPicPr>
            <a:picLocks noChangeAspect="1"/>
          </p:cNvPicPr>
          <p:nvPr/>
        </p:nvPicPr>
        <p:blipFill>
          <a:blip r:embed="rId17"/>
          <a:stretch>
            <a:fillRect/>
          </a:stretch>
        </p:blipFill>
        <p:spPr>
          <a:xfrm>
            <a:off x="9968459" y="2826306"/>
            <a:ext cx="1465042" cy="1113681"/>
          </a:xfrm>
          <a:prstGeom prst="rect">
            <a:avLst/>
          </a:prstGeom>
        </p:spPr>
      </p:pic>
      <p:pic>
        <p:nvPicPr>
          <p:cNvPr id="17" name="Image 15" descr="preencoded.png"/>
          <p:cNvPicPr>
            <a:picLocks noChangeAspect="1"/>
          </p:cNvPicPr>
          <p:nvPr/>
        </p:nvPicPr>
        <p:blipFill>
          <a:blip r:embed="rId18"/>
          <a:stretch>
            <a:fillRect/>
          </a:stretch>
        </p:blipFill>
        <p:spPr>
          <a:xfrm>
            <a:off x="10631302" y="3123287"/>
            <a:ext cx="139210" cy="259859"/>
          </a:xfrm>
          <a:prstGeom prst="rect">
            <a:avLst/>
          </a:prstGeom>
        </p:spPr>
      </p:pic>
      <p:pic>
        <p:nvPicPr>
          <p:cNvPr id="18" name="Image 16" descr="preencoded.png"/>
          <p:cNvPicPr>
            <a:picLocks noChangeAspect="1"/>
          </p:cNvPicPr>
          <p:nvPr/>
        </p:nvPicPr>
        <p:blipFill>
          <a:blip r:embed="rId19"/>
          <a:stretch>
            <a:fillRect/>
          </a:stretch>
        </p:blipFill>
        <p:spPr>
          <a:xfrm>
            <a:off x="4108148" y="4088478"/>
            <a:ext cx="7325496" cy="1076558"/>
          </a:xfrm>
          <a:prstGeom prst="rect">
            <a:avLst/>
          </a:prstGeom>
        </p:spPr>
      </p:pic>
      <p:pic>
        <p:nvPicPr>
          <p:cNvPr id="19" name="Image 17" descr="preencoded.png"/>
          <p:cNvPicPr>
            <a:picLocks noChangeAspect="1"/>
          </p:cNvPicPr>
          <p:nvPr/>
        </p:nvPicPr>
        <p:blipFill>
          <a:blip r:embed="rId20"/>
          <a:stretch>
            <a:fillRect/>
          </a:stretch>
        </p:blipFill>
        <p:spPr>
          <a:xfrm>
            <a:off x="4256640" y="4236968"/>
            <a:ext cx="139210" cy="259859"/>
          </a:xfrm>
          <a:prstGeom prst="rect">
            <a:avLst/>
          </a:prstGeom>
        </p:spPr>
      </p:pic>
      <p:sp>
        <p:nvSpPr>
          <p:cNvPr id="24" name="Text 2"/>
          <p:cNvSpPr/>
          <p:nvPr/>
        </p:nvSpPr>
        <p:spPr>
          <a:xfrm>
            <a:off x="659508" y="1786870"/>
            <a:ext cx="137992"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A</a:t>
            </a:r>
            <a:endParaRPr lang="en-US" sz="1169" dirty="0"/>
          </a:p>
        </p:txBody>
      </p:sp>
      <p:sp>
        <p:nvSpPr>
          <p:cNvPr id="25" name="Text 3"/>
          <p:cNvSpPr/>
          <p:nvPr/>
        </p:nvSpPr>
        <p:spPr>
          <a:xfrm>
            <a:off x="951559" y="1638379"/>
            <a:ext cx="2785363" cy="519718"/>
          </a:xfrm>
          <a:prstGeom prst="rect">
            <a:avLst/>
          </a:prstGeom>
          <a:noFill/>
          <a:ln/>
        </p:spPr>
        <p:txBody>
          <a:bodyPr vert="horz" wrap="square" lIns="0" tIns="0" rIns="0" bIns="0" rtlCol="0" anchor="t"/>
          <a:lstStyle/>
          <a:p>
            <a:pPr>
              <a:lnSpc>
                <a:spcPts val="2046"/>
              </a:lnSpc>
            </a:pPr>
            <a:r>
              <a:rPr lang="en-US" sz="1315" dirty="0">
                <a:solidFill>
                  <a:srgbClr val="1F2937"/>
                </a:solidFill>
                <a:latin typeface="ui-sans-serif" pitchFamily="34" charset="0"/>
                <a:ea typeface="ui-sans-serif" pitchFamily="34" charset="-122"/>
                <a:cs typeface="ui-sans-serif" pitchFamily="34" charset="-120"/>
              </a:rPr>
              <a:t>To prevent rapid fluctuations in capacity</a:t>
            </a:r>
            <a:endParaRPr lang="en-US" sz="1315" dirty="0"/>
          </a:p>
        </p:txBody>
      </p:sp>
      <p:sp>
        <p:nvSpPr>
          <p:cNvPr id="26" name="Text 4"/>
          <p:cNvSpPr/>
          <p:nvPr/>
        </p:nvSpPr>
        <p:spPr>
          <a:xfrm>
            <a:off x="1002313" y="2269465"/>
            <a:ext cx="2734609" cy="1113681"/>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The cooldown period ensures that Auto Scaling does not launch or terminate additional instances before the effects of previous scaling activities are visible.</a:t>
            </a:r>
            <a:endParaRPr lang="en-US" sz="1169" dirty="0"/>
          </a:p>
        </p:txBody>
      </p:sp>
      <p:sp>
        <p:nvSpPr>
          <p:cNvPr id="27" name="Text 5"/>
          <p:cNvSpPr/>
          <p:nvPr/>
        </p:nvSpPr>
        <p:spPr>
          <a:xfrm>
            <a:off x="4108148" y="1489889"/>
            <a:ext cx="7325496"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Explanation:</a:t>
            </a:r>
            <a:endParaRPr lang="en-US" sz="1315" dirty="0"/>
          </a:p>
        </p:txBody>
      </p:sp>
      <p:sp>
        <p:nvSpPr>
          <p:cNvPr id="28" name="Text 6"/>
          <p:cNvSpPr/>
          <p:nvPr/>
        </p:nvSpPr>
        <p:spPr>
          <a:xfrm>
            <a:off x="4108148" y="1823993"/>
            <a:ext cx="8790596"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Prevents rapid, unnecessary scaling actions</a:t>
            </a:r>
            <a:endParaRPr lang="en-US" sz="1169" dirty="0"/>
          </a:p>
        </p:txBody>
      </p:sp>
      <p:sp>
        <p:nvSpPr>
          <p:cNvPr id="29" name="Text 7"/>
          <p:cNvSpPr/>
          <p:nvPr/>
        </p:nvSpPr>
        <p:spPr>
          <a:xfrm>
            <a:off x="4108148" y="2120975"/>
            <a:ext cx="7325496"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Helps stabilize the group's capacity</a:t>
            </a:r>
            <a:endParaRPr lang="en-US" sz="1169" dirty="0"/>
          </a:p>
        </p:txBody>
      </p:sp>
      <p:sp>
        <p:nvSpPr>
          <p:cNvPr id="30" name="Text 8"/>
          <p:cNvSpPr/>
          <p:nvPr/>
        </p:nvSpPr>
        <p:spPr>
          <a:xfrm>
            <a:off x="4108148" y="2417956"/>
            <a:ext cx="8790596"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Allows time for instance bootstrapping and health checks</a:t>
            </a:r>
            <a:endParaRPr lang="en-US" sz="1169" dirty="0"/>
          </a:p>
        </p:txBody>
      </p:sp>
      <p:sp>
        <p:nvSpPr>
          <p:cNvPr id="31" name="Text 9"/>
          <p:cNvSpPr/>
          <p:nvPr/>
        </p:nvSpPr>
        <p:spPr>
          <a:xfrm>
            <a:off x="4628809" y="3420269"/>
            <a:ext cx="1156313" cy="222736"/>
          </a:xfrm>
          <a:prstGeom prst="rect">
            <a:avLst/>
          </a:prstGeom>
          <a:noFill/>
          <a:ln/>
        </p:spPr>
        <p:txBody>
          <a:bodyPr vert="horz" wrap="square" lIns="0" tIns="0" rIns="0" bIns="0" rtlCol="0" anchor="t"/>
          <a:lstStyle/>
          <a:p>
            <a:pPr algn="ctr">
              <a:lnSpc>
                <a:spcPts val="1754"/>
              </a:lnSpc>
            </a:pPr>
            <a:r>
              <a:rPr lang="en-US" sz="1169" b="1" dirty="0">
                <a:solidFill>
                  <a:srgbClr val="FFFFFF"/>
                </a:solidFill>
                <a:latin typeface="ui-sans-serif" pitchFamily="34" charset="0"/>
                <a:ea typeface="ui-sans-serif" pitchFamily="34" charset="-122"/>
                <a:cs typeface="ui-sans-serif" pitchFamily="34" charset="-120"/>
              </a:rPr>
              <a:t>Scaling Out</a:t>
            </a:r>
            <a:endParaRPr lang="en-US" sz="1169" dirty="0"/>
          </a:p>
        </p:txBody>
      </p:sp>
      <p:sp>
        <p:nvSpPr>
          <p:cNvPr id="32" name="Text 10"/>
          <p:cNvSpPr/>
          <p:nvPr/>
        </p:nvSpPr>
        <p:spPr>
          <a:xfrm>
            <a:off x="6193037" y="3420269"/>
            <a:ext cx="1690532" cy="222736"/>
          </a:xfrm>
          <a:prstGeom prst="rect">
            <a:avLst/>
          </a:prstGeom>
          <a:noFill/>
          <a:ln/>
        </p:spPr>
        <p:txBody>
          <a:bodyPr vert="horz" wrap="square" lIns="0" tIns="0" rIns="0" bIns="0" rtlCol="0" anchor="t"/>
          <a:lstStyle/>
          <a:p>
            <a:pPr algn="ctr">
              <a:lnSpc>
                <a:spcPts val="1754"/>
              </a:lnSpc>
            </a:pPr>
            <a:r>
              <a:rPr lang="en-US" sz="1169" b="1" dirty="0">
                <a:solidFill>
                  <a:srgbClr val="FFFFFF"/>
                </a:solidFill>
                <a:latin typeface="ui-sans-serif" pitchFamily="34" charset="0"/>
                <a:ea typeface="ui-sans-serif" pitchFamily="34" charset="-122"/>
                <a:cs typeface="ui-sans-serif" pitchFamily="34" charset="-120"/>
              </a:rPr>
              <a:t>Cooldown Period</a:t>
            </a:r>
            <a:endParaRPr lang="en-US" sz="1169" dirty="0"/>
          </a:p>
        </p:txBody>
      </p:sp>
      <p:sp>
        <p:nvSpPr>
          <p:cNvPr id="33" name="Text 11"/>
          <p:cNvSpPr/>
          <p:nvPr/>
        </p:nvSpPr>
        <p:spPr>
          <a:xfrm>
            <a:off x="8376591" y="3420269"/>
            <a:ext cx="985955" cy="222736"/>
          </a:xfrm>
          <a:prstGeom prst="rect">
            <a:avLst/>
          </a:prstGeom>
          <a:noFill/>
          <a:ln/>
        </p:spPr>
        <p:txBody>
          <a:bodyPr vert="horz" wrap="square" lIns="0" tIns="0" rIns="0" bIns="0" rtlCol="0" anchor="t"/>
          <a:lstStyle/>
          <a:p>
            <a:pPr algn="ctr">
              <a:lnSpc>
                <a:spcPts val="1754"/>
              </a:lnSpc>
            </a:pPr>
            <a:r>
              <a:rPr lang="en-US" sz="1169" b="1" dirty="0">
                <a:solidFill>
                  <a:srgbClr val="FFFFFF"/>
                </a:solidFill>
                <a:latin typeface="ui-sans-serif" pitchFamily="34" charset="0"/>
                <a:ea typeface="ui-sans-serif" pitchFamily="34" charset="-122"/>
                <a:cs typeface="ui-sans-serif" pitchFamily="34" charset="-120"/>
              </a:rPr>
              <a:t>Scaling In</a:t>
            </a:r>
            <a:endParaRPr lang="en-US" sz="1169" dirty="0"/>
          </a:p>
        </p:txBody>
      </p:sp>
      <p:sp>
        <p:nvSpPr>
          <p:cNvPr id="34" name="Text 12"/>
          <p:cNvSpPr/>
          <p:nvPr/>
        </p:nvSpPr>
        <p:spPr>
          <a:xfrm>
            <a:off x="10068893" y="3420269"/>
            <a:ext cx="1264028" cy="222736"/>
          </a:xfrm>
          <a:prstGeom prst="rect">
            <a:avLst/>
          </a:prstGeom>
          <a:noFill/>
          <a:ln/>
        </p:spPr>
        <p:txBody>
          <a:bodyPr vert="horz" wrap="square" lIns="0" tIns="0" rIns="0" bIns="0" rtlCol="0" anchor="t"/>
          <a:lstStyle/>
          <a:p>
            <a:pPr algn="ctr">
              <a:lnSpc>
                <a:spcPts val="1754"/>
              </a:lnSpc>
            </a:pPr>
            <a:r>
              <a:rPr lang="en-US" sz="1169" b="1" dirty="0">
                <a:solidFill>
                  <a:srgbClr val="FFFFFF"/>
                </a:solidFill>
                <a:latin typeface="ui-sans-serif" pitchFamily="34" charset="0"/>
                <a:ea typeface="ui-sans-serif" pitchFamily="34" charset="-122"/>
                <a:cs typeface="ui-sans-serif" pitchFamily="34" charset="-120"/>
              </a:rPr>
              <a:t>Stabilization</a:t>
            </a:r>
            <a:endParaRPr lang="en-US" sz="1169" dirty="0"/>
          </a:p>
        </p:txBody>
      </p:sp>
      <p:sp>
        <p:nvSpPr>
          <p:cNvPr id="35" name="Text 13"/>
          <p:cNvSpPr/>
          <p:nvPr/>
        </p:nvSpPr>
        <p:spPr>
          <a:xfrm>
            <a:off x="4470095" y="4236968"/>
            <a:ext cx="1662690"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Did You Know?</a:t>
            </a:r>
            <a:endParaRPr lang="en-US" sz="1315" dirty="0"/>
          </a:p>
        </p:txBody>
      </p:sp>
      <p:sp>
        <p:nvSpPr>
          <p:cNvPr id="36" name="Text 14"/>
          <p:cNvSpPr/>
          <p:nvPr/>
        </p:nvSpPr>
        <p:spPr>
          <a:xfrm>
            <a:off x="4256639" y="4571073"/>
            <a:ext cx="7028515"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The default cooldown period is 300 seconds (5 minutes), but you can configure it based on your application's needs.</a:t>
            </a:r>
            <a:endParaRPr lang="en-US" sz="1169"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7086505"/>
          </a:xfrm>
          <a:prstGeom prst="rect">
            <a:avLst/>
          </a:prstGeom>
        </p:spPr>
      </p:pic>
      <p:pic>
        <p:nvPicPr>
          <p:cNvPr id="3" name="Image 1" descr="preencoded.png"/>
          <p:cNvPicPr>
            <a:picLocks noChangeAspect="1"/>
          </p:cNvPicPr>
          <p:nvPr/>
        </p:nvPicPr>
        <p:blipFill>
          <a:blip r:embed="rId4"/>
          <a:stretch>
            <a:fillRect/>
          </a:stretch>
        </p:blipFill>
        <p:spPr>
          <a:xfrm>
            <a:off x="371227" y="2503222"/>
            <a:ext cx="11136809" cy="890945"/>
          </a:xfrm>
          <a:prstGeom prst="rect">
            <a:avLst/>
          </a:prstGeom>
        </p:spPr>
      </p:pic>
      <p:pic>
        <p:nvPicPr>
          <p:cNvPr id="4" name="Image 2" descr="preencoded.png"/>
          <p:cNvPicPr>
            <a:picLocks noChangeAspect="1"/>
          </p:cNvPicPr>
          <p:nvPr/>
        </p:nvPicPr>
        <p:blipFill>
          <a:blip r:embed="rId5"/>
          <a:stretch>
            <a:fillRect/>
          </a:stretch>
        </p:blipFill>
        <p:spPr>
          <a:xfrm>
            <a:off x="371226" y="3765395"/>
            <a:ext cx="3341043" cy="2069590"/>
          </a:xfrm>
          <a:prstGeom prst="rect">
            <a:avLst/>
          </a:prstGeom>
        </p:spPr>
      </p:pic>
      <p:pic>
        <p:nvPicPr>
          <p:cNvPr id="5" name="Image 3" descr="preencoded.png"/>
          <p:cNvPicPr>
            <a:picLocks noChangeAspect="1"/>
          </p:cNvPicPr>
          <p:nvPr/>
        </p:nvPicPr>
        <p:blipFill>
          <a:blip r:embed="rId6"/>
          <a:stretch>
            <a:fillRect/>
          </a:stretch>
        </p:blipFill>
        <p:spPr>
          <a:xfrm>
            <a:off x="1670521" y="3951008"/>
            <a:ext cx="742454" cy="742454"/>
          </a:xfrm>
          <a:prstGeom prst="rect">
            <a:avLst/>
          </a:prstGeom>
        </p:spPr>
      </p:pic>
      <p:pic>
        <p:nvPicPr>
          <p:cNvPr id="6" name="Image 4" descr="preencoded.png"/>
          <p:cNvPicPr>
            <a:picLocks noChangeAspect="1"/>
          </p:cNvPicPr>
          <p:nvPr/>
        </p:nvPicPr>
        <p:blipFill>
          <a:blip r:embed="rId7"/>
          <a:stretch>
            <a:fillRect/>
          </a:stretch>
        </p:blipFill>
        <p:spPr>
          <a:xfrm>
            <a:off x="1893257" y="4155183"/>
            <a:ext cx="296982" cy="334104"/>
          </a:xfrm>
          <a:prstGeom prst="rect">
            <a:avLst/>
          </a:prstGeom>
        </p:spPr>
      </p:pic>
      <p:pic>
        <p:nvPicPr>
          <p:cNvPr id="7" name="Image 5" descr="preencoded.png"/>
          <p:cNvPicPr>
            <a:picLocks noChangeAspect="1"/>
          </p:cNvPicPr>
          <p:nvPr/>
        </p:nvPicPr>
        <p:blipFill>
          <a:blip r:embed="rId8"/>
          <a:stretch>
            <a:fillRect/>
          </a:stretch>
        </p:blipFill>
        <p:spPr>
          <a:xfrm>
            <a:off x="1397176" y="5482319"/>
            <a:ext cx="129929" cy="129929"/>
          </a:xfrm>
          <a:prstGeom prst="rect">
            <a:avLst/>
          </a:prstGeom>
        </p:spPr>
      </p:pic>
      <p:pic>
        <p:nvPicPr>
          <p:cNvPr id="8" name="Image 6" descr="preencoded.png"/>
          <p:cNvPicPr>
            <a:picLocks noChangeAspect="1"/>
          </p:cNvPicPr>
          <p:nvPr/>
        </p:nvPicPr>
        <p:blipFill>
          <a:blip r:embed="rId9"/>
          <a:stretch>
            <a:fillRect/>
          </a:stretch>
        </p:blipFill>
        <p:spPr>
          <a:xfrm>
            <a:off x="4269110" y="3765395"/>
            <a:ext cx="3341043" cy="2069590"/>
          </a:xfrm>
          <a:prstGeom prst="rect">
            <a:avLst/>
          </a:prstGeom>
        </p:spPr>
      </p:pic>
      <p:pic>
        <p:nvPicPr>
          <p:cNvPr id="9" name="Image 7" descr="preencoded.png"/>
          <p:cNvPicPr>
            <a:picLocks noChangeAspect="1"/>
          </p:cNvPicPr>
          <p:nvPr/>
        </p:nvPicPr>
        <p:blipFill>
          <a:blip r:embed="rId10"/>
          <a:stretch>
            <a:fillRect/>
          </a:stretch>
        </p:blipFill>
        <p:spPr>
          <a:xfrm>
            <a:off x="5568404" y="3951008"/>
            <a:ext cx="742454" cy="742454"/>
          </a:xfrm>
          <a:prstGeom prst="rect">
            <a:avLst/>
          </a:prstGeom>
        </p:spPr>
      </p:pic>
      <p:pic>
        <p:nvPicPr>
          <p:cNvPr id="10" name="Image 8" descr="preencoded.png"/>
          <p:cNvPicPr>
            <a:picLocks noChangeAspect="1"/>
          </p:cNvPicPr>
          <p:nvPr/>
        </p:nvPicPr>
        <p:blipFill>
          <a:blip r:embed="rId11"/>
          <a:stretch>
            <a:fillRect/>
          </a:stretch>
        </p:blipFill>
        <p:spPr>
          <a:xfrm>
            <a:off x="5772579" y="4155183"/>
            <a:ext cx="334104" cy="334104"/>
          </a:xfrm>
          <a:prstGeom prst="rect">
            <a:avLst/>
          </a:prstGeom>
        </p:spPr>
      </p:pic>
      <p:pic>
        <p:nvPicPr>
          <p:cNvPr id="11" name="Image 9" descr="preencoded.png"/>
          <p:cNvPicPr>
            <a:picLocks noChangeAspect="1"/>
          </p:cNvPicPr>
          <p:nvPr/>
        </p:nvPicPr>
        <p:blipFill>
          <a:blip r:embed="rId12"/>
          <a:stretch>
            <a:fillRect/>
          </a:stretch>
        </p:blipFill>
        <p:spPr>
          <a:xfrm>
            <a:off x="5154254" y="5482319"/>
            <a:ext cx="148491" cy="129929"/>
          </a:xfrm>
          <a:prstGeom prst="rect">
            <a:avLst/>
          </a:prstGeom>
        </p:spPr>
      </p:pic>
      <p:pic>
        <p:nvPicPr>
          <p:cNvPr id="12" name="Image 10" descr="preencoded.png"/>
          <p:cNvPicPr>
            <a:picLocks noChangeAspect="1"/>
          </p:cNvPicPr>
          <p:nvPr/>
        </p:nvPicPr>
        <p:blipFill>
          <a:blip r:embed="rId13"/>
          <a:stretch>
            <a:fillRect/>
          </a:stretch>
        </p:blipFill>
        <p:spPr>
          <a:xfrm>
            <a:off x="8166993" y="3765395"/>
            <a:ext cx="3341043" cy="2069590"/>
          </a:xfrm>
          <a:prstGeom prst="rect">
            <a:avLst/>
          </a:prstGeom>
        </p:spPr>
      </p:pic>
      <p:pic>
        <p:nvPicPr>
          <p:cNvPr id="13" name="Image 11" descr="preencoded.png"/>
          <p:cNvPicPr>
            <a:picLocks noChangeAspect="1"/>
          </p:cNvPicPr>
          <p:nvPr/>
        </p:nvPicPr>
        <p:blipFill>
          <a:blip r:embed="rId14"/>
          <a:stretch>
            <a:fillRect/>
          </a:stretch>
        </p:blipFill>
        <p:spPr>
          <a:xfrm>
            <a:off x="9466287" y="3951008"/>
            <a:ext cx="742454" cy="742454"/>
          </a:xfrm>
          <a:prstGeom prst="rect">
            <a:avLst/>
          </a:prstGeom>
        </p:spPr>
      </p:pic>
      <p:pic>
        <p:nvPicPr>
          <p:cNvPr id="14" name="Image 12" descr="preencoded.png"/>
          <p:cNvPicPr>
            <a:picLocks noChangeAspect="1"/>
          </p:cNvPicPr>
          <p:nvPr/>
        </p:nvPicPr>
        <p:blipFill>
          <a:blip r:embed="rId15"/>
          <a:stretch>
            <a:fillRect/>
          </a:stretch>
        </p:blipFill>
        <p:spPr>
          <a:xfrm>
            <a:off x="9647261" y="4155183"/>
            <a:ext cx="380508" cy="334104"/>
          </a:xfrm>
          <a:prstGeom prst="rect">
            <a:avLst/>
          </a:prstGeom>
        </p:spPr>
      </p:pic>
      <p:pic>
        <p:nvPicPr>
          <p:cNvPr id="15" name="Image 13" descr="preencoded.png"/>
          <p:cNvPicPr>
            <a:picLocks noChangeAspect="1"/>
          </p:cNvPicPr>
          <p:nvPr/>
        </p:nvPicPr>
        <p:blipFill>
          <a:blip r:embed="rId16"/>
          <a:stretch>
            <a:fillRect/>
          </a:stretch>
        </p:blipFill>
        <p:spPr>
          <a:xfrm>
            <a:off x="8947004" y="5482319"/>
            <a:ext cx="129929" cy="129929"/>
          </a:xfrm>
          <a:prstGeom prst="rect">
            <a:avLst/>
          </a:prstGeom>
        </p:spPr>
      </p:pic>
      <p:sp>
        <p:nvSpPr>
          <p:cNvPr id="21" name="Text 0"/>
          <p:cNvSpPr/>
          <p:nvPr/>
        </p:nvSpPr>
        <p:spPr>
          <a:xfrm>
            <a:off x="371227" y="450454"/>
            <a:ext cx="11136809" cy="1069018"/>
          </a:xfrm>
          <a:prstGeom prst="rect">
            <a:avLst/>
          </a:prstGeom>
          <a:noFill/>
          <a:ln/>
        </p:spPr>
        <p:txBody>
          <a:bodyPr vert="horz" wrap="square" lIns="0" tIns="0" rIns="0" bIns="0" rtlCol="0" anchor="t"/>
          <a:lstStyle/>
          <a:p>
            <a:pPr>
              <a:lnSpc>
                <a:spcPts val="4209"/>
              </a:lnSpc>
            </a:pPr>
            <a:r>
              <a:rPr lang="en-US" sz="3507" b="1" dirty="0">
                <a:solidFill>
                  <a:srgbClr val="1F2937"/>
                </a:solidFill>
                <a:latin typeface="ui-sans-serif" pitchFamily="34" charset="0"/>
                <a:ea typeface="ui-sans-serif" pitchFamily="34" charset="-122"/>
                <a:cs typeface="ui-sans-serif" pitchFamily="34" charset="-120"/>
              </a:rPr>
              <a:t>Database Meltdown - Financial Services Crisis</a:t>
            </a:r>
            <a:endParaRPr lang="en-US" sz="3507" dirty="0"/>
          </a:p>
        </p:txBody>
      </p:sp>
      <p:sp>
        <p:nvSpPr>
          <p:cNvPr id="22" name="Text 1"/>
          <p:cNvSpPr/>
          <p:nvPr/>
        </p:nvSpPr>
        <p:spPr>
          <a:xfrm>
            <a:off x="371227" y="1797891"/>
            <a:ext cx="13364170" cy="334104"/>
          </a:xfrm>
          <a:prstGeom prst="rect">
            <a:avLst/>
          </a:prstGeom>
          <a:noFill/>
          <a:ln/>
        </p:spPr>
        <p:txBody>
          <a:bodyPr vert="horz" wrap="square" lIns="0" tIns="0" rIns="0" bIns="0" rtlCol="0" anchor="t"/>
          <a:lstStyle/>
          <a:p>
            <a:pPr>
              <a:lnSpc>
                <a:spcPts val="2631"/>
              </a:lnSpc>
            </a:pPr>
            <a:r>
              <a:rPr lang="en-US" sz="1754" dirty="0">
                <a:solidFill>
                  <a:srgbClr val="4B5563"/>
                </a:solidFill>
                <a:latin typeface="ui-sans-serif" pitchFamily="34" charset="0"/>
                <a:ea typeface="ui-sans-serif" pitchFamily="34" charset="-122"/>
                <a:cs typeface="ui-sans-serif" pitchFamily="34" charset="-120"/>
              </a:rPr>
              <a:t>How the wrong instance type caused transaction failures and $2M in fines</a:t>
            </a:r>
            <a:endParaRPr lang="en-US" sz="1754" dirty="0"/>
          </a:p>
        </p:txBody>
      </p:sp>
      <p:sp>
        <p:nvSpPr>
          <p:cNvPr id="23" name="Text 2"/>
          <p:cNvSpPr/>
          <p:nvPr/>
        </p:nvSpPr>
        <p:spPr>
          <a:xfrm>
            <a:off x="649647" y="2688836"/>
            <a:ext cx="10579968" cy="519718"/>
          </a:xfrm>
          <a:prstGeom prst="rect">
            <a:avLst/>
          </a:prstGeom>
          <a:noFill/>
          <a:ln/>
        </p:spPr>
        <p:txBody>
          <a:bodyPr vert="horz" wrap="square" lIns="0" tIns="0" rIns="0" bIns="0" rtlCol="0" anchor="t"/>
          <a:lstStyle/>
          <a:p>
            <a:pPr>
              <a:lnSpc>
                <a:spcPts val="2046"/>
              </a:lnSpc>
            </a:pPr>
            <a:r>
              <a:rPr lang="en-US" sz="1461" dirty="0">
                <a:solidFill>
                  <a:srgbClr val="000000"/>
                </a:solidFill>
                <a:latin typeface="ui-sans-serif" pitchFamily="34" charset="0"/>
                <a:ea typeface="ui-sans-serif" pitchFamily="34" charset="-122"/>
                <a:cs typeface="ui-sans-serif" pitchFamily="34" charset="-120"/>
              </a:rPr>
              <a:t>A global financial firm used </a:t>
            </a:r>
            <a:r>
              <a:rPr lang="en-US" sz="1461" b="1" dirty="0">
                <a:solidFill>
                  <a:srgbClr val="EF4444"/>
                </a:solidFill>
                <a:latin typeface="ui-sans-serif" pitchFamily="34" charset="0"/>
                <a:ea typeface="ui-sans-serif" pitchFamily="34" charset="-122"/>
                <a:cs typeface="ui-sans-serif" pitchFamily="34" charset="-120"/>
              </a:rPr>
              <a:t>general-purpose instances</a:t>
            </a:r>
            <a:r>
              <a:rPr lang="en-US" sz="1461" dirty="0">
                <a:solidFill>
                  <a:srgbClr val="000000"/>
                </a:solidFill>
                <a:latin typeface="ui-sans-serif" pitchFamily="34" charset="0"/>
                <a:ea typeface="ui-sans-serif" pitchFamily="34" charset="-122"/>
                <a:cs typeface="ui-sans-serif" pitchFamily="34" charset="-120"/>
              </a:rPr>
              <a:t> for high-throughput database workloads, resulting in transaction failures during market volatility.</a:t>
            </a:r>
            <a:endParaRPr lang="en-US" sz="1461" dirty="0"/>
          </a:p>
        </p:txBody>
      </p:sp>
      <p:sp>
        <p:nvSpPr>
          <p:cNvPr id="24" name="Text 3"/>
          <p:cNvSpPr/>
          <p:nvPr/>
        </p:nvSpPr>
        <p:spPr>
          <a:xfrm>
            <a:off x="844367" y="4832672"/>
            <a:ext cx="2394762" cy="259859"/>
          </a:xfrm>
          <a:prstGeom prst="rect">
            <a:avLst/>
          </a:prstGeom>
          <a:noFill/>
          <a:ln/>
        </p:spPr>
        <p:txBody>
          <a:bodyPr vert="horz" wrap="square" lIns="0" tIns="0" rIns="0" bIns="0" rtlCol="0" anchor="t"/>
          <a:lstStyle/>
          <a:p>
            <a:pPr algn="ctr">
              <a:lnSpc>
                <a:spcPts val="2046"/>
              </a:lnSpc>
            </a:pPr>
            <a:r>
              <a:rPr lang="en-US" sz="1461" b="1" dirty="0">
                <a:solidFill>
                  <a:srgbClr val="000000"/>
                </a:solidFill>
                <a:latin typeface="ui-sans-serif" pitchFamily="34" charset="0"/>
                <a:ea typeface="ui-sans-serif" pitchFamily="34" charset="-122"/>
                <a:cs typeface="ui-sans-serif" pitchFamily="34" charset="-120"/>
              </a:rPr>
              <a:t>Wrong Choice</a:t>
            </a:r>
            <a:endParaRPr lang="en-US" sz="1461" dirty="0"/>
          </a:p>
        </p:txBody>
      </p:sp>
      <p:sp>
        <p:nvSpPr>
          <p:cNvPr id="25" name="Text 4"/>
          <p:cNvSpPr/>
          <p:nvPr/>
        </p:nvSpPr>
        <p:spPr>
          <a:xfrm>
            <a:off x="844367" y="5166776"/>
            <a:ext cx="2394762" cy="222736"/>
          </a:xfrm>
          <a:prstGeom prst="rect">
            <a:avLst/>
          </a:prstGeom>
          <a:noFill/>
          <a:ln/>
        </p:spPr>
        <p:txBody>
          <a:bodyPr vert="horz" wrap="square" lIns="0" tIns="0" rIns="0" bIns="0" rtlCol="0" anchor="t"/>
          <a:lstStyle/>
          <a:p>
            <a:pPr algn="ctr">
              <a:lnSpc>
                <a:spcPts val="1754"/>
              </a:lnSpc>
            </a:pPr>
            <a:r>
              <a:rPr lang="en-US" sz="1169" dirty="0">
                <a:solidFill>
                  <a:srgbClr val="000000"/>
                </a:solidFill>
                <a:latin typeface="ui-sans-serif" pitchFamily="34" charset="0"/>
                <a:ea typeface="ui-sans-serif" pitchFamily="34" charset="-122"/>
                <a:cs typeface="ui-sans-serif" pitchFamily="34" charset="-120"/>
              </a:rPr>
              <a:t>General-purpose instances</a:t>
            </a:r>
            <a:endParaRPr lang="en-US" sz="1169" dirty="0"/>
          </a:p>
        </p:txBody>
      </p:sp>
      <p:sp>
        <p:nvSpPr>
          <p:cNvPr id="26" name="Text 5"/>
          <p:cNvSpPr/>
          <p:nvPr/>
        </p:nvSpPr>
        <p:spPr>
          <a:xfrm>
            <a:off x="844367" y="5463758"/>
            <a:ext cx="2394762" cy="185613"/>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 Inadequate IOPS</a:t>
            </a:r>
            <a:endParaRPr lang="en-US" sz="1023" dirty="0"/>
          </a:p>
        </p:txBody>
      </p:sp>
      <p:sp>
        <p:nvSpPr>
          <p:cNvPr id="27" name="Text 6"/>
          <p:cNvSpPr/>
          <p:nvPr/>
        </p:nvSpPr>
        <p:spPr>
          <a:xfrm>
            <a:off x="4589307" y="4832672"/>
            <a:ext cx="2700502" cy="259859"/>
          </a:xfrm>
          <a:prstGeom prst="rect">
            <a:avLst/>
          </a:prstGeom>
          <a:noFill/>
          <a:ln/>
        </p:spPr>
        <p:txBody>
          <a:bodyPr vert="horz" wrap="square" lIns="0" tIns="0" rIns="0" bIns="0" rtlCol="0" anchor="t"/>
          <a:lstStyle/>
          <a:p>
            <a:pPr algn="ctr">
              <a:lnSpc>
                <a:spcPts val="2046"/>
              </a:lnSpc>
            </a:pPr>
            <a:r>
              <a:rPr lang="en-US" sz="1461" b="1" dirty="0">
                <a:solidFill>
                  <a:srgbClr val="000000"/>
                </a:solidFill>
                <a:latin typeface="ui-sans-serif" pitchFamily="34" charset="0"/>
                <a:ea typeface="ui-sans-serif" pitchFamily="34" charset="-122"/>
                <a:cs typeface="ui-sans-serif" pitchFamily="34" charset="-120"/>
              </a:rPr>
              <a:t>Consequences</a:t>
            </a:r>
            <a:endParaRPr lang="en-US" sz="1461" dirty="0"/>
          </a:p>
        </p:txBody>
      </p:sp>
      <p:sp>
        <p:nvSpPr>
          <p:cNvPr id="28" name="Text 7"/>
          <p:cNvSpPr/>
          <p:nvPr/>
        </p:nvSpPr>
        <p:spPr>
          <a:xfrm>
            <a:off x="4589307" y="5166776"/>
            <a:ext cx="2700502" cy="222736"/>
          </a:xfrm>
          <a:prstGeom prst="rect">
            <a:avLst/>
          </a:prstGeom>
          <a:noFill/>
          <a:ln/>
        </p:spPr>
        <p:txBody>
          <a:bodyPr vert="horz" wrap="square" lIns="0" tIns="0" rIns="0" bIns="0" rtlCol="0" anchor="t"/>
          <a:lstStyle/>
          <a:p>
            <a:pPr algn="ctr">
              <a:lnSpc>
                <a:spcPts val="1754"/>
              </a:lnSpc>
            </a:pPr>
            <a:r>
              <a:rPr lang="en-US" sz="1169" dirty="0">
                <a:solidFill>
                  <a:srgbClr val="000000"/>
                </a:solidFill>
                <a:latin typeface="ui-sans-serif" pitchFamily="34" charset="0"/>
                <a:ea typeface="ui-sans-serif" pitchFamily="34" charset="-122"/>
                <a:cs typeface="ui-sans-serif" pitchFamily="34" charset="-120"/>
              </a:rPr>
              <a:t>Transaction failures &amp; outages</a:t>
            </a:r>
            <a:endParaRPr lang="en-US" sz="1169" dirty="0"/>
          </a:p>
        </p:txBody>
      </p:sp>
      <p:sp>
        <p:nvSpPr>
          <p:cNvPr id="29" name="Text 8"/>
          <p:cNvSpPr/>
          <p:nvPr/>
        </p:nvSpPr>
        <p:spPr>
          <a:xfrm>
            <a:off x="4589307" y="5463758"/>
            <a:ext cx="2700502" cy="185613"/>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 $2M regulatory fines</a:t>
            </a:r>
            <a:endParaRPr lang="en-US" sz="1023" dirty="0"/>
          </a:p>
        </p:txBody>
      </p:sp>
      <p:sp>
        <p:nvSpPr>
          <p:cNvPr id="30" name="Text 9"/>
          <p:cNvSpPr/>
          <p:nvPr/>
        </p:nvSpPr>
        <p:spPr>
          <a:xfrm>
            <a:off x="8562524" y="4832672"/>
            <a:ext cx="2549981" cy="259859"/>
          </a:xfrm>
          <a:prstGeom prst="rect">
            <a:avLst/>
          </a:prstGeom>
          <a:noFill/>
          <a:ln/>
        </p:spPr>
        <p:txBody>
          <a:bodyPr vert="horz" wrap="square" lIns="0" tIns="0" rIns="0" bIns="0" rtlCol="0" anchor="t"/>
          <a:lstStyle/>
          <a:p>
            <a:pPr algn="ctr">
              <a:lnSpc>
                <a:spcPts val="2046"/>
              </a:lnSpc>
            </a:pPr>
            <a:r>
              <a:rPr lang="en-US" sz="1461" b="1" dirty="0">
                <a:solidFill>
                  <a:srgbClr val="000000"/>
                </a:solidFill>
                <a:latin typeface="ui-sans-serif" pitchFamily="34" charset="0"/>
                <a:ea typeface="ui-sans-serif" pitchFamily="34" charset="-122"/>
                <a:cs typeface="ui-sans-serif" pitchFamily="34" charset="-120"/>
              </a:rPr>
              <a:t>Right Approach</a:t>
            </a:r>
            <a:endParaRPr lang="en-US" sz="1461" dirty="0"/>
          </a:p>
        </p:txBody>
      </p:sp>
      <p:sp>
        <p:nvSpPr>
          <p:cNvPr id="31" name="Text 10"/>
          <p:cNvSpPr/>
          <p:nvPr/>
        </p:nvSpPr>
        <p:spPr>
          <a:xfrm>
            <a:off x="8562524" y="5166776"/>
            <a:ext cx="2549981" cy="222736"/>
          </a:xfrm>
          <a:prstGeom prst="rect">
            <a:avLst/>
          </a:prstGeom>
          <a:noFill/>
          <a:ln/>
        </p:spPr>
        <p:txBody>
          <a:bodyPr vert="horz" wrap="square" lIns="0" tIns="0" rIns="0" bIns="0" rtlCol="0" anchor="t"/>
          <a:lstStyle/>
          <a:p>
            <a:pPr algn="ctr">
              <a:lnSpc>
                <a:spcPts val="1754"/>
              </a:lnSpc>
            </a:pPr>
            <a:r>
              <a:rPr lang="en-US" sz="1169" dirty="0">
                <a:solidFill>
                  <a:srgbClr val="000000"/>
                </a:solidFill>
                <a:latin typeface="ui-sans-serif" pitchFamily="34" charset="0"/>
                <a:ea typeface="ui-sans-serif" pitchFamily="34" charset="-122"/>
                <a:cs typeface="ui-sans-serif" pitchFamily="34" charset="-120"/>
              </a:rPr>
              <a:t>Storage-optimized instances</a:t>
            </a:r>
            <a:endParaRPr lang="en-US" sz="1169" dirty="0"/>
          </a:p>
        </p:txBody>
      </p:sp>
      <p:sp>
        <p:nvSpPr>
          <p:cNvPr id="32" name="Text 11"/>
          <p:cNvSpPr/>
          <p:nvPr/>
        </p:nvSpPr>
        <p:spPr>
          <a:xfrm>
            <a:off x="8562524" y="5463758"/>
            <a:ext cx="2549981" cy="185613"/>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ui-sans-serif" pitchFamily="34" charset="0"/>
                <a:ea typeface="ui-sans-serif" pitchFamily="34" charset="-122"/>
                <a:cs typeface="ui-sans-serif" pitchFamily="34" charset="-120"/>
              </a:rPr>
              <a:t> High IOPS for databases</a:t>
            </a:r>
            <a:endParaRPr lang="en-US" sz="1023"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A611D-205A-E201-6B28-661BF6153248}"/>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EF08FBB0-2D35-7CFE-505E-CA0F993BEB4D}"/>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1837336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91366"/>
          </a:xfrm>
          <a:prstGeom prst="rect">
            <a:avLst/>
          </a:prstGeom>
        </p:spPr>
      </p:pic>
      <p:pic>
        <p:nvPicPr>
          <p:cNvPr id="3" name="Image 1" descr="preencoded.png"/>
          <p:cNvPicPr>
            <a:picLocks noChangeAspect="1"/>
          </p:cNvPicPr>
          <p:nvPr/>
        </p:nvPicPr>
        <p:blipFill>
          <a:blip r:embed="rId4"/>
          <a:stretch>
            <a:fillRect/>
          </a:stretch>
        </p:blipFill>
        <p:spPr>
          <a:xfrm>
            <a:off x="371227" y="895926"/>
            <a:ext cx="4454723" cy="27842"/>
          </a:xfrm>
          <a:prstGeom prst="rect">
            <a:avLst/>
          </a:prstGeom>
        </p:spPr>
      </p:pic>
      <p:pic>
        <p:nvPicPr>
          <p:cNvPr id="4" name="Image 2" descr="preencoded.png"/>
          <p:cNvPicPr>
            <a:picLocks noChangeAspect="1"/>
          </p:cNvPicPr>
          <p:nvPr/>
        </p:nvPicPr>
        <p:blipFill>
          <a:blip r:embed="rId5"/>
          <a:stretch>
            <a:fillRect/>
          </a:stretch>
        </p:blipFill>
        <p:spPr>
          <a:xfrm>
            <a:off x="371227" y="1740467"/>
            <a:ext cx="542920" cy="556840"/>
          </a:xfrm>
          <a:prstGeom prst="rect">
            <a:avLst/>
          </a:prstGeom>
        </p:spPr>
      </p:pic>
      <p:pic>
        <p:nvPicPr>
          <p:cNvPr id="5" name="Image 3" descr="preencoded.png"/>
          <p:cNvPicPr>
            <a:picLocks noChangeAspect="1"/>
          </p:cNvPicPr>
          <p:nvPr/>
        </p:nvPicPr>
        <p:blipFill>
          <a:blip r:embed="rId6"/>
          <a:stretch>
            <a:fillRect/>
          </a:stretch>
        </p:blipFill>
        <p:spPr>
          <a:xfrm>
            <a:off x="503476" y="1870396"/>
            <a:ext cx="278420" cy="296982"/>
          </a:xfrm>
          <a:prstGeom prst="rect">
            <a:avLst/>
          </a:prstGeom>
        </p:spPr>
      </p:pic>
      <p:pic>
        <p:nvPicPr>
          <p:cNvPr id="6" name="Image 4" descr="preencoded.png"/>
          <p:cNvPicPr>
            <a:picLocks noChangeAspect="1"/>
          </p:cNvPicPr>
          <p:nvPr/>
        </p:nvPicPr>
        <p:blipFill>
          <a:blip r:embed="rId7"/>
          <a:stretch>
            <a:fillRect/>
          </a:stretch>
        </p:blipFill>
        <p:spPr>
          <a:xfrm>
            <a:off x="371227" y="2594289"/>
            <a:ext cx="437932" cy="556840"/>
          </a:xfrm>
          <a:prstGeom prst="rect">
            <a:avLst/>
          </a:prstGeom>
        </p:spPr>
      </p:pic>
      <p:pic>
        <p:nvPicPr>
          <p:cNvPr id="7" name="Image 5" descr="preencoded.png"/>
          <p:cNvPicPr>
            <a:picLocks noChangeAspect="1"/>
          </p:cNvPicPr>
          <p:nvPr/>
        </p:nvPicPr>
        <p:blipFill>
          <a:blip r:embed="rId8"/>
          <a:stretch>
            <a:fillRect/>
          </a:stretch>
        </p:blipFill>
        <p:spPr>
          <a:xfrm>
            <a:off x="478824" y="2724218"/>
            <a:ext cx="222736" cy="296982"/>
          </a:xfrm>
          <a:prstGeom prst="rect">
            <a:avLst/>
          </a:prstGeom>
        </p:spPr>
      </p:pic>
      <p:pic>
        <p:nvPicPr>
          <p:cNvPr id="8" name="Image 6" descr="preencoded.png"/>
          <p:cNvPicPr>
            <a:picLocks noChangeAspect="1"/>
          </p:cNvPicPr>
          <p:nvPr/>
        </p:nvPicPr>
        <p:blipFill>
          <a:blip r:embed="rId9"/>
          <a:stretch>
            <a:fillRect/>
          </a:stretch>
        </p:blipFill>
        <p:spPr>
          <a:xfrm>
            <a:off x="371227" y="3448111"/>
            <a:ext cx="391819" cy="556840"/>
          </a:xfrm>
          <a:prstGeom prst="rect">
            <a:avLst/>
          </a:prstGeom>
        </p:spPr>
      </p:pic>
      <p:pic>
        <p:nvPicPr>
          <p:cNvPr id="9" name="Image 7" descr="preencoded.png"/>
          <p:cNvPicPr>
            <a:picLocks noChangeAspect="1"/>
          </p:cNvPicPr>
          <p:nvPr/>
        </p:nvPicPr>
        <p:blipFill>
          <a:blip r:embed="rId10"/>
          <a:stretch>
            <a:fillRect/>
          </a:stretch>
        </p:blipFill>
        <p:spPr>
          <a:xfrm>
            <a:off x="469689" y="3578040"/>
            <a:ext cx="194894" cy="296982"/>
          </a:xfrm>
          <a:prstGeom prst="rect">
            <a:avLst/>
          </a:prstGeom>
        </p:spPr>
      </p:pic>
      <p:pic>
        <p:nvPicPr>
          <p:cNvPr id="10" name="Image 8" descr="preencoded.png"/>
          <p:cNvPicPr>
            <a:picLocks noChangeAspect="1"/>
          </p:cNvPicPr>
          <p:nvPr/>
        </p:nvPicPr>
        <p:blipFill>
          <a:blip r:embed="rId11"/>
          <a:stretch>
            <a:fillRect/>
          </a:stretch>
        </p:blipFill>
        <p:spPr>
          <a:xfrm>
            <a:off x="371227" y="4301933"/>
            <a:ext cx="516817" cy="556840"/>
          </a:xfrm>
          <a:prstGeom prst="rect">
            <a:avLst/>
          </a:prstGeom>
        </p:spPr>
      </p:pic>
      <p:pic>
        <p:nvPicPr>
          <p:cNvPr id="11" name="Image 9" descr="preencoded.png"/>
          <p:cNvPicPr>
            <a:picLocks noChangeAspect="1"/>
          </p:cNvPicPr>
          <p:nvPr/>
        </p:nvPicPr>
        <p:blipFill>
          <a:blip r:embed="rId12"/>
          <a:stretch>
            <a:fillRect/>
          </a:stretch>
        </p:blipFill>
        <p:spPr>
          <a:xfrm>
            <a:off x="504347" y="4431862"/>
            <a:ext cx="250578" cy="296982"/>
          </a:xfrm>
          <a:prstGeom prst="rect">
            <a:avLst/>
          </a:prstGeom>
        </p:spPr>
      </p:pic>
      <p:pic>
        <p:nvPicPr>
          <p:cNvPr id="12" name="Image 10" descr="preencoded.png"/>
          <p:cNvPicPr>
            <a:picLocks noChangeAspect="1"/>
          </p:cNvPicPr>
          <p:nvPr/>
        </p:nvPicPr>
        <p:blipFill>
          <a:blip r:embed="rId13"/>
          <a:stretch>
            <a:fillRect/>
          </a:stretch>
        </p:blipFill>
        <p:spPr>
          <a:xfrm>
            <a:off x="6236613" y="1666222"/>
            <a:ext cx="2561466" cy="1076558"/>
          </a:xfrm>
          <a:prstGeom prst="rect">
            <a:avLst/>
          </a:prstGeom>
        </p:spPr>
      </p:pic>
      <p:pic>
        <p:nvPicPr>
          <p:cNvPr id="13" name="Image 11" descr="preencoded.png"/>
          <p:cNvPicPr>
            <a:picLocks noChangeAspect="1"/>
          </p:cNvPicPr>
          <p:nvPr/>
        </p:nvPicPr>
        <p:blipFill>
          <a:blip r:embed="rId14"/>
          <a:stretch>
            <a:fillRect/>
          </a:stretch>
        </p:blipFill>
        <p:spPr>
          <a:xfrm>
            <a:off x="6329419" y="1759028"/>
            <a:ext cx="222736" cy="296982"/>
          </a:xfrm>
          <a:prstGeom prst="rect">
            <a:avLst/>
          </a:prstGeom>
        </p:spPr>
      </p:pic>
      <p:pic>
        <p:nvPicPr>
          <p:cNvPr id="14" name="Image 12" descr="preencoded.png"/>
          <p:cNvPicPr>
            <a:picLocks noChangeAspect="1"/>
          </p:cNvPicPr>
          <p:nvPr/>
        </p:nvPicPr>
        <p:blipFill>
          <a:blip r:embed="rId15"/>
          <a:stretch>
            <a:fillRect/>
          </a:stretch>
        </p:blipFill>
        <p:spPr>
          <a:xfrm>
            <a:off x="8946569" y="1666222"/>
            <a:ext cx="2561466" cy="1076558"/>
          </a:xfrm>
          <a:prstGeom prst="rect">
            <a:avLst/>
          </a:prstGeom>
        </p:spPr>
      </p:pic>
      <p:pic>
        <p:nvPicPr>
          <p:cNvPr id="15" name="Image 13" descr="preencoded.png"/>
          <p:cNvPicPr>
            <a:picLocks noChangeAspect="1"/>
          </p:cNvPicPr>
          <p:nvPr/>
        </p:nvPicPr>
        <p:blipFill>
          <a:blip r:embed="rId16"/>
          <a:stretch>
            <a:fillRect/>
          </a:stretch>
        </p:blipFill>
        <p:spPr>
          <a:xfrm>
            <a:off x="9039376" y="1759028"/>
            <a:ext cx="278420" cy="296982"/>
          </a:xfrm>
          <a:prstGeom prst="rect">
            <a:avLst/>
          </a:prstGeom>
        </p:spPr>
      </p:pic>
      <p:pic>
        <p:nvPicPr>
          <p:cNvPr id="16" name="Image 14" descr="preencoded.png"/>
          <p:cNvPicPr>
            <a:picLocks noChangeAspect="1"/>
          </p:cNvPicPr>
          <p:nvPr/>
        </p:nvPicPr>
        <p:blipFill>
          <a:blip r:embed="rId17"/>
          <a:stretch>
            <a:fillRect/>
          </a:stretch>
        </p:blipFill>
        <p:spPr>
          <a:xfrm>
            <a:off x="6236613" y="2984077"/>
            <a:ext cx="2561466" cy="816699"/>
          </a:xfrm>
          <a:prstGeom prst="rect">
            <a:avLst/>
          </a:prstGeom>
        </p:spPr>
      </p:pic>
      <p:pic>
        <p:nvPicPr>
          <p:cNvPr id="17" name="Image 15" descr="preencoded.png"/>
          <p:cNvPicPr>
            <a:picLocks noChangeAspect="1"/>
          </p:cNvPicPr>
          <p:nvPr/>
        </p:nvPicPr>
        <p:blipFill>
          <a:blip r:embed="rId18"/>
          <a:stretch>
            <a:fillRect/>
          </a:stretch>
        </p:blipFill>
        <p:spPr>
          <a:xfrm>
            <a:off x="6329420" y="3076884"/>
            <a:ext cx="194894" cy="296982"/>
          </a:xfrm>
          <a:prstGeom prst="rect">
            <a:avLst/>
          </a:prstGeom>
        </p:spPr>
      </p:pic>
      <p:pic>
        <p:nvPicPr>
          <p:cNvPr id="18" name="Image 16" descr="preencoded.png"/>
          <p:cNvPicPr>
            <a:picLocks noChangeAspect="1"/>
          </p:cNvPicPr>
          <p:nvPr/>
        </p:nvPicPr>
        <p:blipFill>
          <a:blip r:embed="rId19"/>
          <a:stretch>
            <a:fillRect/>
          </a:stretch>
        </p:blipFill>
        <p:spPr>
          <a:xfrm>
            <a:off x="8946569" y="2984077"/>
            <a:ext cx="2561466" cy="816699"/>
          </a:xfrm>
          <a:prstGeom prst="rect">
            <a:avLst/>
          </a:prstGeom>
        </p:spPr>
      </p:pic>
      <p:pic>
        <p:nvPicPr>
          <p:cNvPr id="19" name="Image 17" descr="preencoded.png"/>
          <p:cNvPicPr>
            <a:picLocks noChangeAspect="1"/>
          </p:cNvPicPr>
          <p:nvPr/>
        </p:nvPicPr>
        <p:blipFill>
          <a:blip r:embed="rId20"/>
          <a:stretch>
            <a:fillRect/>
          </a:stretch>
        </p:blipFill>
        <p:spPr>
          <a:xfrm>
            <a:off x="9039377" y="3076884"/>
            <a:ext cx="194894" cy="296982"/>
          </a:xfrm>
          <a:prstGeom prst="rect">
            <a:avLst/>
          </a:prstGeom>
        </p:spPr>
      </p:pic>
      <p:pic>
        <p:nvPicPr>
          <p:cNvPr id="20" name="Image 18" descr="preencoded.png"/>
          <p:cNvPicPr>
            <a:picLocks noChangeAspect="1"/>
          </p:cNvPicPr>
          <p:nvPr/>
        </p:nvPicPr>
        <p:blipFill>
          <a:blip r:embed="rId13"/>
          <a:stretch>
            <a:fillRect/>
          </a:stretch>
        </p:blipFill>
        <p:spPr>
          <a:xfrm>
            <a:off x="6236613" y="4042074"/>
            <a:ext cx="2561466" cy="1076558"/>
          </a:xfrm>
          <a:prstGeom prst="rect">
            <a:avLst/>
          </a:prstGeom>
        </p:spPr>
      </p:pic>
      <p:pic>
        <p:nvPicPr>
          <p:cNvPr id="21" name="Image 19" descr="preencoded.png"/>
          <p:cNvPicPr>
            <a:picLocks noChangeAspect="1"/>
          </p:cNvPicPr>
          <p:nvPr/>
        </p:nvPicPr>
        <p:blipFill>
          <a:blip r:embed="rId21"/>
          <a:stretch>
            <a:fillRect/>
          </a:stretch>
        </p:blipFill>
        <p:spPr>
          <a:xfrm>
            <a:off x="6329419" y="4134881"/>
            <a:ext cx="222736" cy="296982"/>
          </a:xfrm>
          <a:prstGeom prst="rect">
            <a:avLst/>
          </a:prstGeom>
        </p:spPr>
      </p:pic>
      <p:pic>
        <p:nvPicPr>
          <p:cNvPr id="22" name="Image 20" descr="preencoded.png"/>
          <p:cNvPicPr>
            <a:picLocks noChangeAspect="1"/>
          </p:cNvPicPr>
          <p:nvPr/>
        </p:nvPicPr>
        <p:blipFill>
          <a:blip r:embed="rId15"/>
          <a:stretch>
            <a:fillRect/>
          </a:stretch>
        </p:blipFill>
        <p:spPr>
          <a:xfrm>
            <a:off x="8946569" y="4042074"/>
            <a:ext cx="2561466" cy="1076558"/>
          </a:xfrm>
          <a:prstGeom prst="rect">
            <a:avLst/>
          </a:prstGeom>
        </p:spPr>
      </p:pic>
      <p:pic>
        <p:nvPicPr>
          <p:cNvPr id="23" name="Image 21" descr="preencoded.png"/>
          <p:cNvPicPr>
            <a:picLocks noChangeAspect="1"/>
          </p:cNvPicPr>
          <p:nvPr/>
        </p:nvPicPr>
        <p:blipFill>
          <a:blip r:embed="rId22"/>
          <a:stretch>
            <a:fillRect/>
          </a:stretch>
        </p:blipFill>
        <p:spPr>
          <a:xfrm>
            <a:off x="9039377" y="4134881"/>
            <a:ext cx="250578" cy="296982"/>
          </a:xfrm>
          <a:prstGeom prst="rect">
            <a:avLst/>
          </a:prstGeom>
        </p:spPr>
      </p:pic>
      <p:sp>
        <p:nvSpPr>
          <p:cNvPr id="26"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General Purpose Instances</a:t>
            </a:r>
            <a:endParaRPr lang="en-US" sz="2631" dirty="0"/>
          </a:p>
        </p:txBody>
      </p:sp>
      <p:sp>
        <p:nvSpPr>
          <p:cNvPr id="27" name="Text 1"/>
          <p:cNvSpPr/>
          <p:nvPr/>
        </p:nvSpPr>
        <p:spPr>
          <a:xfrm>
            <a:off x="371227" y="1220749"/>
            <a:ext cx="527142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Key Characteristics</a:t>
            </a:r>
            <a:endParaRPr lang="en-US" sz="1754" dirty="0"/>
          </a:p>
        </p:txBody>
      </p:sp>
      <p:sp>
        <p:nvSpPr>
          <p:cNvPr id="28" name="Text 2"/>
          <p:cNvSpPr/>
          <p:nvPr/>
        </p:nvSpPr>
        <p:spPr>
          <a:xfrm>
            <a:off x="1091254" y="1740467"/>
            <a:ext cx="458929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Balanced Resources</a:t>
            </a:r>
            <a:endParaRPr lang="en-US" sz="1461" dirty="0"/>
          </a:p>
        </p:txBody>
      </p:sp>
      <p:sp>
        <p:nvSpPr>
          <p:cNvPr id="29" name="Text 3"/>
          <p:cNvSpPr/>
          <p:nvPr/>
        </p:nvSpPr>
        <p:spPr>
          <a:xfrm>
            <a:off x="1091254" y="1942366"/>
            <a:ext cx="4589294"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Equal distribution of CPU, memory, and networking capabilities</a:t>
            </a:r>
            <a:endParaRPr lang="en-US" sz="1169" dirty="0"/>
          </a:p>
        </p:txBody>
      </p:sp>
      <p:sp>
        <p:nvSpPr>
          <p:cNvPr id="30" name="Text 4"/>
          <p:cNvSpPr/>
          <p:nvPr/>
        </p:nvSpPr>
        <p:spPr>
          <a:xfrm>
            <a:off x="1074444" y="2520044"/>
            <a:ext cx="469428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Workload Adaptability</a:t>
            </a:r>
            <a:endParaRPr lang="en-US" sz="1461" dirty="0"/>
          </a:p>
        </p:txBody>
      </p:sp>
      <p:sp>
        <p:nvSpPr>
          <p:cNvPr id="31" name="Text 5"/>
          <p:cNvSpPr/>
          <p:nvPr/>
        </p:nvSpPr>
        <p:spPr>
          <a:xfrm>
            <a:off x="1082849" y="2746284"/>
            <a:ext cx="469428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Designed for applications using CPU, memory, and network in equal proportions</a:t>
            </a:r>
            <a:endParaRPr lang="en-US" sz="1169" dirty="0"/>
          </a:p>
        </p:txBody>
      </p:sp>
      <p:sp>
        <p:nvSpPr>
          <p:cNvPr id="32" name="Text 6"/>
          <p:cNvSpPr/>
          <p:nvPr/>
        </p:nvSpPr>
        <p:spPr>
          <a:xfrm>
            <a:off x="1061947" y="3373866"/>
            <a:ext cx="474039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Scalability</a:t>
            </a:r>
            <a:endParaRPr lang="en-US" sz="1461" dirty="0"/>
          </a:p>
        </p:txBody>
      </p:sp>
      <p:sp>
        <p:nvSpPr>
          <p:cNvPr id="33" name="Text 7"/>
          <p:cNvSpPr/>
          <p:nvPr/>
        </p:nvSpPr>
        <p:spPr>
          <a:xfrm>
            <a:off x="1070351" y="3633725"/>
            <a:ext cx="4740394"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Various sizes to accommodate workloads from small development to moderate production</a:t>
            </a:r>
            <a:endParaRPr lang="en-US" sz="1169" dirty="0"/>
          </a:p>
        </p:txBody>
      </p:sp>
      <p:sp>
        <p:nvSpPr>
          <p:cNvPr id="34" name="Text 8"/>
          <p:cNvSpPr/>
          <p:nvPr/>
        </p:nvSpPr>
        <p:spPr>
          <a:xfrm>
            <a:off x="1035658" y="4227688"/>
            <a:ext cx="461539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Instance Families</a:t>
            </a:r>
            <a:endParaRPr lang="en-US" sz="1461" dirty="0"/>
          </a:p>
        </p:txBody>
      </p:sp>
      <p:sp>
        <p:nvSpPr>
          <p:cNvPr id="35" name="Text 9"/>
          <p:cNvSpPr/>
          <p:nvPr/>
        </p:nvSpPr>
        <p:spPr>
          <a:xfrm>
            <a:off x="1035658" y="4487547"/>
            <a:ext cx="461539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Key families include M-series (M5, M6g, M7i) and T-series (T3, T4g)</a:t>
            </a:r>
            <a:endParaRPr lang="en-US" sz="1169" dirty="0"/>
          </a:p>
        </p:txBody>
      </p:sp>
      <p:sp>
        <p:nvSpPr>
          <p:cNvPr id="36" name="Text 10"/>
          <p:cNvSpPr/>
          <p:nvPr/>
        </p:nvSpPr>
        <p:spPr>
          <a:xfrm>
            <a:off x="6236612" y="1220749"/>
            <a:ext cx="527142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Common Use Cases</a:t>
            </a:r>
            <a:endParaRPr lang="en-US" sz="1754" dirty="0"/>
          </a:p>
        </p:txBody>
      </p:sp>
      <p:sp>
        <p:nvSpPr>
          <p:cNvPr id="37" name="Text 11"/>
          <p:cNvSpPr/>
          <p:nvPr/>
        </p:nvSpPr>
        <p:spPr>
          <a:xfrm>
            <a:off x="6329419" y="2130255"/>
            <a:ext cx="285102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Web Servers &amp; Applications</a:t>
            </a:r>
            <a:endParaRPr lang="en-US" sz="1315" dirty="0"/>
          </a:p>
        </p:txBody>
      </p:sp>
      <p:sp>
        <p:nvSpPr>
          <p:cNvPr id="38" name="Text 12"/>
          <p:cNvSpPr/>
          <p:nvPr/>
        </p:nvSpPr>
        <p:spPr>
          <a:xfrm>
            <a:off x="9039376" y="2130255"/>
            <a:ext cx="237585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Development &amp; Test Environments</a:t>
            </a:r>
            <a:endParaRPr lang="en-US" sz="1315" dirty="0"/>
          </a:p>
        </p:txBody>
      </p:sp>
      <p:sp>
        <p:nvSpPr>
          <p:cNvPr id="39" name="Text 13"/>
          <p:cNvSpPr/>
          <p:nvPr/>
        </p:nvSpPr>
        <p:spPr>
          <a:xfrm>
            <a:off x="6329419" y="3448111"/>
            <a:ext cx="285102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Small to Medium Databases</a:t>
            </a:r>
            <a:endParaRPr lang="en-US" sz="1315" dirty="0"/>
          </a:p>
        </p:txBody>
      </p:sp>
      <p:sp>
        <p:nvSpPr>
          <p:cNvPr id="40" name="Text 14"/>
          <p:cNvSpPr/>
          <p:nvPr/>
        </p:nvSpPr>
        <p:spPr>
          <a:xfrm>
            <a:off x="9039376" y="3448111"/>
            <a:ext cx="285102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Code Repositories</a:t>
            </a:r>
            <a:endParaRPr lang="en-US" sz="1315" dirty="0"/>
          </a:p>
        </p:txBody>
      </p:sp>
      <p:sp>
        <p:nvSpPr>
          <p:cNvPr id="41" name="Text 15"/>
          <p:cNvSpPr/>
          <p:nvPr/>
        </p:nvSpPr>
        <p:spPr>
          <a:xfrm>
            <a:off x="6329419" y="4506108"/>
            <a:ext cx="237585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Content Management Systems</a:t>
            </a:r>
            <a:endParaRPr lang="en-US" sz="1315" dirty="0"/>
          </a:p>
        </p:txBody>
      </p:sp>
      <p:sp>
        <p:nvSpPr>
          <p:cNvPr id="42" name="Text 16"/>
          <p:cNvSpPr/>
          <p:nvPr/>
        </p:nvSpPr>
        <p:spPr>
          <a:xfrm>
            <a:off x="9039376" y="4506108"/>
            <a:ext cx="285102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Virtual Desktops</a:t>
            </a:r>
            <a:endParaRPr lang="en-US" sz="131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152562"/>
          </a:xfrm>
          <a:prstGeom prst="rect">
            <a:avLst/>
          </a:prstGeom>
        </p:spPr>
      </p:pic>
      <p:pic>
        <p:nvPicPr>
          <p:cNvPr id="3" name="Image 1" descr="preencoded.png"/>
          <p:cNvPicPr>
            <a:picLocks noChangeAspect="1"/>
          </p:cNvPicPr>
          <p:nvPr/>
        </p:nvPicPr>
        <p:blipFill>
          <a:blip r:embed="rId4"/>
          <a:stretch>
            <a:fillRect/>
          </a:stretch>
        </p:blipFill>
        <p:spPr>
          <a:xfrm>
            <a:off x="371227" y="895926"/>
            <a:ext cx="4454723" cy="27842"/>
          </a:xfrm>
          <a:prstGeom prst="rect">
            <a:avLst/>
          </a:prstGeom>
        </p:spPr>
      </p:pic>
      <p:pic>
        <p:nvPicPr>
          <p:cNvPr id="4" name="Image 2" descr="preencoded.png"/>
          <p:cNvPicPr>
            <a:picLocks noChangeAspect="1"/>
          </p:cNvPicPr>
          <p:nvPr/>
        </p:nvPicPr>
        <p:blipFill>
          <a:blip r:embed="rId5"/>
          <a:stretch>
            <a:fillRect/>
          </a:stretch>
        </p:blipFill>
        <p:spPr>
          <a:xfrm>
            <a:off x="371227" y="1666222"/>
            <a:ext cx="461714" cy="556840"/>
          </a:xfrm>
          <a:prstGeom prst="rect">
            <a:avLst/>
          </a:prstGeom>
        </p:spPr>
      </p:pic>
      <p:pic>
        <p:nvPicPr>
          <p:cNvPr id="5" name="Image 3" descr="preencoded.png"/>
          <p:cNvPicPr>
            <a:picLocks noChangeAspect="1"/>
          </p:cNvPicPr>
          <p:nvPr/>
        </p:nvPicPr>
        <p:blipFill>
          <a:blip r:embed="rId6"/>
          <a:stretch>
            <a:fillRect/>
          </a:stretch>
        </p:blipFill>
        <p:spPr>
          <a:xfrm>
            <a:off x="490715" y="1796151"/>
            <a:ext cx="222736" cy="296982"/>
          </a:xfrm>
          <a:prstGeom prst="rect">
            <a:avLst/>
          </a:prstGeom>
        </p:spPr>
      </p:pic>
      <p:pic>
        <p:nvPicPr>
          <p:cNvPr id="6" name="Image 4" descr="preencoded.png"/>
          <p:cNvPicPr>
            <a:picLocks noChangeAspect="1"/>
          </p:cNvPicPr>
          <p:nvPr/>
        </p:nvPicPr>
        <p:blipFill>
          <a:blip r:embed="rId7"/>
          <a:stretch>
            <a:fillRect/>
          </a:stretch>
        </p:blipFill>
        <p:spPr>
          <a:xfrm>
            <a:off x="371227" y="2520044"/>
            <a:ext cx="484480" cy="556840"/>
          </a:xfrm>
          <a:prstGeom prst="rect">
            <a:avLst/>
          </a:prstGeom>
        </p:spPr>
      </p:pic>
      <p:pic>
        <p:nvPicPr>
          <p:cNvPr id="7" name="Image 5" descr="preencoded.png"/>
          <p:cNvPicPr>
            <a:picLocks noChangeAspect="1"/>
          </p:cNvPicPr>
          <p:nvPr/>
        </p:nvPicPr>
        <p:blipFill>
          <a:blip r:embed="rId8"/>
          <a:stretch>
            <a:fillRect/>
          </a:stretch>
        </p:blipFill>
        <p:spPr>
          <a:xfrm>
            <a:off x="488105" y="2649973"/>
            <a:ext cx="250578" cy="296982"/>
          </a:xfrm>
          <a:prstGeom prst="rect">
            <a:avLst/>
          </a:prstGeom>
        </p:spPr>
      </p:pic>
      <p:pic>
        <p:nvPicPr>
          <p:cNvPr id="8" name="Image 6" descr="preencoded.png"/>
          <p:cNvPicPr>
            <a:picLocks noChangeAspect="1"/>
          </p:cNvPicPr>
          <p:nvPr/>
        </p:nvPicPr>
        <p:blipFill>
          <a:blip r:embed="rId9"/>
          <a:stretch>
            <a:fillRect/>
          </a:stretch>
        </p:blipFill>
        <p:spPr>
          <a:xfrm>
            <a:off x="371227" y="3373866"/>
            <a:ext cx="440252" cy="556840"/>
          </a:xfrm>
          <a:prstGeom prst="rect">
            <a:avLst/>
          </a:prstGeom>
        </p:spPr>
      </p:pic>
      <p:pic>
        <p:nvPicPr>
          <p:cNvPr id="9" name="Image 7" descr="preencoded.png"/>
          <p:cNvPicPr>
            <a:picLocks noChangeAspect="1"/>
          </p:cNvPicPr>
          <p:nvPr/>
        </p:nvPicPr>
        <p:blipFill>
          <a:blip r:embed="rId10"/>
          <a:stretch>
            <a:fillRect/>
          </a:stretch>
        </p:blipFill>
        <p:spPr>
          <a:xfrm>
            <a:off x="479985" y="3503795"/>
            <a:ext cx="222736" cy="296982"/>
          </a:xfrm>
          <a:prstGeom prst="rect">
            <a:avLst/>
          </a:prstGeom>
        </p:spPr>
      </p:pic>
      <p:pic>
        <p:nvPicPr>
          <p:cNvPr id="10" name="Image 8" descr="preencoded.png"/>
          <p:cNvPicPr>
            <a:picLocks noChangeAspect="1"/>
          </p:cNvPicPr>
          <p:nvPr/>
        </p:nvPicPr>
        <p:blipFill>
          <a:blip r:embed="rId11"/>
          <a:stretch>
            <a:fillRect/>
          </a:stretch>
        </p:blipFill>
        <p:spPr>
          <a:xfrm>
            <a:off x="371227" y="4227688"/>
            <a:ext cx="521892" cy="556840"/>
          </a:xfrm>
          <a:prstGeom prst="rect">
            <a:avLst/>
          </a:prstGeom>
        </p:spPr>
      </p:pic>
      <p:pic>
        <p:nvPicPr>
          <p:cNvPr id="11" name="Image 9" descr="preencoded.png"/>
          <p:cNvPicPr>
            <a:picLocks noChangeAspect="1"/>
          </p:cNvPicPr>
          <p:nvPr/>
        </p:nvPicPr>
        <p:blipFill>
          <a:blip r:embed="rId12"/>
          <a:stretch>
            <a:fillRect/>
          </a:stretch>
        </p:blipFill>
        <p:spPr>
          <a:xfrm>
            <a:off x="520733" y="4357617"/>
            <a:ext cx="222736" cy="296982"/>
          </a:xfrm>
          <a:prstGeom prst="rect">
            <a:avLst/>
          </a:prstGeom>
        </p:spPr>
      </p:pic>
      <p:pic>
        <p:nvPicPr>
          <p:cNvPr id="12" name="Image 10" descr="preencoded.png"/>
          <p:cNvPicPr>
            <a:picLocks noChangeAspect="1"/>
          </p:cNvPicPr>
          <p:nvPr/>
        </p:nvPicPr>
        <p:blipFill>
          <a:blip r:embed="rId13"/>
          <a:stretch>
            <a:fillRect/>
          </a:stretch>
        </p:blipFill>
        <p:spPr>
          <a:xfrm>
            <a:off x="6236613" y="1666222"/>
            <a:ext cx="2561466" cy="853822"/>
          </a:xfrm>
          <a:prstGeom prst="rect">
            <a:avLst/>
          </a:prstGeom>
        </p:spPr>
      </p:pic>
      <p:pic>
        <p:nvPicPr>
          <p:cNvPr id="13" name="Image 11" descr="preencoded.png"/>
          <p:cNvPicPr>
            <a:picLocks noChangeAspect="1"/>
          </p:cNvPicPr>
          <p:nvPr/>
        </p:nvPicPr>
        <p:blipFill>
          <a:blip r:embed="rId14"/>
          <a:stretch>
            <a:fillRect/>
          </a:stretch>
        </p:blipFill>
        <p:spPr>
          <a:xfrm>
            <a:off x="6347981" y="1777590"/>
            <a:ext cx="222736" cy="296982"/>
          </a:xfrm>
          <a:prstGeom prst="rect">
            <a:avLst/>
          </a:prstGeom>
        </p:spPr>
      </p:pic>
      <p:pic>
        <p:nvPicPr>
          <p:cNvPr id="14" name="Image 12" descr="preencoded.png"/>
          <p:cNvPicPr>
            <a:picLocks noChangeAspect="1"/>
          </p:cNvPicPr>
          <p:nvPr/>
        </p:nvPicPr>
        <p:blipFill>
          <a:blip r:embed="rId15"/>
          <a:stretch>
            <a:fillRect/>
          </a:stretch>
        </p:blipFill>
        <p:spPr>
          <a:xfrm>
            <a:off x="8946569" y="1666222"/>
            <a:ext cx="2561466" cy="853822"/>
          </a:xfrm>
          <a:prstGeom prst="rect">
            <a:avLst/>
          </a:prstGeom>
        </p:spPr>
      </p:pic>
      <p:pic>
        <p:nvPicPr>
          <p:cNvPr id="15" name="Image 13" descr="preencoded.png"/>
          <p:cNvPicPr>
            <a:picLocks noChangeAspect="1"/>
          </p:cNvPicPr>
          <p:nvPr/>
        </p:nvPicPr>
        <p:blipFill>
          <a:blip r:embed="rId16"/>
          <a:stretch>
            <a:fillRect/>
          </a:stretch>
        </p:blipFill>
        <p:spPr>
          <a:xfrm>
            <a:off x="9057937" y="1777590"/>
            <a:ext cx="222736" cy="296982"/>
          </a:xfrm>
          <a:prstGeom prst="rect">
            <a:avLst/>
          </a:prstGeom>
        </p:spPr>
      </p:pic>
      <p:pic>
        <p:nvPicPr>
          <p:cNvPr id="16" name="Image 14" descr="preencoded.png"/>
          <p:cNvPicPr>
            <a:picLocks noChangeAspect="1"/>
          </p:cNvPicPr>
          <p:nvPr/>
        </p:nvPicPr>
        <p:blipFill>
          <a:blip r:embed="rId17"/>
          <a:stretch>
            <a:fillRect/>
          </a:stretch>
        </p:blipFill>
        <p:spPr>
          <a:xfrm>
            <a:off x="6236613" y="2761341"/>
            <a:ext cx="2561466" cy="1113681"/>
          </a:xfrm>
          <a:prstGeom prst="rect">
            <a:avLst/>
          </a:prstGeom>
        </p:spPr>
      </p:pic>
      <p:pic>
        <p:nvPicPr>
          <p:cNvPr id="17" name="Image 15" descr="preencoded.png"/>
          <p:cNvPicPr>
            <a:picLocks noChangeAspect="1"/>
          </p:cNvPicPr>
          <p:nvPr/>
        </p:nvPicPr>
        <p:blipFill>
          <a:blip r:embed="rId18"/>
          <a:stretch>
            <a:fillRect/>
          </a:stretch>
        </p:blipFill>
        <p:spPr>
          <a:xfrm>
            <a:off x="6347981" y="2872709"/>
            <a:ext cx="222736" cy="296982"/>
          </a:xfrm>
          <a:prstGeom prst="rect">
            <a:avLst/>
          </a:prstGeom>
        </p:spPr>
      </p:pic>
      <p:pic>
        <p:nvPicPr>
          <p:cNvPr id="18" name="Image 16" descr="preencoded.png"/>
          <p:cNvPicPr>
            <a:picLocks noChangeAspect="1"/>
          </p:cNvPicPr>
          <p:nvPr/>
        </p:nvPicPr>
        <p:blipFill>
          <a:blip r:embed="rId19"/>
          <a:stretch>
            <a:fillRect/>
          </a:stretch>
        </p:blipFill>
        <p:spPr>
          <a:xfrm>
            <a:off x="8946569" y="2761341"/>
            <a:ext cx="2561466" cy="1113681"/>
          </a:xfrm>
          <a:prstGeom prst="rect">
            <a:avLst/>
          </a:prstGeom>
        </p:spPr>
      </p:pic>
      <p:pic>
        <p:nvPicPr>
          <p:cNvPr id="19" name="Image 17" descr="preencoded.png"/>
          <p:cNvPicPr>
            <a:picLocks noChangeAspect="1"/>
          </p:cNvPicPr>
          <p:nvPr/>
        </p:nvPicPr>
        <p:blipFill>
          <a:blip r:embed="rId20"/>
          <a:stretch>
            <a:fillRect/>
          </a:stretch>
        </p:blipFill>
        <p:spPr>
          <a:xfrm>
            <a:off x="9057937" y="2872709"/>
            <a:ext cx="222736" cy="296982"/>
          </a:xfrm>
          <a:prstGeom prst="rect">
            <a:avLst/>
          </a:prstGeom>
        </p:spPr>
      </p:pic>
      <p:pic>
        <p:nvPicPr>
          <p:cNvPr id="20" name="Image 18" descr="preencoded.png"/>
          <p:cNvPicPr>
            <a:picLocks noChangeAspect="1"/>
          </p:cNvPicPr>
          <p:nvPr/>
        </p:nvPicPr>
        <p:blipFill>
          <a:blip r:embed="rId13"/>
          <a:stretch>
            <a:fillRect/>
          </a:stretch>
        </p:blipFill>
        <p:spPr>
          <a:xfrm>
            <a:off x="6236613" y="4116320"/>
            <a:ext cx="2561466" cy="853822"/>
          </a:xfrm>
          <a:prstGeom prst="rect">
            <a:avLst/>
          </a:prstGeom>
        </p:spPr>
      </p:pic>
      <p:pic>
        <p:nvPicPr>
          <p:cNvPr id="21" name="Image 19" descr="preencoded.png"/>
          <p:cNvPicPr>
            <a:picLocks noChangeAspect="1"/>
          </p:cNvPicPr>
          <p:nvPr/>
        </p:nvPicPr>
        <p:blipFill>
          <a:blip r:embed="rId21"/>
          <a:stretch>
            <a:fillRect/>
          </a:stretch>
        </p:blipFill>
        <p:spPr>
          <a:xfrm>
            <a:off x="6347981" y="4227687"/>
            <a:ext cx="278420" cy="296982"/>
          </a:xfrm>
          <a:prstGeom prst="rect">
            <a:avLst/>
          </a:prstGeom>
        </p:spPr>
      </p:pic>
      <p:pic>
        <p:nvPicPr>
          <p:cNvPr id="22" name="Image 20" descr="preencoded.png"/>
          <p:cNvPicPr>
            <a:picLocks noChangeAspect="1"/>
          </p:cNvPicPr>
          <p:nvPr/>
        </p:nvPicPr>
        <p:blipFill>
          <a:blip r:embed="rId15"/>
          <a:stretch>
            <a:fillRect/>
          </a:stretch>
        </p:blipFill>
        <p:spPr>
          <a:xfrm>
            <a:off x="8946569" y="4116320"/>
            <a:ext cx="2561466" cy="853822"/>
          </a:xfrm>
          <a:prstGeom prst="rect">
            <a:avLst/>
          </a:prstGeom>
        </p:spPr>
      </p:pic>
      <p:pic>
        <p:nvPicPr>
          <p:cNvPr id="23" name="Image 21" descr="preencoded.png"/>
          <p:cNvPicPr>
            <a:picLocks noChangeAspect="1"/>
          </p:cNvPicPr>
          <p:nvPr/>
        </p:nvPicPr>
        <p:blipFill>
          <a:blip r:embed="rId22"/>
          <a:stretch>
            <a:fillRect/>
          </a:stretch>
        </p:blipFill>
        <p:spPr>
          <a:xfrm>
            <a:off x="9057937" y="4227687"/>
            <a:ext cx="222736" cy="296982"/>
          </a:xfrm>
          <a:prstGeom prst="rect">
            <a:avLst/>
          </a:prstGeom>
        </p:spPr>
      </p:pic>
      <p:sp>
        <p:nvSpPr>
          <p:cNvPr id="26"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Compute Optimized Instances</a:t>
            </a:r>
            <a:endParaRPr lang="en-US" sz="2631" dirty="0"/>
          </a:p>
        </p:txBody>
      </p:sp>
      <p:sp>
        <p:nvSpPr>
          <p:cNvPr id="27" name="Text 1"/>
          <p:cNvSpPr/>
          <p:nvPr/>
        </p:nvSpPr>
        <p:spPr>
          <a:xfrm>
            <a:off x="371227" y="1220749"/>
            <a:ext cx="527142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Key Characteristics</a:t>
            </a:r>
            <a:endParaRPr lang="en-US" sz="1754" dirty="0"/>
          </a:p>
        </p:txBody>
      </p:sp>
      <p:sp>
        <p:nvSpPr>
          <p:cNvPr id="28" name="Text 2"/>
          <p:cNvSpPr/>
          <p:nvPr/>
        </p:nvSpPr>
        <p:spPr>
          <a:xfrm>
            <a:off x="972151" y="1666222"/>
            <a:ext cx="5604598"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High CPU-to-Memory Ratio</a:t>
            </a:r>
            <a:endParaRPr lang="en-US" sz="1461" dirty="0"/>
          </a:p>
        </p:txBody>
      </p:sp>
      <p:sp>
        <p:nvSpPr>
          <p:cNvPr id="29" name="Text 3"/>
          <p:cNvSpPr/>
          <p:nvPr/>
        </p:nvSpPr>
        <p:spPr>
          <a:xfrm>
            <a:off x="972151" y="1926081"/>
            <a:ext cx="467049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Designed for compute-bound applications with prioritized processing power</a:t>
            </a:r>
            <a:endParaRPr lang="en-US" sz="1169" dirty="0"/>
          </a:p>
        </p:txBody>
      </p:sp>
      <p:sp>
        <p:nvSpPr>
          <p:cNvPr id="30" name="Text 4"/>
          <p:cNvSpPr/>
          <p:nvPr/>
        </p:nvSpPr>
        <p:spPr>
          <a:xfrm>
            <a:off x="994917" y="2520044"/>
            <a:ext cx="4647732"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Advanced Processors</a:t>
            </a:r>
            <a:endParaRPr lang="en-US" sz="1461" dirty="0"/>
          </a:p>
        </p:txBody>
      </p:sp>
      <p:sp>
        <p:nvSpPr>
          <p:cNvPr id="31" name="Text 5"/>
          <p:cNvSpPr/>
          <p:nvPr/>
        </p:nvSpPr>
        <p:spPr>
          <a:xfrm>
            <a:off x="994917" y="2779903"/>
            <a:ext cx="464773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Utilize high-performance CPUs for intensive calculations and processing</a:t>
            </a:r>
            <a:endParaRPr lang="en-US" sz="1169" dirty="0"/>
          </a:p>
        </p:txBody>
      </p:sp>
      <p:sp>
        <p:nvSpPr>
          <p:cNvPr id="32" name="Text 6"/>
          <p:cNvSpPr/>
          <p:nvPr/>
        </p:nvSpPr>
        <p:spPr>
          <a:xfrm>
            <a:off x="950689" y="3373866"/>
            <a:ext cx="469196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Instance Families</a:t>
            </a:r>
            <a:endParaRPr lang="en-US" sz="1461" dirty="0"/>
          </a:p>
        </p:txBody>
      </p:sp>
      <p:sp>
        <p:nvSpPr>
          <p:cNvPr id="33" name="Text 7"/>
          <p:cNvSpPr/>
          <p:nvPr/>
        </p:nvSpPr>
        <p:spPr>
          <a:xfrm>
            <a:off x="950689" y="3633725"/>
            <a:ext cx="469196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Examples include C-series (C5, C6g, C7i) optimized for compute-intensive tasks</a:t>
            </a:r>
            <a:endParaRPr lang="en-US" sz="1169" dirty="0"/>
          </a:p>
        </p:txBody>
      </p:sp>
      <p:sp>
        <p:nvSpPr>
          <p:cNvPr id="34" name="Text 8"/>
          <p:cNvSpPr/>
          <p:nvPr/>
        </p:nvSpPr>
        <p:spPr>
          <a:xfrm>
            <a:off x="1032330" y="4227688"/>
            <a:ext cx="4610320"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Performance</a:t>
            </a:r>
            <a:endParaRPr lang="en-US" sz="1461" dirty="0"/>
          </a:p>
        </p:txBody>
      </p:sp>
      <p:sp>
        <p:nvSpPr>
          <p:cNvPr id="35" name="Text 9"/>
          <p:cNvSpPr/>
          <p:nvPr/>
        </p:nvSpPr>
        <p:spPr>
          <a:xfrm>
            <a:off x="1032330" y="4487547"/>
            <a:ext cx="4610320"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Delivers consistent high performance for CPU-intensive workloads</a:t>
            </a:r>
            <a:endParaRPr lang="en-US" sz="1169" dirty="0"/>
          </a:p>
        </p:txBody>
      </p:sp>
      <p:sp>
        <p:nvSpPr>
          <p:cNvPr id="36" name="Text 10"/>
          <p:cNvSpPr/>
          <p:nvPr/>
        </p:nvSpPr>
        <p:spPr>
          <a:xfrm>
            <a:off x="6236612" y="1220749"/>
            <a:ext cx="527142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Common Use Cases</a:t>
            </a:r>
            <a:endParaRPr lang="en-US" sz="1754" dirty="0"/>
          </a:p>
        </p:txBody>
      </p:sp>
      <p:sp>
        <p:nvSpPr>
          <p:cNvPr id="37" name="Text 11"/>
          <p:cNvSpPr/>
          <p:nvPr/>
        </p:nvSpPr>
        <p:spPr>
          <a:xfrm>
            <a:off x="6347981" y="2148817"/>
            <a:ext cx="280647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Batch Processing</a:t>
            </a:r>
            <a:endParaRPr lang="en-US" sz="1315" dirty="0"/>
          </a:p>
        </p:txBody>
      </p:sp>
      <p:sp>
        <p:nvSpPr>
          <p:cNvPr id="38" name="Text 12"/>
          <p:cNvSpPr/>
          <p:nvPr/>
        </p:nvSpPr>
        <p:spPr>
          <a:xfrm>
            <a:off x="9057937" y="2148817"/>
            <a:ext cx="280647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Media Transcoding</a:t>
            </a:r>
            <a:endParaRPr lang="en-US" sz="1315" dirty="0"/>
          </a:p>
        </p:txBody>
      </p:sp>
      <p:sp>
        <p:nvSpPr>
          <p:cNvPr id="39" name="Text 13"/>
          <p:cNvSpPr/>
          <p:nvPr/>
        </p:nvSpPr>
        <p:spPr>
          <a:xfrm>
            <a:off x="6347981" y="3243936"/>
            <a:ext cx="2338730"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High-Performance Web Servers</a:t>
            </a:r>
            <a:endParaRPr lang="en-US" sz="1315" dirty="0"/>
          </a:p>
        </p:txBody>
      </p:sp>
      <p:sp>
        <p:nvSpPr>
          <p:cNvPr id="40" name="Text 14"/>
          <p:cNvSpPr/>
          <p:nvPr/>
        </p:nvSpPr>
        <p:spPr>
          <a:xfrm>
            <a:off x="9057937" y="3243936"/>
            <a:ext cx="280647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Scientific Modeling</a:t>
            </a:r>
            <a:endParaRPr lang="en-US" sz="1315" dirty="0"/>
          </a:p>
        </p:txBody>
      </p:sp>
      <p:sp>
        <p:nvSpPr>
          <p:cNvPr id="41" name="Text 15"/>
          <p:cNvSpPr/>
          <p:nvPr/>
        </p:nvSpPr>
        <p:spPr>
          <a:xfrm>
            <a:off x="6347981" y="4598915"/>
            <a:ext cx="280647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Dedicated Gaming Servers</a:t>
            </a:r>
            <a:endParaRPr lang="en-US" sz="1315" dirty="0"/>
          </a:p>
        </p:txBody>
      </p:sp>
      <p:sp>
        <p:nvSpPr>
          <p:cNvPr id="42" name="Text 16"/>
          <p:cNvSpPr/>
          <p:nvPr/>
        </p:nvSpPr>
        <p:spPr>
          <a:xfrm>
            <a:off x="9057937" y="4598915"/>
            <a:ext cx="280647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Machine Learning Inference</a:t>
            </a:r>
            <a:endParaRPr lang="en-US" sz="131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63642" y="4497581"/>
            <a:ext cx="2784202" cy="3712270"/>
          </a:xfrm>
          <a:prstGeom prst="rect">
            <a:avLst/>
          </a:prstGeom>
        </p:spPr>
      </p:pic>
      <p:pic>
        <p:nvPicPr>
          <p:cNvPr id="4" name="Image 2" descr="preencoded.png"/>
          <p:cNvPicPr>
            <a:picLocks noChangeAspect="1"/>
          </p:cNvPicPr>
          <p:nvPr/>
        </p:nvPicPr>
        <p:blipFill>
          <a:blip r:embed="rId4"/>
          <a:stretch>
            <a:fillRect/>
          </a:stretch>
        </p:blipFill>
        <p:spPr>
          <a:xfrm>
            <a:off x="9495452" y="-848087"/>
            <a:ext cx="2320168" cy="2320168"/>
          </a:xfrm>
          <a:prstGeom prst="rect">
            <a:avLst/>
          </a:prstGeom>
        </p:spPr>
      </p:pic>
      <p:pic>
        <p:nvPicPr>
          <p:cNvPr id="5" name="Image 3" descr="preencoded.png"/>
          <p:cNvPicPr>
            <a:picLocks noChangeAspect="1"/>
          </p:cNvPicPr>
          <p:nvPr/>
        </p:nvPicPr>
        <p:blipFill>
          <a:blip r:embed="rId5"/>
          <a:stretch>
            <a:fillRect/>
          </a:stretch>
        </p:blipFill>
        <p:spPr>
          <a:xfrm>
            <a:off x="539413" y="640610"/>
            <a:ext cx="1856135" cy="74245"/>
          </a:xfrm>
          <a:prstGeom prst="rect">
            <a:avLst/>
          </a:prstGeom>
        </p:spPr>
      </p:pic>
      <p:pic>
        <p:nvPicPr>
          <p:cNvPr id="6" name="Image 4" descr="preencoded.png"/>
          <p:cNvPicPr>
            <a:picLocks noChangeAspect="1"/>
          </p:cNvPicPr>
          <p:nvPr/>
        </p:nvPicPr>
        <p:blipFill>
          <a:blip r:embed="rId6"/>
          <a:stretch>
            <a:fillRect/>
          </a:stretch>
        </p:blipFill>
        <p:spPr>
          <a:xfrm>
            <a:off x="530321" y="887399"/>
            <a:ext cx="278420" cy="222736"/>
          </a:xfrm>
          <a:prstGeom prst="rect">
            <a:avLst/>
          </a:prstGeom>
        </p:spPr>
      </p:pic>
      <p:pic>
        <p:nvPicPr>
          <p:cNvPr id="7" name="Image 5" descr="preencoded.png"/>
          <p:cNvPicPr>
            <a:picLocks noChangeAspect="1"/>
          </p:cNvPicPr>
          <p:nvPr/>
        </p:nvPicPr>
        <p:blipFill>
          <a:blip r:embed="rId7"/>
          <a:stretch>
            <a:fillRect/>
          </a:stretch>
        </p:blipFill>
        <p:spPr>
          <a:xfrm>
            <a:off x="530321" y="1305029"/>
            <a:ext cx="2450098" cy="1633399"/>
          </a:xfrm>
          <a:prstGeom prst="rect">
            <a:avLst/>
          </a:prstGeom>
        </p:spPr>
      </p:pic>
      <p:pic>
        <p:nvPicPr>
          <p:cNvPr id="8" name="Image 6" descr="preencoded.png"/>
          <p:cNvPicPr>
            <a:picLocks noChangeAspect="1"/>
          </p:cNvPicPr>
          <p:nvPr/>
        </p:nvPicPr>
        <p:blipFill>
          <a:blip r:embed="rId8"/>
          <a:stretch>
            <a:fillRect/>
          </a:stretch>
        </p:blipFill>
        <p:spPr>
          <a:xfrm>
            <a:off x="678812" y="1481362"/>
            <a:ext cx="167052" cy="167052"/>
          </a:xfrm>
          <a:prstGeom prst="rect">
            <a:avLst/>
          </a:prstGeom>
        </p:spPr>
      </p:pic>
      <p:pic>
        <p:nvPicPr>
          <p:cNvPr id="9" name="Image 7" descr="preencoded.png"/>
          <p:cNvPicPr>
            <a:picLocks noChangeAspect="1"/>
          </p:cNvPicPr>
          <p:nvPr/>
        </p:nvPicPr>
        <p:blipFill>
          <a:blip r:embed="rId9"/>
          <a:stretch>
            <a:fillRect/>
          </a:stretch>
        </p:blipFill>
        <p:spPr>
          <a:xfrm>
            <a:off x="3128910" y="1305029"/>
            <a:ext cx="2450098" cy="1633399"/>
          </a:xfrm>
          <a:prstGeom prst="rect">
            <a:avLst/>
          </a:prstGeom>
        </p:spPr>
      </p:pic>
      <p:pic>
        <p:nvPicPr>
          <p:cNvPr id="10" name="Image 8" descr="preencoded.png"/>
          <p:cNvPicPr>
            <a:picLocks noChangeAspect="1"/>
          </p:cNvPicPr>
          <p:nvPr/>
        </p:nvPicPr>
        <p:blipFill>
          <a:blip r:embed="rId10"/>
          <a:stretch>
            <a:fillRect/>
          </a:stretch>
        </p:blipFill>
        <p:spPr>
          <a:xfrm>
            <a:off x="3277401" y="1481362"/>
            <a:ext cx="167052" cy="167052"/>
          </a:xfrm>
          <a:prstGeom prst="rect">
            <a:avLst/>
          </a:prstGeom>
        </p:spPr>
      </p:pic>
      <p:pic>
        <p:nvPicPr>
          <p:cNvPr id="11" name="Image 9" descr="preencoded.png"/>
          <p:cNvPicPr>
            <a:picLocks noChangeAspect="1"/>
          </p:cNvPicPr>
          <p:nvPr/>
        </p:nvPicPr>
        <p:blipFill>
          <a:blip r:embed="rId11"/>
          <a:stretch>
            <a:fillRect/>
          </a:stretch>
        </p:blipFill>
        <p:spPr>
          <a:xfrm>
            <a:off x="530321" y="3086919"/>
            <a:ext cx="2450098" cy="1373540"/>
          </a:xfrm>
          <a:prstGeom prst="rect">
            <a:avLst/>
          </a:prstGeom>
        </p:spPr>
      </p:pic>
      <p:pic>
        <p:nvPicPr>
          <p:cNvPr id="12" name="Image 10" descr="preencoded.png"/>
          <p:cNvPicPr>
            <a:picLocks noChangeAspect="1"/>
          </p:cNvPicPr>
          <p:nvPr/>
        </p:nvPicPr>
        <p:blipFill>
          <a:blip r:embed="rId12"/>
          <a:stretch>
            <a:fillRect/>
          </a:stretch>
        </p:blipFill>
        <p:spPr>
          <a:xfrm>
            <a:off x="678812" y="3263252"/>
            <a:ext cx="167052" cy="167052"/>
          </a:xfrm>
          <a:prstGeom prst="rect">
            <a:avLst/>
          </a:prstGeom>
        </p:spPr>
      </p:pic>
      <p:pic>
        <p:nvPicPr>
          <p:cNvPr id="13" name="Image 11" descr="preencoded.png"/>
          <p:cNvPicPr>
            <a:picLocks noChangeAspect="1"/>
          </p:cNvPicPr>
          <p:nvPr/>
        </p:nvPicPr>
        <p:blipFill>
          <a:blip r:embed="rId13"/>
          <a:stretch>
            <a:fillRect/>
          </a:stretch>
        </p:blipFill>
        <p:spPr>
          <a:xfrm>
            <a:off x="3128910" y="3086919"/>
            <a:ext cx="2450098" cy="1373540"/>
          </a:xfrm>
          <a:prstGeom prst="rect">
            <a:avLst/>
          </a:prstGeom>
        </p:spPr>
      </p:pic>
      <p:pic>
        <p:nvPicPr>
          <p:cNvPr id="14" name="Image 12" descr="preencoded.png"/>
          <p:cNvPicPr>
            <a:picLocks noChangeAspect="1"/>
          </p:cNvPicPr>
          <p:nvPr/>
        </p:nvPicPr>
        <p:blipFill>
          <a:blip r:embed="rId14"/>
          <a:stretch>
            <a:fillRect/>
          </a:stretch>
        </p:blipFill>
        <p:spPr>
          <a:xfrm>
            <a:off x="3277401" y="3263252"/>
            <a:ext cx="167052" cy="167052"/>
          </a:xfrm>
          <a:prstGeom prst="rect">
            <a:avLst/>
          </a:prstGeom>
        </p:spPr>
      </p:pic>
      <p:pic>
        <p:nvPicPr>
          <p:cNvPr id="15" name="Image 13" descr="preencoded.png"/>
          <p:cNvPicPr>
            <a:picLocks noChangeAspect="1"/>
          </p:cNvPicPr>
          <p:nvPr/>
        </p:nvPicPr>
        <p:blipFill>
          <a:blip r:embed="rId15"/>
          <a:stretch>
            <a:fillRect/>
          </a:stretch>
        </p:blipFill>
        <p:spPr>
          <a:xfrm>
            <a:off x="530321" y="4608949"/>
            <a:ext cx="2450098" cy="1633399"/>
          </a:xfrm>
          <a:prstGeom prst="rect">
            <a:avLst/>
          </a:prstGeom>
        </p:spPr>
      </p:pic>
      <p:pic>
        <p:nvPicPr>
          <p:cNvPr id="16" name="Image 14" descr="preencoded.png"/>
          <p:cNvPicPr>
            <a:picLocks noChangeAspect="1"/>
          </p:cNvPicPr>
          <p:nvPr/>
        </p:nvPicPr>
        <p:blipFill>
          <a:blip r:embed="rId16"/>
          <a:stretch>
            <a:fillRect/>
          </a:stretch>
        </p:blipFill>
        <p:spPr>
          <a:xfrm>
            <a:off x="678813" y="4785282"/>
            <a:ext cx="213455" cy="167052"/>
          </a:xfrm>
          <a:prstGeom prst="rect">
            <a:avLst/>
          </a:prstGeom>
        </p:spPr>
      </p:pic>
      <p:pic>
        <p:nvPicPr>
          <p:cNvPr id="17" name="Image 15" descr="preencoded.png"/>
          <p:cNvPicPr>
            <a:picLocks noChangeAspect="1"/>
          </p:cNvPicPr>
          <p:nvPr/>
        </p:nvPicPr>
        <p:blipFill>
          <a:blip r:embed="rId17"/>
          <a:stretch>
            <a:fillRect/>
          </a:stretch>
        </p:blipFill>
        <p:spPr>
          <a:xfrm>
            <a:off x="3128910" y="4608949"/>
            <a:ext cx="2450098" cy="1633399"/>
          </a:xfrm>
          <a:prstGeom prst="rect">
            <a:avLst/>
          </a:prstGeom>
        </p:spPr>
      </p:pic>
      <p:pic>
        <p:nvPicPr>
          <p:cNvPr id="18" name="Image 16" descr="preencoded.png"/>
          <p:cNvPicPr>
            <a:picLocks noChangeAspect="1"/>
          </p:cNvPicPr>
          <p:nvPr/>
        </p:nvPicPr>
        <p:blipFill>
          <a:blip r:embed="rId18"/>
          <a:stretch>
            <a:fillRect/>
          </a:stretch>
        </p:blipFill>
        <p:spPr>
          <a:xfrm>
            <a:off x="3277401" y="4785282"/>
            <a:ext cx="129929" cy="167052"/>
          </a:xfrm>
          <a:prstGeom prst="rect">
            <a:avLst/>
          </a:prstGeom>
        </p:spPr>
      </p:pic>
      <p:pic>
        <p:nvPicPr>
          <p:cNvPr id="19" name="Image 17" descr="preencoded.png"/>
          <p:cNvPicPr>
            <a:picLocks noChangeAspect="1"/>
          </p:cNvPicPr>
          <p:nvPr/>
        </p:nvPicPr>
        <p:blipFill>
          <a:blip r:embed="rId19"/>
          <a:stretch>
            <a:fillRect/>
          </a:stretch>
        </p:blipFill>
        <p:spPr>
          <a:xfrm>
            <a:off x="5875990" y="859557"/>
            <a:ext cx="5345668" cy="5828263"/>
          </a:xfrm>
          <a:prstGeom prst="rect">
            <a:avLst/>
          </a:prstGeom>
        </p:spPr>
      </p:pic>
      <p:pic>
        <p:nvPicPr>
          <p:cNvPr id="20" name="Image 18" descr="preencoded.png"/>
          <p:cNvPicPr>
            <a:picLocks noChangeAspect="1"/>
          </p:cNvPicPr>
          <p:nvPr/>
        </p:nvPicPr>
        <p:blipFill>
          <a:blip r:embed="rId20"/>
          <a:stretch>
            <a:fillRect/>
          </a:stretch>
        </p:blipFill>
        <p:spPr>
          <a:xfrm>
            <a:off x="6172972" y="887399"/>
            <a:ext cx="250578" cy="222736"/>
          </a:xfrm>
          <a:prstGeom prst="rect">
            <a:avLst/>
          </a:prstGeom>
        </p:spPr>
      </p:pic>
      <p:pic>
        <p:nvPicPr>
          <p:cNvPr id="21" name="Image 19" descr="preencoded.png"/>
          <p:cNvPicPr>
            <a:picLocks noChangeAspect="1"/>
          </p:cNvPicPr>
          <p:nvPr/>
        </p:nvPicPr>
        <p:blipFill>
          <a:blip r:embed="rId21"/>
          <a:stretch>
            <a:fillRect/>
          </a:stretch>
        </p:blipFill>
        <p:spPr>
          <a:xfrm>
            <a:off x="6284339" y="1416397"/>
            <a:ext cx="296982" cy="296982"/>
          </a:xfrm>
          <a:prstGeom prst="rect">
            <a:avLst/>
          </a:prstGeom>
        </p:spPr>
      </p:pic>
      <p:pic>
        <p:nvPicPr>
          <p:cNvPr id="22" name="Image 20" descr="preencoded.png"/>
          <p:cNvPicPr>
            <a:picLocks noChangeAspect="1"/>
          </p:cNvPicPr>
          <p:nvPr/>
        </p:nvPicPr>
        <p:blipFill>
          <a:blip r:embed="rId22"/>
          <a:stretch>
            <a:fillRect/>
          </a:stretch>
        </p:blipFill>
        <p:spPr>
          <a:xfrm>
            <a:off x="6358584" y="1481362"/>
            <a:ext cx="148491" cy="167052"/>
          </a:xfrm>
          <a:prstGeom prst="rect">
            <a:avLst/>
          </a:prstGeom>
        </p:spPr>
      </p:pic>
      <p:pic>
        <p:nvPicPr>
          <p:cNvPr id="23" name="Image 21" descr="preencoded.png"/>
          <p:cNvPicPr>
            <a:picLocks noChangeAspect="1"/>
          </p:cNvPicPr>
          <p:nvPr/>
        </p:nvPicPr>
        <p:blipFill>
          <a:blip r:embed="rId23"/>
          <a:stretch>
            <a:fillRect/>
          </a:stretch>
        </p:blipFill>
        <p:spPr>
          <a:xfrm>
            <a:off x="6692689" y="1824747"/>
            <a:ext cx="148491" cy="148491"/>
          </a:xfrm>
          <a:prstGeom prst="rect">
            <a:avLst/>
          </a:prstGeom>
        </p:spPr>
      </p:pic>
      <p:pic>
        <p:nvPicPr>
          <p:cNvPr id="24" name="Image 22" descr="preencoded.png"/>
          <p:cNvPicPr>
            <a:picLocks noChangeAspect="1"/>
          </p:cNvPicPr>
          <p:nvPr/>
        </p:nvPicPr>
        <p:blipFill>
          <a:blip r:embed="rId23"/>
          <a:stretch>
            <a:fillRect/>
          </a:stretch>
        </p:blipFill>
        <p:spPr>
          <a:xfrm>
            <a:off x="6692689" y="2307342"/>
            <a:ext cx="148491" cy="148491"/>
          </a:xfrm>
          <a:prstGeom prst="rect">
            <a:avLst/>
          </a:prstGeom>
        </p:spPr>
      </p:pic>
      <p:pic>
        <p:nvPicPr>
          <p:cNvPr id="25" name="Image 23" descr="preencoded.png"/>
          <p:cNvPicPr>
            <a:picLocks noChangeAspect="1"/>
          </p:cNvPicPr>
          <p:nvPr/>
        </p:nvPicPr>
        <p:blipFill>
          <a:blip r:embed="rId24"/>
          <a:stretch>
            <a:fillRect/>
          </a:stretch>
        </p:blipFill>
        <p:spPr>
          <a:xfrm>
            <a:off x="6284339" y="3124041"/>
            <a:ext cx="296982" cy="296982"/>
          </a:xfrm>
          <a:prstGeom prst="rect">
            <a:avLst/>
          </a:prstGeom>
        </p:spPr>
      </p:pic>
      <p:pic>
        <p:nvPicPr>
          <p:cNvPr id="26" name="Image 24" descr="preencoded.png"/>
          <p:cNvPicPr>
            <a:picLocks noChangeAspect="1"/>
          </p:cNvPicPr>
          <p:nvPr/>
        </p:nvPicPr>
        <p:blipFill>
          <a:blip r:embed="rId25"/>
          <a:stretch>
            <a:fillRect/>
          </a:stretch>
        </p:blipFill>
        <p:spPr>
          <a:xfrm>
            <a:off x="6349304" y="3189006"/>
            <a:ext cx="167052" cy="167052"/>
          </a:xfrm>
          <a:prstGeom prst="rect">
            <a:avLst/>
          </a:prstGeom>
        </p:spPr>
      </p:pic>
      <p:pic>
        <p:nvPicPr>
          <p:cNvPr id="27" name="Image 25" descr="preencoded.png"/>
          <p:cNvPicPr>
            <a:picLocks noChangeAspect="1"/>
          </p:cNvPicPr>
          <p:nvPr/>
        </p:nvPicPr>
        <p:blipFill>
          <a:blip r:embed="rId23"/>
          <a:stretch>
            <a:fillRect/>
          </a:stretch>
        </p:blipFill>
        <p:spPr>
          <a:xfrm>
            <a:off x="6692689" y="3532391"/>
            <a:ext cx="148491" cy="148491"/>
          </a:xfrm>
          <a:prstGeom prst="rect">
            <a:avLst/>
          </a:prstGeom>
        </p:spPr>
      </p:pic>
      <p:pic>
        <p:nvPicPr>
          <p:cNvPr id="28" name="Image 26" descr="preencoded.png"/>
          <p:cNvPicPr>
            <a:picLocks noChangeAspect="1"/>
          </p:cNvPicPr>
          <p:nvPr/>
        </p:nvPicPr>
        <p:blipFill>
          <a:blip r:embed="rId23"/>
          <a:stretch>
            <a:fillRect/>
          </a:stretch>
        </p:blipFill>
        <p:spPr>
          <a:xfrm>
            <a:off x="6692689" y="3893882"/>
            <a:ext cx="148491" cy="148491"/>
          </a:xfrm>
          <a:prstGeom prst="rect">
            <a:avLst/>
          </a:prstGeom>
        </p:spPr>
      </p:pic>
      <p:pic>
        <p:nvPicPr>
          <p:cNvPr id="29" name="Image 27" descr="preencoded.png"/>
          <p:cNvPicPr>
            <a:picLocks noChangeAspect="1"/>
          </p:cNvPicPr>
          <p:nvPr/>
        </p:nvPicPr>
        <p:blipFill>
          <a:blip r:embed="rId26"/>
          <a:stretch>
            <a:fillRect/>
          </a:stretch>
        </p:blipFill>
        <p:spPr>
          <a:xfrm>
            <a:off x="6284339" y="4831685"/>
            <a:ext cx="296982" cy="296982"/>
          </a:xfrm>
          <a:prstGeom prst="rect">
            <a:avLst/>
          </a:prstGeom>
        </p:spPr>
      </p:pic>
      <p:pic>
        <p:nvPicPr>
          <p:cNvPr id="30" name="Image 28" descr="preencoded.png"/>
          <p:cNvPicPr>
            <a:picLocks noChangeAspect="1"/>
          </p:cNvPicPr>
          <p:nvPr/>
        </p:nvPicPr>
        <p:blipFill>
          <a:blip r:embed="rId27"/>
          <a:stretch>
            <a:fillRect/>
          </a:stretch>
        </p:blipFill>
        <p:spPr>
          <a:xfrm>
            <a:off x="6340023" y="4896650"/>
            <a:ext cx="185613" cy="167052"/>
          </a:xfrm>
          <a:prstGeom prst="rect">
            <a:avLst/>
          </a:prstGeom>
        </p:spPr>
      </p:pic>
      <p:pic>
        <p:nvPicPr>
          <p:cNvPr id="31" name="Image 29" descr="preencoded.png"/>
          <p:cNvPicPr>
            <a:picLocks noChangeAspect="1"/>
          </p:cNvPicPr>
          <p:nvPr/>
        </p:nvPicPr>
        <p:blipFill>
          <a:blip r:embed="rId23"/>
          <a:stretch>
            <a:fillRect/>
          </a:stretch>
        </p:blipFill>
        <p:spPr>
          <a:xfrm>
            <a:off x="6692689" y="5240035"/>
            <a:ext cx="148491" cy="148491"/>
          </a:xfrm>
          <a:prstGeom prst="rect">
            <a:avLst/>
          </a:prstGeom>
        </p:spPr>
      </p:pic>
      <p:pic>
        <p:nvPicPr>
          <p:cNvPr id="32" name="Image 30" descr="preencoded.png"/>
          <p:cNvPicPr>
            <a:picLocks noChangeAspect="1"/>
          </p:cNvPicPr>
          <p:nvPr/>
        </p:nvPicPr>
        <p:blipFill>
          <a:blip r:embed="rId23"/>
          <a:stretch>
            <a:fillRect/>
          </a:stretch>
        </p:blipFill>
        <p:spPr>
          <a:xfrm>
            <a:off x="6692689" y="5858864"/>
            <a:ext cx="148491" cy="148491"/>
          </a:xfrm>
          <a:prstGeom prst="rect">
            <a:avLst/>
          </a:prstGeom>
        </p:spPr>
      </p:pic>
      <p:sp>
        <p:nvSpPr>
          <p:cNvPr id="34" name="Text 0"/>
          <p:cNvSpPr/>
          <p:nvPr/>
        </p:nvSpPr>
        <p:spPr>
          <a:xfrm>
            <a:off x="470324" y="128092"/>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EC2 Use Cases &amp; Key Details</a:t>
            </a:r>
            <a:endParaRPr lang="en-US" sz="2631" dirty="0"/>
          </a:p>
        </p:txBody>
      </p:sp>
      <p:sp>
        <p:nvSpPr>
          <p:cNvPr id="35" name="Text 1"/>
          <p:cNvSpPr/>
          <p:nvPr/>
        </p:nvSpPr>
        <p:spPr>
          <a:xfrm>
            <a:off x="882987" y="859557"/>
            <a:ext cx="605842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 Common Applications</a:t>
            </a:r>
            <a:endParaRPr lang="en-US" sz="1754" dirty="0"/>
          </a:p>
        </p:txBody>
      </p:sp>
      <p:sp>
        <p:nvSpPr>
          <p:cNvPr id="36" name="Text 2"/>
          <p:cNvSpPr/>
          <p:nvPr/>
        </p:nvSpPr>
        <p:spPr>
          <a:xfrm>
            <a:off x="920110" y="1453520"/>
            <a:ext cx="2153116" cy="519718"/>
          </a:xfrm>
          <a:prstGeom prst="rect">
            <a:avLst/>
          </a:prstGeom>
          <a:noFill/>
          <a:ln/>
        </p:spPr>
        <p:txBody>
          <a:bodyPr vert="horz" wrap="square" lIns="0" tIns="0" rIns="0" bIns="0" rtlCol="0" anchor="t"/>
          <a:lstStyle/>
          <a:p>
            <a:pPr>
              <a:lnSpc>
                <a:spcPts val="2046"/>
              </a:lnSpc>
            </a:pPr>
            <a:r>
              <a:rPr lang="en-US" sz="1315" dirty="0">
                <a:solidFill>
                  <a:srgbClr val="1F2937"/>
                </a:solidFill>
                <a:latin typeface="ui-sans-serif" pitchFamily="34" charset="0"/>
                <a:ea typeface="ui-sans-serif" pitchFamily="34" charset="-122"/>
                <a:cs typeface="ui-sans-serif" pitchFamily="34" charset="-120"/>
              </a:rPr>
              <a:t> Web &amp; Application Hosting</a:t>
            </a:r>
            <a:endParaRPr lang="en-US" sz="1315" dirty="0"/>
          </a:p>
        </p:txBody>
      </p:sp>
      <p:sp>
        <p:nvSpPr>
          <p:cNvPr id="37" name="Text 3"/>
          <p:cNvSpPr/>
          <p:nvPr/>
        </p:nvSpPr>
        <p:spPr>
          <a:xfrm>
            <a:off x="678812" y="2047483"/>
            <a:ext cx="2153116" cy="742454"/>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Deploying scalable web applications and backend services that handle varying traffic loads</a:t>
            </a:r>
            <a:endParaRPr lang="en-US" sz="1023" dirty="0"/>
          </a:p>
        </p:txBody>
      </p:sp>
      <p:sp>
        <p:nvSpPr>
          <p:cNvPr id="38" name="Text 4"/>
          <p:cNvSpPr/>
          <p:nvPr/>
        </p:nvSpPr>
        <p:spPr>
          <a:xfrm>
            <a:off x="3518698" y="1453520"/>
            <a:ext cx="2153116" cy="519718"/>
          </a:xfrm>
          <a:prstGeom prst="rect">
            <a:avLst/>
          </a:prstGeom>
          <a:noFill/>
          <a:ln/>
        </p:spPr>
        <p:txBody>
          <a:bodyPr vert="horz" wrap="square" lIns="0" tIns="0" rIns="0" bIns="0" rtlCol="0" anchor="t"/>
          <a:lstStyle/>
          <a:p>
            <a:pPr>
              <a:lnSpc>
                <a:spcPts val="2046"/>
              </a:lnSpc>
            </a:pPr>
            <a:r>
              <a:rPr lang="en-US" sz="1315" dirty="0">
                <a:solidFill>
                  <a:srgbClr val="1F2937"/>
                </a:solidFill>
                <a:latin typeface="ui-sans-serif" pitchFamily="34" charset="0"/>
                <a:ea typeface="ui-sans-serif" pitchFamily="34" charset="-122"/>
                <a:cs typeface="ui-sans-serif" pitchFamily="34" charset="-120"/>
              </a:rPr>
              <a:t> High-Performance Computing</a:t>
            </a:r>
            <a:endParaRPr lang="en-US" sz="1315" dirty="0"/>
          </a:p>
        </p:txBody>
      </p:sp>
      <p:sp>
        <p:nvSpPr>
          <p:cNvPr id="39" name="Text 5"/>
          <p:cNvSpPr/>
          <p:nvPr/>
        </p:nvSpPr>
        <p:spPr>
          <a:xfrm>
            <a:off x="3277401" y="2047483"/>
            <a:ext cx="2153116" cy="742454"/>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Executing complex simulations and compute-intensive tasks requiring significant processing power</a:t>
            </a:r>
            <a:endParaRPr lang="en-US" sz="1023" dirty="0"/>
          </a:p>
        </p:txBody>
      </p:sp>
      <p:sp>
        <p:nvSpPr>
          <p:cNvPr id="40" name="Text 6"/>
          <p:cNvSpPr/>
          <p:nvPr/>
        </p:nvSpPr>
        <p:spPr>
          <a:xfrm>
            <a:off x="920109" y="3235410"/>
            <a:ext cx="2583740" cy="259859"/>
          </a:xfrm>
          <a:prstGeom prst="rect">
            <a:avLst/>
          </a:prstGeom>
          <a:noFill/>
          <a:ln/>
        </p:spPr>
        <p:txBody>
          <a:bodyPr vert="horz" wrap="square" lIns="0" tIns="0" rIns="0" bIns="0" rtlCol="0" anchor="t"/>
          <a:lstStyle/>
          <a:p>
            <a:pPr>
              <a:lnSpc>
                <a:spcPts val="2046"/>
              </a:lnSpc>
            </a:pPr>
            <a:r>
              <a:rPr lang="en-US" sz="1315" dirty="0">
                <a:solidFill>
                  <a:srgbClr val="1F2937"/>
                </a:solidFill>
                <a:latin typeface="ui-sans-serif" pitchFamily="34" charset="0"/>
                <a:ea typeface="ui-sans-serif" pitchFamily="34" charset="-122"/>
                <a:cs typeface="ui-sans-serif" pitchFamily="34" charset="-120"/>
              </a:rPr>
              <a:t> Big Data &amp; Analytics</a:t>
            </a:r>
            <a:endParaRPr lang="en-US" sz="1315" dirty="0"/>
          </a:p>
        </p:txBody>
      </p:sp>
      <p:sp>
        <p:nvSpPr>
          <p:cNvPr id="41" name="Text 7"/>
          <p:cNvSpPr/>
          <p:nvPr/>
        </p:nvSpPr>
        <p:spPr>
          <a:xfrm>
            <a:off x="678812" y="3569514"/>
            <a:ext cx="2153116"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Processing large datasets using frameworks like Hadoop or Apache Spark</a:t>
            </a:r>
            <a:endParaRPr lang="en-US" sz="1023" dirty="0"/>
          </a:p>
        </p:txBody>
      </p:sp>
      <p:sp>
        <p:nvSpPr>
          <p:cNvPr id="42" name="Text 8"/>
          <p:cNvSpPr/>
          <p:nvPr/>
        </p:nvSpPr>
        <p:spPr>
          <a:xfrm>
            <a:off x="3518698" y="3235410"/>
            <a:ext cx="2583740" cy="259859"/>
          </a:xfrm>
          <a:prstGeom prst="rect">
            <a:avLst/>
          </a:prstGeom>
          <a:noFill/>
          <a:ln/>
        </p:spPr>
        <p:txBody>
          <a:bodyPr vert="horz" wrap="square" lIns="0" tIns="0" rIns="0" bIns="0" rtlCol="0" anchor="t"/>
          <a:lstStyle/>
          <a:p>
            <a:pPr>
              <a:lnSpc>
                <a:spcPts val="2046"/>
              </a:lnSpc>
            </a:pPr>
            <a:r>
              <a:rPr lang="en-US" sz="1315" dirty="0">
                <a:solidFill>
                  <a:srgbClr val="1F2937"/>
                </a:solidFill>
                <a:latin typeface="ui-sans-serif" pitchFamily="34" charset="0"/>
                <a:ea typeface="ui-sans-serif" pitchFamily="34" charset="-122"/>
                <a:cs typeface="ui-sans-serif" pitchFamily="34" charset="-120"/>
              </a:rPr>
              <a:t> Machine Learning</a:t>
            </a:r>
            <a:endParaRPr lang="en-US" sz="1315" dirty="0"/>
          </a:p>
        </p:txBody>
      </p:sp>
      <p:sp>
        <p:nvSpPr>
          <p:cNvPr id="43" name="Text 9"/>
          <p:cNvSpPr/>
          <p:nvPr/>
        </p:nvSpPr>
        <p:spPr>
          <a:xfrm>
            <a:off x="3277401" y="3569514"/>
            <a:ext cx="2153116" cy="742454"/>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Utilizing specialized instances with GPUs or AWS Inferentia/Trainium chips for ML model development</a:t>
            </a:r>
            <a:endParaRPr lang="en-US" sz="1023" dirty="0"/>
          </a:p>
        </p:txBody>
      </p:sp>
      <p:sp>
        <p:nvSpPr>
          <p:cNvPr id="44" name="Text 10"/>
          <p:cNvSpPr/>
          <p:nvPr/>
        </p:nvSpPr>
        <p:spPr>
          <a:xfrm>
            <a:off x="966513" y="4757440"/>
            <a:ext cx="2153116" cy="519718"/>
          </a:xfrm>
          <a:prstGeom prst="rect">
            <a:avLst/>
          </a:prstGeom>
          <a:noFill/>
          <a:ln/>
        </p:spPr>
        <p:txBody>
          <a:bodyPr vert="horz" wrap="square" lIns="0" tIns="0" rIns="0" bIns="0" rtlCol="0" anchor="t"/>
          <a:lstStyle/>
          <a:p>
            <a:pPr>
              <a:lnSpc>
                <a:spcPts val="2046"/>
              </a:lnSpc>
            </a:pPr>
            <a:r>
              <a:rPr lang="en-US" sz="1315" dirty="0">
                <a:solidFill>
                  <a:srgbClr val="1F2937"/>
                </a:solidFill>
                <a:latin typeface="ui-sans-serif" pitchFamily="34" charset="0"/>
                <a:ea typeface="ui-sans-serif" pitchFamily="34" charset="-122"/>
                <a:cs typeface="ui-sans-serif" pitchFamily="34" charset="-120"/>
              </a:rPr>
              <a:t> Development &amp; Testing</a:t>
            </a:r>
            <a:endParaRPr lang="en-US" sz="1315" dirty="0"/>
          </a:p>
        </p:txBody>
      </p:sp>
      <p:sp>
        <p:nvSpPr>
          <p:cNvPr id="45" name="Text 11"/>
          <p:cNvSpPr/>
          <p:nvPr/>
        </p:nvSpPr>
        <p:spPr>
          <a:xfrm>
            <a:off x="725216" y="5100825"/>
            <a:ext cx="2153116" cy="742454"/>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Creating isolated, on-demand environments for software development and CI/CD pipelines</a:t>
            </a:r>
            <a:endParaRPr lang="en-US" sz="1023" dirty="0"/>
          </a:p>
        </p:txBody>
      </p:sp>
      <p:sp>
        <p:nvSpPr>
          <p:cNvPr id="46" name="Text 12"/>
          <p:cNvSpPr/>
          <p:nvPr/>
        </p:nvSpPr>
        <p:spPr>
          <a:xfrm>
            <a:off x="3481576" y="4757440"/>
            <a:ext cx="2153116" cy="519718"/>
          </a:xfrm>
          <a:prstGeom prst="rect">
            <a:avLst/>
          </a:prstGeom>
          <a:noFill/>
          <a:ln/>
        </p:spPr>
        <p:txBody>
          <a:bodyPr vert="horz" wrap="square" lIns="0" tIns="0" rIns="0" bIns="0" rtlCol="0" anchor="t"/>
          <a:lstStyle/>
          <a:p>
            <a:pPr>
              <a:lnSpc>
                <a:spcPts val="2046"/>
              </a:lnSpc>
            </a:pPr>
            <a:r>
              <a:rPr lang="en-US" sz="1315" dirty="0">
                <a:solidFill>
                  <a:srgbClr val="1F2937"/>
                </a:solidFill>
                <a:latin typeface="ui-sans-serif" pitchFamily="34" charset="0"/>
                <a:ea typeface="ui-sans-serif" pitchFamily="34" charset="-122"/>
                <a:cs typeface="ui-sans-serif" pitchFamily="34" charset="-120"/>
              </a:rPr>
              <a:t> Enterprise Applications</a:t>
            </a:r>
            <a:endParaRPr lang="en-US" sz="1315" dirty="0"/>
          </a:p>
        </p:txBody>
      </p:sp>
      <p:sp>
        <p:nvSpPr>
          <p:cNvPr id="47" name="Text 13"/>
          <p:cNvSpPr/>
          <p:nvPr/>
        </p:nvSpPr>
        <p:spPr>
          <a:xfrm>
            <a:off x="3286682" y="5100825"/>
            <a:ext cx="2153116" cy="742454"/>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Supporting critical business applications like SAP, SharePoint, and other cloud-native software</a:t>
            </a:r>
            <a:endParaRPr lang="en-US" sz="1023" dirty="0"/>
          </a:p>
        </p:txBody>
      </p:sp>
      <p:sp>
        <p:nvSpPr>
          <p:cNvPr id="48" name="Text 14"/>
          <p:cNvSpPr/>
          <p:nvPr/>
        </p:nvSpPr>
        <p:spPr>
          <a:xfrm>
            <a:off x="6497795" y="859557"/>
            <a:ext cx="605842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 Core Features &amp; Benefits</a:t>
            </a:r>
            <a:endParaRPr lang="en-US" sz="1754" dirty="0"/>
          </a:p>
        </p:txBody>
      </p:sp>
      <p:sp>
        <p:nvSpPr>
          <p:cNvPr id="49" name="Text 15"/>
          <p:cNvSpPr/>
          <p:nvPr/>
        </p:nvSpPr>
        <p:spPr>
          <a:xfrm>
            <a:off x="6692689" y="1416397"/>
            <a:ext cx="5791140" cy="296982"/>
          </a:xfrm>
          <a:prstGeom prst="rect">
            <a:avLst/>
          </a:prstGeom>
          <a:noFill/>
          <a:ln/>
        </p:spPr>
        <p:txBody>
          <a:bodyPr vert="horz" wrap="square" lIns="0" tIns="0" rIns="0" bIns="0" rtlCol="0" anchor="t"/>
          <a:lstStyle/>
          <a:p>
            <a:pPr>
              <a:lnSpc>
                <a:spcPts val="2046"/>
              </a:lnSpc>
            </a:pPr>
            <a:r>
              <a:rPr lang="en-US" sz="1315" dirty="0">
                <a:solidFill>
                  <a:srgbClr val="1F2937"/>
                </a:solidFill>
                <a:latin typeface="ui-sans-serif" pitchFamily="34" charset="0"/>
                <a:ea typeface="ui-sans-serif" pitchFamily="34" charset="-122"/>
                <a:cs typeface="ui-sans-serif" pitchFamily="34" charset="-120"/>
              </a:rPr>
              <a:t>Elasticity and Scalability</a:t>
            </a:r>
            <a:endParaRPr lang="en-US" sz="1315" dirty="0"/>
          </a:p>
        </p:txBody>
      </p:sp>
      <p:sp>
        <p:nvSpPr>
          <p:cNvPr id="50" name="Text 16"/>
          <p:cNvSpPr/>
          <p:nvPr/>
        </p:nvSpPr>
        <p:spPr>
          <a:xfrm>
            <a:off x="6915425" y="1787625"/>
            <a:ext cx="4194865" cy="445472"/>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On-Demand Capacity:</a:t>
            </a:r>
            <a:r>
              <a:rPr lang="en-US" sz="1169" dirty="0">
                <a:solidFill>
                  <a:srgbClr val="4B5563"/>
                </a:solidFill>
                <a:latin typeface="ui-sans-serif" pitchFamily="34" charset="0"/>
                <a:ea typeface="ui-sans-serif" pitchFamily="34" charset="-122"/>
                <a:cs typeface="ui-sans-serif" pitchFamily="34" charset="-120"/>
              </a:rPr>
              <a:t> Quickly launch or terminate virtual servers as needed</a:t>
            </a:r>
            <a:endParaRPr lang="en-US" sz="1169" dirty="0"/>
          </a:p>
        </p:txBody>
      </p:sp>
      <p:sp>
        <p:nvSpPr>
          <p:cNvPr id="51" name="Text 17"/>
          <p:cNvSpPr/>
          <p:nvPr/>
        </p:nvSpPr>
        <p:spPr>
          <a:xfrm>
            <a:off x="6915425" y="2270220"/>
            <a:ext cx="4194865" cy="445472"/>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Auto Scaling:</a:t>
            </a:r>
            <a:r>
              <a:rPr lang="en-US" sz="1169" dirty="0">
                <a:solidFill>
                  <a:srgbClr val="4B5563"/>
                </a:solidFill>
                <a:latin typeface="ui-sans-serif" pitchFamily="34" charset="0"/>
                <a:ea typeface="ui-sans-serif" pitchFamily="34" charset="-122"/>
                <a:cs typeface="ui-sans-serif" pitchFamily="34" charset="-120"/>
              </a:rPr>
              <a:t> Automatically adjusts instances to handle application load</a:t>
            </a:r>
            <a:endParaRPr lang="en-US" sz="1169" dirty="0"/>
          </a:p>
        </p:txBody>
      </p:sp>
      <p:sp>
        <p:nvSpPr>
          <p:cNvPr id="52" name="Text 18"/>
          <p:cNvSpPr/>
          <p:nvPr/>
        </p:nvSpPr>
        <p:spPr>
          <a:xfrm>
            <a:off x="6692689" y="3124041"/>
            <a:ext cx="4825950" cy="296982"/>
          </a:xfrm>
          <a:prstGeom prst="rect">
            <a:avLst/>
          </a:prstGeom>
          <a:noFill/>
          <a:ln/>
        </p:spPr>
        <p:txBody>
          <a:bodyPr vert="horz" wrap="square" lIns="0" tIns="0" rIns="0" bIns="0" rtlCol="0" anchor="t"/>
          <a:lstStyle/>
          <a:p>
            <a:pPr>
              <a:lnSpc>
                <a:spcPts val="2046"/>
              </a:lnSpc>
            </a:pPr>
            <a:r>
              <a:rPr lang="en-US" sz="1315" dirty="0">
                <a:solidFill>
                  <a:srgbClr val="1F2937"/>
                </a:solidFill>
                <a:latin typeface="ui-sans-serif" pitchFamily="34" charset="0"/>
                <a:ea typeface="ui-sans-serif" pitchFamily="34" charset="-122"/>
                <a:cs typeface="ui-sans-serif" pitchFamily="34" charset="-120"/>
              </a:rPr>
              <a:t>Cost-Effectiveness</a:t>
            </a:r>
            <a:endParaRPr lang="en-US" sz="1315" dirty="0"/>
          </a:p>
        </p:txBody>
      </p:sp>
      <p:sp>
        <p:nvSpPr>
          <p:cNvPr id="53" name="Text 19"/>
          <p:cNvSpPr/>
          <p:nvPr/>
        </p:nvSpPr>
        <p:spPr>
          <a:xfrm>
            <a:off x="6915425" y="3495269"/>
            <a:ext cx="4194865" cy="445472"/>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Pay-as-you-go:</a:t>
            </a:r>
            <a:r>
              <a:rPr lang="en-US" sz="1169" dirty="0">
                <a:solidFill>
                  <a:srgbClr val="4B5563"/>
                </a:solidFill>
                <a:latin typeface="ui-sans-serif" pitchFamily="34" charset="0"/>
                <a:ea typeface="ui-sans-serif" pitchFamily="34" charset="-122"/>
                <a:cs typeface="ui-sans-serif" pitchFamily="34" charset="-120"/>
              </a:rPr>
              <a:t> Only pay for the compute capacity consumed</a:t>
            </a:r>
            <a:endParaRPr lang="en-US" sz="1169" dirty="0"/>
          </a:p>
        </p:txBody>
      </p:sp>
      <p:sp>
        <p:nvSpPr>
          <p:cNvPr id="54" name="Text 20"/>
          <p:cNvSpPr/>
          <p:nvPr/>
        </p:nvSpPr>
        <p:spPr>
          <a:xfrm>
            <a:off x="6915425" y="3829373"/>
            <a:ext cx="4194865" cy="445472"/>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Flexible Pricing:</a:t>
            </a:r>
            <a:r>
              <a:rPr lang="en-US" sz="1169" dirty="0">
                <a:solidFill>
                  <a:srgbClr val="4B5563"/>
                </a:solidFill>
                <a:latin typeface="ui-sans-serif" pitchFamily="34" charset="0"/>
                <a:ea typeface="ui-sans-serif" pitchFamily="34" charset="-122"/>
                <a:cs typeface="ui-sans-serif" pitchFamily="34" charset="-120"/>
              </a:rPr>
              <a:t> Options include On-Demand, Reserved Instances, Spot Instances, and Savings Plans</a:t>
            </a:r>
            <a:endParaRPr lang="en-US" sz="1169" dirty="0"/>
          </a:p>
        </p:txBody>
      </p:sp>
      <p:sp>
        <p:nvSpPr>
          <p:cNvPr id="55" name="Text 21"/>
          <p:cNvSpPr/>
          <p:nvPr/>
        </p:nvSpPr>
        <p:spPr>
          <a:xfrm>
            <a:off x="6692689" y="4831685"/>
            <a:ext cx="5791140" cy="296982"/>
          </a:xfrm>
          <a:prstGeom prst="rect">
            <a:avLst/>
          </a:prstGeom>
          <a:noFill/>
          <a:ln/>
        </p:spPr>
        <p:txBody>
          <a:bodyPr vert="horz" wrap="square" lIns="0" tIns="0" rIns="0" bIns="0" rtlCol="0" anchor="t"/>
          <a:lstStyle/>
          <a:p>
            <a:pPr>
              <a:lnSpc>
                <a:spcPts val="2046"/>
              </a:lnSpc>
            </a:pPr>
            <a:r>
              <a:rPr lang="en-US" sz="1315" dirty="0">
                <a:solidFill>
                  <a:srgbClr val="1F2937"/>
                </a:solidFill>
                <a:latin typeface="ui-sans-serif" pitchFamily="34" charset="0"/>
                <a:ea typeface="ui-sans-serif" pitchFamily="34" charset="-122"/>
                <a:cs typeface="ui-sans-serif" pitchFamily="34" charset="-120"/>
              </a:rPr>
              <a:t>Flexibility and Performance</a:t>
            </a:r>
            <a:endParaRPr lang="en-US" sz="1315" dirty="0"/>
          </a:p>
        </p:txBody>
      </p:sp>
      <p:sp>
        <p:nvSpPr>
          <p:cNvPr id="56" name="Text 22"/>
          <p:cNvSpPr/>
          <p:nvPr/>
        </p:nvSpPr>
        <p:spPr>
          <a:xfrm>
            <a:off x="6915425" y="5202912"/>
            <a:ext cx="4194865" cy="668209"/>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Broadest Choice of Instances:</a:t>
            </a:r>
            <a:r>
              <a:rPr lang="en-US" sz="1169" dirty="0">
                <a:solidFill>
                  <a:srgbClr val="4B5563"/>
                </a:solidFill>
                <a:latin typeface="ui-sans-serif" pitchFamily="34" charset="0"/>
                <a:ea typeface="ui-sans-serif" pitchFamily="34" charset="-122"/>
                <a:cs typeface="ui-sans-serif" pitchFamily="34" charset="-120"/>
              </a:rPr>
              <a:t> Over 750 instance types with diverse combinations of CPU, memory, storage, and networking</a:t>
            </a:r>
            <a:endParaRPr lang="en-US" sz="1169" dirty="0"/>
          </a:p>
        </p:txBody>
      </p:sp>
      <p:sp>
        <p:nvSpPr>
          <p:cNvPr id="57" name="Text 23"/>
          <p:cNvSpPr/>
          <p:nvPr/>
        </p:nvSpPr>
        <p:spPr>
          <a:xfrm>
            <a:off x="6915425" y="5795790"/>
            <a:ext cx="4194865" cy="668209"/>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Processors:</a:t>
            </a:r>
            <a:r>
              <a:rPr lang="en-US" sz="1169" dirty="0">
                <a:solidFill>
                  <a:srgbClr val="4B5563"/>
                </a:solidFill>
                <a:latin typeface="ui-sans-serif" pitchFamily="34" charset="0"/>
                <a:ea typeface="ui-sans-serif" pitchFamily="34" charset="-122"/>
                <a:cs typeface="ui-sans-serif" pitchFamily="34" charset="-120"/>
              </a:rPr>
              <a:t> Support for Intel, AMD, and AWS Graviton (ARM-based) processors, plus specialized AWS Trainium and Inferentia chips for ML</a:t>
            </a:r>
            <a:endParaRPr lang="en-US" sz="1169"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371095"/>
          </a:xfrm>
          <a:prstGeom prst="rect">
            <a:avLst/>
          </a:prstGeom>
        </p:spPr>
      </p:pic>
      <p:pic>
        <p:nvPicPr>
          <p:cNvPr id="3" name="Image 1" descr="preencoded.png"/>
          <p:cNvPicPr>
            <a:picLocks noChangeAspect="1"/>
          </p:cNvPicPr>
          <p:nvPr/>
        </p:nvPicPr>
        <p:blipFill>
          <a:blip r:embed="rId4"/>
          <a:stretch>
            <a:fillRect/>
          </a:stretch>
        </p:blipFill>
        <p:spPr>
          <a:xfrm>
            <a:off x="371227" y="895926"/>
            <a:ext cx="4454723" cy="27842"/>
          </a:xfrm>
          <a:prstGeom prst="rect">
            <a:avLst/>
          </a:prstGeom>
        </p:spPr>
      </p:pic>
      <p:pic>
        <p:nvPicPr>
          <p:cNvPr id="4" name="Image 2" descr="preencoded.png"/>
          <p:cNvPicPr>
            <a:picLocks noChangeAspect="1"/>
          </p:cNvPicPr>
          <p:nvPr/>
        </p:nvPicPr>
        <p:blipFill>
          <a:blip r:embed="rId5"/>
          <a:stretch>
            <a:fillRect/>
          </a:stretch>
        </p:blipFill>
        <p:spPr>
          <a:xfrm>
            <a:off x="371226" y="1666222"/>
            <a:ext cx="386018" cy="556840"/>
          </a:xfrm>
          <a:prstGeom prst="rect">
            <a:avLst/>
          </a:prstGeom>
        </p:spPr>
      </p:pic>
      <p:pic>
        <p:nvPicPr>
          <p:cNvPr id="5" name="Image 3" descr="preencoded.png"/>
          <p:cNvPicPr>
            <a:picLocks noChangeAspect="1"/>
          </p:cNvPicPr>
          <p:nvPr/>
        </p:nvPicPr>
        <p:blipFill>
          <a:blip r:embed="rId6"/>
          <a:stretch>
            <a:fillRect/>
          </a:stretch>
        </p:blipFill>
        <p:spPr>
          <a:xfrm>
            <a:off x="438947" y="1796151"/>
            <a:ext cx="250578" cy="296982"/>
          </a:xfrm>
          <a:prstGeom prst="rect">
            <a:avLst/>
          </a:prstGeom>
        </p:spPr>
      </p:pic>
      <p:pic>
        <p:nvPicPr>
          <p:cNvPr id="6" name="Image 4" descr="preencoded.png"/>
          <p:cNvPicPr>
            <a:picLocks noChangeAspect="1"/>
          </p:cNvPicPr>
          <p:nvPr/>
        </p:nvPicPr>
        <p:blipFill>
          <a:blip r:embed="rId7"/>
          <a:stretch>
            <a:fillRect/>
          </a:stretch>
        </p:blipFill>
        <p:spPr>
          <a:xfrm>
            <a:off x="371227" y="2520044"/>
            <a:ext cx="427056" cy="556840"/>
          </a:xfrm>
          <a:prstGeom prst="rect">
            <a:avLst/>
          </a:prstGeom>
        </p:spPr>
      </p:pic>
      <p:pic>
        <p:nvPicPr>
          <p:cNvPr id="7" name="Image 5" descr="preencoded.png"/>
          <p:cNvPicPr>
            <a:picLocks noChangeAspect="1"/>
          </p:cNvPicPr>
          <p:nvPr/>
        </p:nvPicPr>
        <p:blipFill>
          <a:blip r:embed="rId8"/>
          <a:stretch>
            <a:fillRect/>
          </a:stretch>
        </p:blipFill>
        <p:spPr>
          <a:xfrm>
            <a:off x="501156" y="2649973"/>
            <a:ext cx="167052" cy="296982"/>
          </a:xfrm>
          <a:prstGeom prst="rect">
            <a:avLst/>
          </a:prstGeom>
        </p:spPr>
      </p:pic>
      <p:pic>
        <p:nvPicPr>
          <p:cNvPr id="8" name="Image 6" descr="preencoded.png"/>
          <p:cNvPicPr>
            <a:picLocks noChangeAspect="1"/>
          </p:cNvPicPr>
          <p:nvPr/>
        </p:nvPicPr>
        <p:blipFill>
          <a:blip r:embed="rId7"/>
          <a:stretch>
            <a:fillRect/>
          </a:stretch>
        </p:blipFill>
        <p:spPr>
          <a:xfrm>
            <a:off x="371227" y="3373866"/>
            <a:ext cx="426911" cy="556840"/>
          </a:xfrm>
          <a:prstGeom prst="rect">
            <a:avLst/>
          </a:prstGeom>
        </p:spPr>
      </p:pic>
      <p:pic>
        <p:nvPicPr>
          <p:cNvPr id="9" name="Image 7" descr="preencoded.png"/>
          <p:cNvPicPr>
            <a:picLocks noChangeAspect="1"/>
          </p:cNvPicPr>
          <p:nvPr/>
        </p:nvPicPr>
        <p:blipFill>
          <a:blip r:embed="rId9"/>
          <a:stretch>
            <a:fillRect/>
          </a:stretch>
        </p:blipFill>
        <p:spPr>
          <a:xfrm>
            <a:off x="459394" y="3503795"/>
            <a:ext cx="250578" cy="296982"/>
          </a:xfrm>
          <a:prstGeom prst="rect">
            <a:avLst/>
          </a:prstGeom>
        </p:spPr>
      </p:pic>
      <p:pic>
        <p:nvPicPr>
          <p:cNvPr id="10" name="Image 8" descr="preencoded.png"/>
          <p:cNvPicPr>
            <a:picLocks noChangeAspect="1"/>
          </p:cNvPicPr>
          <p:nvPr/>
        </p:nvPicPr>
        <p:blipFill>
          <a:blip r:embed="rId10"/>
          <a:stretch>
            <a:fillRect/>
          </a:stretch>
        </p:blipFill>
        <p:spPr>
          <a:xfrm>
            <a:off x="371227" y="4227688"/>
            <a:ext cx="354115" cy="556840"/>
          </a:xfrm>
          <a:prstGeom prst="rect">
            <a:avLst/>
          </a:prstGeom>
        </p:spPr>
      </p:pic>
      <p:pic>
        <p:nvPicPr>
          <p:cNvPr id="11" name="Image 9" descr="preencoded.png"/>
          <p:cNvPicPr>
            <a:picLocks noChangeAspect="1"/>
          </p:cNvPicPr>
          <p:nvPr/>
        </p:nvPicPr>
        <p:blipFill>
          <a:blip r:embed="rId11"/>
          <a:stretch>
            <a:fillRect/>
          </a:stretch>
        </p:blipFill>
        <p:spPr>
          <a:xfrm>
            <a:off x="422996" y="4357617"/>
            <a:ext cx="250578" cy="296982"/>
          </a:xfrm>
          <a:prstGeom prst="rect">
            <a:avLst/>
          </a:prstGeom>
        </p:spPr>
      </p:pic>
      <p:pic>
        <p:nvPicPr>
          <p:cNvPr id="12" name="Image 10" descr="preencoded.png"/>
          <p:cNvPicPr>
            <a:picLocks noChangeAspect="1"/>
          </p:cNvPicPr>
          <p:nvPr/>
        </p:nvPicPr>
        <p:blipFill>
          <a:blip r:embed="rId12"/>
          <a:stretch>
            <a:fillRect/>
          </a:stretch>
        </p:blipFill>
        <p:spPr>
          <a:xfrm>
            <a:off x="6236613" y="1666222"/>
            <a:ext cx="2561466" cy="1113681"/>
          </a:xfrm>
          <a:prstGeom prst="rect">
            <a:avLst/>
          </a:prstGeom>
        </p:spPr>
      </p:pic>
      <p:pic>
        <p:nvPicPr>
          <p:cNvPr id="13" name="Image 11" descr="preencoded.png"/>
          <p:cNvPicPr>
            <a:picLocks noChangeAspect="1"/>
          </p:cNvPicPr>
          <p:nvPr/>
        </p:nvPicPr>
        <p:blipFill>
          <a:blip r:embed="rId13"/>
          <a:stretch>
            <a:fillRect/>
          </a:stretch>
        </p:blipFill>
        <p:spPr>
          <a:xfrm>
            <a:off x="6347981" y="1777590"/>
            <a:ext cx="194894" cy="296982"/>
          </a:xfrm>
          <a:prstGeom prst="rect">
            <a:avLst/>
          </a:prstGeom>
        </p:spPr>
      </p:pic>
      <p:pic>
        <p:nvPicPr>
          <p:cNvPr id="14" name="Image 12" descr="preencoded.png"/>
          <p:cNvPicPr>
            <a:picLocks noChangeAspect="1"/>
          </p:cNvPicPr>
          <p:nvPr/>
        </p:nvPicPr>
        <p:blipFill>
          <a:blip r:embed="rId14"/>
          <a:stretch>
            <a:fillRect/>
          </a:stretch>
        </p:blipFill>
        <p:spPr>
          <a:xfrm>
            <a:off x="8946569" y="1666222"/>
            <a:ext cx="2561466" cy="1113681"/>
          </a:xfrm>
          <a:prstGeom prst="rect">
            <a:avLst/>
          </a:prstGeom>
        </p:spPr>
      </p:pic>
      <p:pic>
        <p:nvPicPr>
          <p:cNvPr id="15" name="Image 13" descr="preencoded.png"/>
          <p:cNvPicPr>
            <a:picLocks noChangeAspect="1"/>
          </p:cNvPicPr>
          <p:nvPr/>
        </p:nvPicPr>
        <p:blipFill>
          <a:blip r:embed="rId15"/>
          <a:stretch>
            <a:fillRect/>
          </a:stretch>
        </p:blipFill>
        <p:spPr>
          <a:xfrm>
            <a:off x="9057938" y="1777590"/>
            <a:ext cx="278420" cy="296982"/>
          </a:xfrm>
          <a:prstGeom prst="rect">
            <a:avLst/>
          </a:prstGeom>
        </p:spPr>
      </p:pic>
      <p:pic>
        <p:nvPicPr>
          <p:cNvPr id="16" name="Image 14" descr="preencoded.png"/>
          <p:cNvPicPr>
            <a:picLocks noChangeAspect="1"/>
          </p:cNvPicPr>
          <p:nvPr/>
        </p:nvPicPr>
        <p:blipFill>
          <a:blip r:embed="rId16"/>
          <a:stretch>
            <a:fillRect/>
          </a:stretch>
        </p:blipFill>
        <p:spPr>
          <a:xfrm>
            <a:off x="6236613" y="3021200"/>
            <a:ext cx="2561466" cy="853822"/>
          </a:xfrm>
          <a:prstGeom prst="rect">
            <a:avLst/>
          </a:prstGeom>
        </p:spPr>
      </p:pic>
      <p:pic>
        <p:nvPicPr>
          <p:cNvPr id="17" name="Image 15" descr="preencoded.png"/>
          <p:cNvPicPr>
            <a:picLocks noChangeAspect="1"/>
          </p:cNvPicPr>
          <p:nvPr/>
        </p:nvPicPr>
        <p:blipFill>
          <a:blip r:embed="rId17"/>
          <a:stretch>
            <a:fillRect/>
          </a:stretch>
        </p:blipFill>
        <p:spPr>
          <a:xfrm>
            <a:off x="6347981" y="3132568"/>
            <a:ext cx="222736" cy="296982"/>
          </a:xfrm>
          <a:prstGeom prst="rect">
            <a:avLst/>
          </a:prstGeom>
        </p:spPr>
      </p:pic>
      <p:pic>
        <p:nvPicPr>
          <p:cNvPr id="18" name="Image 16" descr="preencoded.png"/>
          <p:cNvPicPr>
            <a:picLocks noChangeAspect="1"/>
          </p:cNvPicPr>
          <p:nvPr/>
        </p:nvPicPr>
        <p:blipFill>
          <a:blip r:embed="rId18"/>
          <a:stretch>
            <a:fillRect/>
          </a:stretch>
        </p:blipFill>
        <p:spPr>
          <a:xfrm>
            <a:off x="8946569" y="3021200"/>
            <a:ext cx="2561466" cy="853822"/>
          </a:xfrm>
          <a:prstGeom prst="rect">
            <a:avLst/>
          </a:prstGeom>
        </p:spPr>
      </p:pic>
      <p:pic>
        <p:nvPicPr>
          <p:cNvPr id="19" name="Image 17" descr="preencoded.png"/>
          <p:cNvPicPr>
            <a:picLocks noChangeAspect="1"/>
          </p:cNvPicPr>
          <p:nvPr/>
        </p:nvPicPr>
        <p:blipFill>
          <a:blip r:embed="rId12"/>
          <a:stretch>
            <a:fillRect/>
          </a:stretch>
        </p:blipFill>
        <p:spPr>
          <a:xfrm>
            <a:off x="6236613" y="4116319"/>
            <a:ext cx="2561466" cy="1113681"/>
          </a:xfrm>
          <a:prstGeom prst="rect">
            <a:avLst/>
          </a:prstGeom>
        </p:spPr>
      </p:pic>
      <p:pic>
        <p:nvPicPr>
          <p:cNvPr id="20" name="Image 18" descr="preencoded.png"/>
          <p:cNvPicPr>
            <a:picLocks noChangeAspect="1"/>
          </p:cNvPicPr>
          <p:nvPr/>
        </p:nvPicPr>
        <p:blipFill>
          <a:blip r:embed="rId19"/>
          <a:stretch>
            <a:fillRect/>
          </a:stretch>
        </p:blipFill>
        <p:spPr>
          <a:xfrm>
            <a:off x="6347981" y="4227687"/>
            <a:ext cx="222736" cy="296982"/>
          </a:xfrm>
          <a:prstGeom prst="rect">
            <a:avLst/>
          </a:prstGeom>
        </p:spPr>
      </p:pic>
      <p:pic>
        <p:nvPicPr>
          <p:cNvPr id="21" name="Image 19" descr="preencoded.png"/>
          <p:cNvPicPr>
            <a:picLocks noChangeAspect="1"/>
          </p:cNvPicPr>
          <p:nvPr/>
        </p:nvPicPr>
        <p:blipFill>
          <a:blip r:embed="rId14"/>
          <a:stretch>
            <a:fillRect/>
          </a:stretch>
        </p:blipFill>
        <p:spPr>
          <a:xfrm>
            <a:off x="8946569" y="4116319"/>
            <a:ext cx="2561466" cy="1113681"/>
          </a:xfrm>
          <a:prstGeom prst="rect">
            <a:avLst/>
          </a:prstGeom>
        </p:spPr>
      </p:pic>
      <p:pic>
        <p:nvPicPr>
          <p:cNvPr id="22" name="Image 20" descr="preencoded.png"/>
          <p:cNvPicPr>
            <a:picLocks noChangeAspect="1"/>
          </p:cNvPicPr>
          <p:nvPr/>
        </p:nvPicPr>
        <p:blipFill>
          <a:blip r:embed="rId20"/>
          <a:stretch>
            <a:fillRect/>
          </a:stretch>
        </p:blipFill>
        <p:spPr>
          <a:xfrm>
            <a:off x="9057938" y="4227687"/>
            <a:ext cx="194894" cy="296982"/>
          </a:xfrm>
          <a:prstGeom prst="rect">
            <a:avLst/>
          </a:prstGeom>
        </p:spPr>
      </p:pic>
      <p:sp>
        <p:nvSpPr>
          <p:cNvPr id="25"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Memory Optimized Instances</a:t>
            </a:r>
            <a:endParaRPr lang="en-US" sz="2631" dirty="0"/>
          </a:p>
        </p:txBody>
      </p:sp>
      <p:sp>
        <p:nvSpPr>
          <p:cNvPr id="26" name="Text 1"/>
          <p:cNvSpPr/>
          <p:nvPr/>
        </p:nvSpPr>
        <p:spPr>
          <a:xfrm>
            <a:off x="371227" y="1220749"/>
            <a:ext cx="527142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Key Characteristics</a:t>
            </a:r>
            <a:endParaRPr lang="en-US" sz="1754" dirty="0"/>
          </a:p>
        </p:txBody>
      </p:sp>
      <p:sp>
        <p:nvSpPr>
          <p:cNvPr id="27" name="Text 2"/>
          <p:cNvSpPr/>
          <p:nvPr/>
        </p:nvSpPr>
        <p:spPr>
          <a:xfrm>
            <a:off x="896455" y="1666222"/>
            <a:ext cx="5695433"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High Memory-to-CPU Ratio</a:t>
            </a:r>
            <a:endParaRPr lang="en-US" sz="1461" dirty="0"/>
          </a:p>
        </p:txBody>
      </p:sp>
      <p:sp>
        <p:nvSpPr>
          <p:cNvPr id="28" name="Text 3"/>
          <p:cNvSpPr/>
          <p:nvPr/>
        </p:nvSpPr>
        <p:spPr>
          <a:xfrm>
            <a:off x="896455" y="1926081"/>
            <a:ext cx="474619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Significantly larger amount of RAM relative to vCPU count (e.g., R5 instances offer 1:4 ratio)</a:t>
            </a:r>
            <a:endParaRPr lang="en-US" sz="1169" dirty="0"/>
          </a:p>
        </p:txBody>
      </p:sp>
      <p:sp>
        <p:nvSpPr>
          <p:cNvPr id="29" name="Text 4"/>
          <p:cNvSpPr/>
          <p:nvPr/>
        </p:nvSpPr>
        <p:spPr>
          <a:xfrm>
            <a:off x="937493" y="2520044"/>
            <a:ext cx="470515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In-Memory Processing</a:t>
            </a:r>
            <a:endParaRPr lang="en-US" sz="1461" dirty="0"/>
          </a:p>
        </p:txBody>
      </p:sp>
      <p:sp>
        <p:nvSpPr>
          <p:cNvPr id="30" name="Text 5"/>
          <p:cNvSpPr/>
          <p:nvPr/>
        </p:nvSpPr>
        <p:spPr>
          <a:xfrm>
            <a:off x="937493" y="2779903"/>
            <a:ext cx="470515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Optimized to deliver fast performance for applications storing data directly in RAM</a:t>
            </a:r>
            <a:endParaRPr lang="en-US" sz="1169" dirty="0"/>
          </a:p>
        </p:txBody>
      </p:sp>
      <p:sp>
        <p:nvSpPr>
          <p:cNvPr id="31" name="Text 6"/>
          <p:cNvSpPr/>
          <p:nvPr/>
        </p:nvSpPr>
        <p:spPr>
          <a:xfrm>
            <a:off x="937348" y="3373866"/>
            <a:ext cx="4705302"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Fast Data Access</a:t>
            </a:r>
            <a:endParaRPr lang="en-US" sz="1461" dirty="0"/>
          </a:p>
        </p:txBody>
      </p:sp>
      <p:sp>
        <p:nvSpPr>
          <p:cNvPr id="32" name="Text 7"/>
          <p:cNvSpPr/>
          <p:nvPr/>
        </p:nvSpPr>
        <p:spPr>
          <a:xfrm>
            <a:off x="937348" y="3633725"/>
            <a:ext cx="470530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Quick retrieval and processing of large datasets, crucial for low-latency operations</a:t>
            </a:r>
            <a:endParaRPr lang="en-US" sz="1169" dirty="0"/>
          </a:p>
        </p:txBody>
      </p:sp>
      <p:sp>
        <p:nvSpPr>
          <p:cNvPr id="33" name="Text 8"/>
          <p:cNvSpPr/>
          <p:nvPr/>
        </p:nvSpPr>
        <p:spPr>
          <a:xfrm>
            <a:off x="864552" y="4227688"/>
            <a:ext cx="573371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Diverse Family Options</a:t>
            </a:r>
            <a:endParaRPr lang="en-US" sz="1461" dirty="0"/>
          </a:p>
        </p:txBody>
      </p:sp>
      <p:sp>
        <p:nvSpPr>
          <p:cNvPr id="34" name="Text 9"/>
          <p:cNvSpPr/>
          <p:nvPr/>
        </p:nvSpPr>
        <p:spPr>
          <a:xfrm>
            <a:off x="864553" y="4487547"/>
            <a:ext cx="477809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R-series (R5, R5a, R6g, R6i), X-series (X2idn), and Z-series (z1d) with various processor architectures</a:t>
            </a:r>
            <a:endParaRPr lang="en-US" sz="1169" dirty="0"/>
          </a:p>
        </p:txBody>
      </p:sp>
      <p:sp>
        <p:nvSpPr>
          <p:cNvPr id="35" name="Text 10"/>
          <p:cNvSpPr/>
          <p:nvPr/>
        </p:nvSpPr>
        <p:spPr>
          <a:xfrm>
            <a:off x="6236612" y="1220749"/>
            <a:ext cx="527142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Common Use Cases</a:t>
            </a:r>
            <a:endParaRPr lang="en-US" sz="1754" dirty="0"/>
          </a:p>
        </p:txBody>
      </p:sp>
      <p:sp>
        <p:nvSpPr>
          <p:cNvPr id="36" name="Text 11"/>
          <p:cNvSpPr/>
          <p:nvPr/>
        </p:nvSpPr>
        <p:spPr>
          <a:xfrm>
            <a:off x="6347981" y="2148817"/>
            <a:ext cx="2338730"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High-Performance Databases</a:t>
            </a:r>
            <a:endParaRPr lang="en-US" sz="1315" dirty="0"/>
          </a:p>
        </p:txBody>
      </p:sp>
      <p:sp>
        <p:nvSpPr>
          <p:cNvPr id="37" name="Text 12"/>
          <p:cNvSpPr/>
          <p:nvPr/>
        </p:nvSpPr>
        <p:spPr>
          <a:xfrm>
            <a:off x="9057937" y="2148817"/>
            <a:ext cx="280647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Data Warehousing</a:t>
            </a:r>
            <a:endParaRPr lang="en-US" sz="1315" dirty="0"/>
          </a:p>
        </p:txBody>
      </p:sp>
      <p:sp>
        <p:nvSpPr>
          <p:cNvPr id="38" name="Text 13"/>
          <p:cNvSpPr/>
          <p:nvPr/>
        </p:nvSpPr>
        <p:spPr>
          <a:xfrm>
            <a:off x="6347981" y="3503795"/>
            <a:ext cx="280647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Real-Time Analytics</a:t>
            </a:r>
            <a:endParaRPr lang="en-US" sz="1315" dirty="0"/>
          </a:p>
        </p:txBody>
      </p:sp>
      <p:sp>
        <p:nvSpPr>
          <p:cNvPr id="39" name="Text 14"/>
          <p:cNvSpPr/>
          <p:nvPr/>
        </p:nvSpPr>
        <p:spPr>
          <a:xfrm>
            <a:off x="9057937" y="3355304"/>
            <a:ext cx="280647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In-Memory Caches</a:t>
            </a:r>
            <a:endParaRPr lang="en-US" sz="1315" dirty="0"/>
          </a:p>
        </p:txBody>
      </p:sp>
      <p:sp>
        <p:nvSpPr>
          <p:cNvPr id="40" name="Text 15"/>
          <p:cNvSpPr/>
          <p:nvPr/>
        </p:nvSpPr>
        <p:spPr>
          <a:xfrm>
            <a:off x="6347981" y="4598915"/>
            <a:ext cx="280647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Big Data Processing</a:t>
            </a:r>
            <a:endParaRPr lang="en-US" sz="1315" dirty="0"/>
          </a:p>
        </p:txBody>
      </p:sp>
      <p:sp>
        <p:nvSpPr>
          <p:cNvPr id="41" name="Text 16"/>
          <p:cNvSpPr/>
          <p:nvPr/>
        </p:nvSpPr>
        <p:spPr>
          <a:xfrm>
            <a:off x="9057937" y="4598914"/>
            <a:ext cx="2338730"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Genomics &amp; Scientific Computing</a:t>
            </a:r>
            <a:endParaRPr lang="en-US" sz="1315" dirty="0"/>
          </a:p>
        </p:txBody>
      </p:sp>
      <p:pic>
        <p:nvPicPr>
          <p:cNvPr id="44" name="Image 20" descr="preencoded.png">
            <a:extLst>
              <a:ext uri="{FF2B5EF4-FFF2-40B4-BE49-F238E27FC236}">
                <a16:creationId xmlns:a16="http://schemas.microsoft.com/office/drawing/2014/main" id="{BC47CC7D-1ED1-841E-D9B7-417D830E1FFC}"/>
              </a:ext>
            </a:extLst>
          </p:cNvPr>
          <p:cNvPicPr>
            <a:picLocks noChangeAspect="1"/>
          </p:cNvPicPr>
          <p:nvPr/>
        </p:nvPicPr>
        <p:blipFill>
          <a:blip r:embed="rId20"/>
          <a:stretch>
            <a:fillRect/>
          </a:stretch>
        </p:blipFill>
        <p:spPr>
          <a:xfrm>
            <a:off x="9108981" y="3067603"/>
            <a:ext cx="194894" cy="29698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310858"/>
          </a:xfrm>
          <a:prstGeom prst="rect">
            <a:avLst/>
          </a:prstGeom>
        </p:spPr>
      </p:pic>
      <p:pic>
        <p:nvPicPr>
          <p:cNvPr id="3" name="Image 1" descr="preencoded.png"/>
          <p:cNvPicPr>
            <a:picLocks noChangeAspect="1"/>
          </p:cNvPicPr>
          <p:nvPr/>
        </p:nvPicPr>
        <p:blipFill>
          <a:blip r:embed="rId4"/>
          <a:stretch>
            <a:fillRect/>
          </a:stretch>
        </p:blipFill>
        <p:spPr>
          <a:xfrm>
            <a:off x="371227" y="895926"/>
            <a:ext cx="4454723" cy="27842"/>
          </a:xfrm>
          <a:prstGeom prst="rect">
            <a:avLst/>
          </a:prstGeom>
        </p:spPr>
      </p:pic>
      <p:pic>
        <p:nvPicPr>
          <p:cNvPr id="4" name="Image 2" descr="preencoded.png"/>
          <p:cNvPicPr>
            <a:picLocks noChangeAspect="1"/>
          </p:cNvPicPr>
          <p:nvPr/>
        </p:nvPicPr>
        <p:blipFill>
          <a:blip r:embed="rId5"/>
          <a:stretch>
            <a:fillRect/>
          </a:stretch>
        </p:blipFill>
        <p:spPr>
          <a:xfrm>
            <a:off x="371227" y="1666222"/>
            <a:ext cx="5271423" cy="1113681"/>
          </a:xfrm>
          <a:prstGeom prst="rect">
            <a:avLst/>
          </a:prstGeom>
        </p:spPr>
      </p:pic>
      <p:pic>
        <p:nvPicPr>
          <p:cNvPr id="5" name="Image 3" descr="preencoded.png"/>
          <p:cNvPicPr>
            <a:picLocks noChangeAspect="1"/>
          </p:cNvPicPr>
          <p:nvPr/>
        </p:nvPicPr>
        <p:blipFill>
          <a:blip r:embed="rId6"/>
          <a:stretch>
            <a:fillRect/>
          </a:stretch>
        </p:blipFill>
        <p:spPr>
          <a:xfrm>
            <a:off x="519718" y="1814712"/>
            <a:ext cx="167052" cy="296982"/>
          </a:xfrm>
          <a:prstGeom prst="rect">
            <a:avLst/>
          </a:prstGeom>
        </p:spPr>
      </p:pic>
      <p:pic>
        <p:nvPicPr>
          <p:cNvPr id="6" name="Image 4" descr="preencoded.png"/>
          <p:cNvPicPr>
            <a:picLocks noChangeAspect="1"/>
          </p:cNvPicPr>
          <p:nvPr/>
        </p:nvPicPr>
        <p:blipFill>
          <a:blip r:embed="rId7"/>
          <a:stretch>
            <a:fillRect/>
          </a:stretch>
        </p:blipFill>
        <p:spPr>
          <a:xfrm>
            <a:off x="371227" y="2928393"/>
            <a:ext cx="5271423" cy="890945"/>
          </a:xfrm>
          <a:prstGeom prst="rect">
            <a:avLst/>
          </a:prstGeom>
        </p:spPr>
      </p:pic>
      <p:pic>
        <p:nvPicPr>
          <p:cNvPr id="7" name="Image 5" descr="preencoded.png"/>
          <p:cNvPicPr>
            <a:picLocks noChangeAspect="1"/>
          </p:cNvPicPr>
          <p:nvPr/>
        </p:nvPicPr>
        <p:blipFill>
          <a:blip r:embed="rId8"/>
          <a:stretch>
            <a:fillRect/>
          </a:stretch>
        </p:blipFill>
        <p:spPr>
          <a:xfrm>
            <a:off x="519718" y="3076884"/>
            <a:ext cx="222736" cy="296982"/>
          </a:xfrm>
          <a:prstGeom prst="rect">
            <a:avLst/>
          </a:prstGeom>
        </p:spPr>
      </p:pic>
      <p:pic>
        <p:nvPicPr>
          <p:cNvPr id="8" name="Image 6" descr="preencoded.png"/>
          <p:cNvPicPr>
            <a:picLocks noChangeAspect="1"/>
          </p:cNvPicPr>
          <p:nvPr/>
        </p:nvPicPr>
        <p:blipFill>
          <a:blip r:embed="rId9"/>
          <a:stretch>
            <a:fillRect/>
          </a:stretch>
        </p:blipFill>
        <p:spPr>
          <a:xfrm>
            <a:off x="371227" y="3967829"/>
            <a:ext cx="5271423" cy="890945"/>
          </a:xfrm>
          <a:prstGeom prst="rect">
            <a:avLst/>
          </a:prstGeom>
        </p:spPr>
      </p:pic>
      <p:pic>
        <p:nvPicPr>
          <p:cNvPr id="9" name="Image 7" descr="preencoded.png"/>
          <p:cNvPicPr>
            <a:picLocks noChangeAspect="1"/>
          </p:cNvPicPr>
          <p:nvPr/>
        </p:nvPicPr>
        <p:blipFill>
          <a:blip r:embed="rId10"/>
          <a:stretch>
            <a:fillRect/>
          </a:stretch>
        </p:blipFill>
        <p:spPr>
          <a:xfrm>
            <a:off x="519718" y="4116319"/>
            <a:ext cx="222736" cy="296982"/>
          </a:xfrm>
          <a:prstGeom prst="rect">
            <a:avLst/>
          </a:prstGeom>
        </p:spPr>
      </p:pic>
      <p:pic>
        <p:nvPicPr>
          <p:cNvPr id="10" name="Image 8" descr="preencoded.png"/>
          <p:cNvPicPr>
            <a:picLocks noChangeAspect="1"/>
          </p:cNvPicPr>
          <p:nvPr/>
        </p:nvPicPr>
        <p:blipFill>
          <a:blip r:embed="rId5"/>
          <a:stretch>
            <a:fillRect/>
          </a:stretch>
        </p:blipFill>
        <p:spPr>
          <a:xfrm>
            <a:off x="371227" y="5007264"/>
            <a:ext cx="5271423" cy="1113681"/>
          </a:xfrm>
          <a:prstGeom prst="rect">
            <a:avLst/>
          </a:prstGeom>
        </p:spPr>
      </p:pic>
      <p:pic>
        <p:nvPicPr>
          <p:cNvPr id="11" name="Image 9" descr="preencoded.png"/>
          <p:cNvPicPr>
            <a:picLocks noChangeAspect="1"/>
          </p:cNvPicPr>
          <p:nvPr/>
        </p:nvPicPr>
        <p:blipFill>
          <a:blip r:embed="rId11"/>
          <a:stretch>
            <a:fillRect/>
          </a:stretch>
        </p:blipFill>
        <p:spPr>
          <a:xfrm>
            <a:off x="519718" y="5155755"/>
            <a:ext cx="250578" cy="296982"/>
          </a:xfrm>
          <a:prstGeom prst="rect">
            <a:avLst/>
          </a:prstGeom>
        </p:spPr>
      </p:pic>
      <p:pic>
        <p:nvPicPr>
          <p:cNvPr id="12" name="Image 10" descr="preencoded.png"/>
          <p:cNvPicPr>
            <a:picLocks noChangeAspect="1"/>
          </p:cNvPicPr>
          <p:nvPr/>
        </p:nvPicPr>
        <p:blipFill>
          <a:blip r:embed="rId12"/>
          <a:stretch>
            <a:fillRect/>
          </a:stretch>
        </p:blipFill>
        <p:spPr>
          <a:xfrm>
            <a:off x="6236613" y="1666222"/>
            <a:ext cx="4640337" cy="742454"/>
          </a:xfrm>
          <a:prstGeom prst="rect">
            <a:avLst/>
          </a:prstGeom>
        </p:spPr>
      </p:pic>
      <p:pic>
        <p:nvPicPr>
          <p:cNvPr id="13" name="Image 11" descr="preencoded.png"/>
          <p:cNvPicPr>
            <a:picLocks noChangeAspect="1"/>
          </p:cNvPicPr>
          <p:nvPr/>
        </p:nvPicPr>
        <p:blipFill>
          <a:blip r:embed="rId13"/>
          <a:stretch>
            <a:fillRect/>
          </a:stretch>
        </p:blipFill>
        <p:spPr>
          <a:xfrm>
            <a:off x="6236612" y="2631412"/>
            <a:ext cx="5271423" cy="705331"/>
          </a:xfrm>
          <a:prstGeom prst="rect">
            <a:avLst/>
          </a:prstGeom>
        </p:spPr>
      </p:pic>
      <p:pic>
        <p:nvPicPr>
          <p:cNvPr id="14" name="Image 12" descr="preencoded.png"/>
          <p:cNvPicPr>
            <a:picLocks noChangeAspect="1"/>
          </p:cNvPicPr>
          <p:nvPr/>
        </p:nvPicPr>
        <p:blipFill>
          <a:blip r:embed="rId14"/>
          <a:stretch>
            <a:fillRect/>
          </a:stretch>
        </p:blipFill>
        <p:spPr>
          <a:xfrm>
            <a:off x="6347980" y="2752060"/>
            <a:ext cx="464034" cy="464034"/>
          </a:xfrm>
          <a:prstGeom prst="rect">
            <a:avLst/>
          </a:prstGeom>
        </p:spPr>
      </p:pic>
      <p:pic>
        <p:nvPicPr>
          <p:cNvPr id="15" name="Image 13" descr="preencoded.png"/>
          <p:cNvPicPr>
            <a:picLocks noChangeAspect="1"/>
          </p:cNvPicPr>
          <p:nvPr/>
        </p:nvPicPr>
        <p:blipFill>
          <a:blip r:embed="rId15"/>
          <a:stretch>
            <a:fillRect/>
          </a:stretch>
        </p:blipFill>
        <p:spPr>
          <a:xfrm>
            <a:off x="6496471" y="2854148"/>
            <a:ext cx="167052" cy="259859"/>
          </a:xfrm>
          <a:prstGeom prst="rect">
            <a:avLst/>
          </a:prstGeom>
        </p:spPr>
      </p:pic>
      <p:pic>
        <p:nvPicPr>
          <p:cNvPr id="16" name="Image 14" descr="preencoded.png"/>
          <p:cNvPicPr>
            <a:picLocks noChangeAspect="1"/>
          </p:cNvPicPr>
          <p:nvPr/>
        </p:nvPicPr>
        <p:blipFill>
          <a:blip r:embed="rId13"/>
          <a:stretch>
            <a:fillRect/>
          </a:stretch>
        </p:blipFill>
        <p:spPr>
          <a:xfrm>
            <a:off x="6236612" y="3559479"/>
            <a:ext cx="5271423" cy="705331"/>
          </a:xfrm>
          <a:prstGeom prst="rect">
            <a:avLst/>
          </a:prstGeom>
        </p:spPr>
      </p:pic>
      <p:pic>
        <p:nvPicPr>
          <p:cNvPr id="17" name="Image 15" descr="preencoded.png"/>
          <p:cNvPicPr>
            <a:picLocks noChangeAspect="1"/>
          </p:cNvPicPr>
          <p:nvPr/>
        </p:nvPicPr>
        <p:blipFill>
          <a:blip r:embed="rId16"/>
          <a:stretch>
            <a:fillRect/>
          </a:stretch>
        </p:blipFill>
        <p:spPr>
          <a:xfrm>
            <a:off x="6347980" y="3680128"/>
            <a:ext cx="464034" cy="464034"/>
          </a:xfrm>
          <a:prstGeom prst="rect">
            <a:avLst/>
          </a:prstGeom>
        </p:spPr>
      </p:pic>
      <p:pic>
        <p:nvPicPr>
          <p:cNvPr id="18" name="Image 16" descr="preencoded.png"/>
          <p:cNvPicPr>
            <a:picLocks noChangeAspect="1"/>
          </p:cNvPicPr>
          <p:nvPr/>
        </p:nvPicPr>
        <p:blipFill>
          <a:blip r:embed="rId17"/>
          <a:stretch>
            <a:fillRect/>
          </a:stretch>
        </p:blipFill>
        <p:spPr>
          <a:xfrm>
            <a:off x="6463990" y="3782215"/>
            <a:ext cx="232017" cy="259859"/>
          </a:xfrm>
          <a:prstGeom prst="rect">
            <a:avLst/>
          </a:prstGeom>
        </p:spPr>
      </p:pic>
      <p:pic>
        <p:nvPicPr>
          <p:cNvPr id="19" name="Image 17" descr="preencoded.png"/>
          <p:cNvPicPr>
            <a:picLocks noChangeAspect="1"/>
          </p:cNvPicPr>
          <p:nvPr/>
        </p:nvPicPr>
        <p:blipFill>
          <a:blip r:embed="rId13"/>
          <a:stretch>
            <a:fillRect/>
          </a:stretch>
        </p:blipFill>
        <p:spPr>
          <a:xfrm>
            <a:off x="6236612" y="4487547"/>
            <a:ext cx="5271423" cy="705331"/>
          </a:xfrm>
          <a:prstGeom prst="rect">
            <a:avLst/>
          </a:prstGeom>
        </p:spPr>
      </p:pic>
      <p:pic>
        <p:nvPicPr>
          <p:cNvPr id="20" name="Image 18" descr="preencoded.png"/>
          <p:cNvPicPr>
            <a:picLocks noChangeAspect="1"/>
          </p:cNvPicPr>
          <p:nvPr/>
        </p:nvPicPr>
        <p:blipFill>
          <a:blip r:embed="rId18"/>
          <a:stretch>
            <a:fillRect/>
          </a:stretch>
        </p:blipFill>
        <p:spPr>
          <a:xfrm>
            <a:off x="6347980" y="4608195"/>
            <a:ext cx="464034" cy="464034"/>
          </a:xfrm>
          <a:prstGeom prst="rect">
            <a:avLst/>
          </a:prstGeom>
        </p:spPr>
      </p:pic>
      <p:pic>
        <p:nvPicPr>
          <p:cNvPr id="21" name="Image 19" descr="preencoded.png"/>
          <p:cNvPicPr>
            <a:picLocks noChangeAspect="1"/>
          </p:cNvPicPr>
          <p:nvPr/>
        </p:nvPicPr>
        <p:blipFill>
          <a:blip r:embed="rId19"/>
          <a:stretch>
            <a:fillRect/>
          </a:stretch>
        </p:blipFill>
        <p:spPr>
          <a:xfrm>
            <a:off x="6510393" y="4710283"/>
            <a:ext cx="139210" cy="259859"/>
          </a:xfrm>
          <a:prstGeom prst="rect">
            <a:avLst/>
          </a:prstGeom>
        </p:spPr>
      </p:pic>
      <p:pic>
        <p:nvPicPr>
          <p:cNvPr id="22" name="Image 20" descr="preencoded.png"/>
          <p:cNvPicPr>
            <a:picLocks noChangeAspect="1"/>
          </p:cNvPicPr>
          <p:nvPr/>
        </p:nvPicPr>
        <p:blipFill>
          <a:blip r:embed="rId13"/>
          <a:stretch>
            <a:fillRect/>
          </a:stretch>
        </p:blipFill>
        <p:spPr>
          <a:xfrm>
            <a:off x="6236612" y="5415614"/>
            <a:ext cx="5271423" cy="705331"/>
          </a:xfrm>
          <a:prstGeom prst="rect">
            <a:avLst/>
          </a:prstGeom>
        </p:spPr>
      </p:pic>
      <p:pic>
        <p:nvPicPr>
          <p:cNvPr id="23" name="Image 21" descr="preencoded.png"/>
          <p:cNvPicPr>
            <a:picLocks noChangeAspect="1"/>
          </p:cNvPicPr>
          <p:nvPr/>
        </p:nvPicPr>
        <p:blipFill>
          <a:blip r:embed="rId20"/>
          <a:stretch>
            <a:fillRect/>
          </a:stretch>
        </p:blipFill>
        <p:spPr>
          <a:xfrm>
            <a:off x="6347980" y="5536262"/>
            <a:ext cx="464034" cy="464034"/>
          </a:xfrm>
          <a:prstGeom prst="rect">
            <a:avLst/>
          </a:prstGeom>
        </p:spPr>
      </p:pic>
      <p:pic>
        <p:nvPicPr>
          <p:cNvPr id="24" name="Image 22" descr="preencoded.png"/>
          <p:cNvPicPr>
            <a:picLocks noChangeAspect="1"/>
          </p:cNvPicPr>
          <p:nvPr/>
        </p:nvPicPr>
        <p:blipFill>
          <a:blip r:embed="rId21"/>
          <a:stretch>
            <a:fillRect/>
          </a:stretch>
        </p:blipFill>
        <p:spPr>
          <a:xfrm>
            <a:off x="6463990" y="5638350"/>
            <a:ext cx="232017" cy="259859"/>
          </a:xfrm>
          <a:prstGeom prst="rect">
            <a:avLst/>
          </a:prstGeom>
        </p:spPr>
      </p:pic>
      <p:sp>
        <p:nvSpPr>
          <p:cNvPr id="29"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Storage Optimized Instances</a:t>
            </a:r>
            <a:endParaRPr lang="en-US" sz="2631" dirty="0"/>
          </a:p>
        </p:txBody>
      </p:sp>
      <p:sp>
        <p:nvSpPr>
          <p:cNvPr id="30" name="Text 1"/>
          <p:cNvSpPr/>
          <p:nvPr/>
        </p:nvSpPr>
        <p:spPr>
          <a:xfrm>
            <a:off x="371227" y="1220749"/>
            <a:ext cx="527142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Key Characteristics</a:t>
            </a:r>
            <a:endParaRPr lang="en-US" sz="1754" dirty="0"/>
          </a:p>
        </p:txBody>
      </p:sp>
      <p:sp>
        <p:nvSpPr>
          <p:cNvPr id="31" name="Text 2"/>
          <p:cNvSpPr/>
          <p:nvPr/>
        </p:nvSpPr>
        <p:spPr>
          <a:xfrm>
            <a:off x="798138" y="1833274"/>
            <a:ext cx="3503222"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High Disk Throughput and IOPS</a:t>
            </a:r>
            <a:endParaRPr lang="en-US" sz="1461" dirty="0"/>
          </a:p>
        </p:txBody>
      </p:sp>
      <p:sp>
        <p:nvSpPr>
          <p:cNvPr id="32" name="Text 3"/>
          <p:cNvSpPr/>
          <p:nvPr/>
        </p:nvSpPr>
        <p:spPr>
          <a:xfrm>
            <a:off x="519718" y="2185940"/>
            <a:ext cx="497444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Engineered for applications demanding rapid, sequential read/write operations to large datasets</a:t>
            </a:r>
            <a:endParaRPr lang="en-US" sz="1169" dirty="0"/>
          </a:p>
        </p:txBody>
      </p:sp>
      <p:sp>
        <p:nvSpPr>
          <p:cNvPr id="33" name="Text 4"/>
          <p:cNvSpPr/>
          <p:nvPr/>
        </p:nvSpPr>
        <p:spPr>
          <a:xfrm>
            <a:off x="853822" y="3095445"/>
            <a:ext cx="2082409"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Optimized Storage</a:t>
            </a:r>
            <a:endParaRPr lang="en-US" sz="1461" dirty="0"/>
          </a:p>
        </p:txBody>
      </p:sp>
      <p:sp>
        <p:nvSpPr>
          <p:cNvPr id="34" name="Text 5"/>
          <p:cNvSpPr/>
          <p:nvPr/>
        </p:nvSpPr>
        <p:spPr>
          <a:xfrm>
            <a:off x="519718" y="3448111"/>
            <a:ext cx="596932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Delivers tens of thousands of low-latency IOPS to applications</a:t>
            </a:r>
            <a:endParaRPr lang="en-US" sz="1169" dirty="0"/>
          </a:p>
        </p:txBody>
      </p:sp>
      <p:sp>
        <p:nvSpPr>
          <p:cNvPr id="35" name="Text 6"/>
          <p:cNvSpPr/>
          <p:nvPr/>
        </p:nvSpPr>
        <p:spPr>
          <a:xfrm>
            <a:off x="853822" y="4134881"/>
            <a:ext cx="272973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Flexible Storage Options</a:t>
            </a:r>
            <a:endParaRPr lang="en-US" sz="1461" dirty="0"/>
          </a:p>
        </p:txBody>
      </p:sp>
      <p:sp>
        <p:nvSpPr>
          <p:cNvPr id="36" name="Text 7"/>
          <p:cNvSpPr/>
          <p:nvPr/>
        </p:nvSpPr>
        <p:spPr>
          <a:xfrm>
            <a:off x="519718" y="4487547"/>
            <a:ext cx="596932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Available with various storage types, including SSD and HDD</a:t>
            </a:r>
            <a:endParaRPr lang="en-US" sz="1169" dirty="0"/>
          </a:p>
        </p:txBody>
      </p:sp>
      <p:sp>
        <p:nvSpPr>
          <p:cNvPr id="37" name="Text 8"/>
          <p:cNvSpPr/>
          <p:nvPr/>
        </p:nvSpPr>
        <p:spPr>
          <a:xfrm>
            <a:off x="881664" y="5174316"/>
            <a:ext cx="191814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Instance Families</a:t>
            </a:r>
            <a:endParaRPr lang="en-US" sz="1461" dirty="0"/>
          </a:p>
        </p:txBody>
      </p:sp>
      <p:sp>
        <p:nvSpPr>
          <p:cNvPr id="38" name="Text 9"/>
          <p:cNvSpPr/>
          <p:nvPr/>
        </p:nvSpPr>
        <p:spPr>
          <a:xfrm>
            <a:off x="519718" y="5526982"/>
            <a:ext cx="497444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Key families include I-series (I3en, I4i, I4g, I7i) and D-series (D3, D3en)</a:t>
            </a:r>
            <a:endParaRPr lang="en-US" sz="1169" dirty="0"/>
          </a:p>
        </p:txBody>
      </p:sp>
      <p:sp>
        <p:nvSpPr>
          <p:cNvPr id="39" name="Text 10"/>
          <p:cNvSpPr/>
          <p:nvPr/>
        </p:nvSpPr>
        <p:spPr>
          <a:xfrm>
            <a:off x="6236612" y="1220749"/>
            <a:ext cx="527142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Common Use Cases</a:t>
            </a:r>
            <a:endParaRPr lang="en-US" sz="1754" dirty="0"/>
          </a:p>
        </p:txBody>
      </p:sp>
      <p:sp>
        <p:nvSpPr>
          <p:cNvPr id="40" name="Text 11"/>
          <p:cNvSpPr/>
          <p:nvPr/>
        </p:nvSpPr>
        <p:spPr>
          <a:xfrm>
            <a:off x="6951224" y="2742780"/>
            <a:ext cx="328135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NoSQL Databases</a:t>
            </a:r>
            <a:endParaRPr lang="en-US" sz="1315" dirty="0"/>
          </a:p>
        </p:txBody>
      </p:sp>
      <p:sp>
        <p:nvSpPr>
          <p:cNvPr id="41" name="Text 12"/>
          <p:cNvSpPr/>
          <p:nvPr/>
        </p:nvSpPr>
        <p:spPr>
          <a:xfrm>
            <a:off x="6951224" y="3002639"/>
            <a:ext cx="328135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Cassandra, MongoDB, and Aerospike</a:t>
            </a:r>
            <a:endParaRPr lang="en-US" sz="1169" dirty="0"/>
          </a:p>
        </p:txBody>
      </p:sp>
      <p:sp>
        <p:nvSpPr>
          <p:cNvPr id="42" name="Text 13"/>
          <p:cNvSpPr/>
          <p:nvPr/>
        </p:nvSpPr>
        <p:spPr>
          <a:xfrm>
            <a:off x="6951225" y="3670847"/>
            <a:ext cx="360258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Data Warehousing</a:t>
            </a:r>
            <a:endParaRPr lang="en-US" sz="1315" dirty="0"/>
          </a:p>
        </p:txBody>
      </p:sp>
      <p:sp>
        <p:nvSpPr>
          <p:cNvPr id="43" name="Text 14"/>
          <p:cNvSpPr/>
          <p:nvPr/>
        </p:nvSpPr>
        <p:spPr>
          <a:xfrm>
            <a:off x="6951225" y="3930706"/>
            <a:ext cx="360258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Analytical workloads with large datasets</a:t>
            </a:r>
            <a:endParaRPr lang="en-US" sz="1169" dirty="0"/>
          </a:p>
        </p:txBody>
      </p:sp>
      <p:sp>
        <p:nvSpPr>
          <p:cNvPr id="44" name="Text 15"/>
          <p:cNvSpPr/>
          <p:nvPr/>
        </p:nvSpPr>
        <p:spPr>
          <a:xfrm>
            <a:off x="6951224" y="4598915"/>
            <a:ext cx="455321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Log Processing &amp; Big Data</a:t>
            </a:r>
            <a:endParaRPr lang="en-US" sz="1315" dirty="0"/>
          </a:p>
        </p:txBody>
      </p:sp>
      <p:sp>
        <p:nvSpPr>
          <p:cNvPr id="45" name="Text 16"/>
          <p:cNvSpPr/>
          <p:nvPr/>
        </p:nvSpPr>
        <p:spPr>
          <a:xfrm>
            <a:off x="6951224" y="4858774"/>
            <a:ext cx="4553215"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Ingestion and analysis of large volumes of log data</a:t>
            </a:r>
            <a:endParaRPr lang="en-US" sz="1169" dirty="0"/>
          </a:p>
        </p:txBody>
      </p:sp>
      <p:sp>
        <p:nvSpPr>
          <p:cNvPr id="46" name="Text 17"/>
          <p:cNvSpPr/>
          <p:nvPr/>
        </p:nvSpPr>
        <p:spPr>
          <a:xfrm>
            <a:off x="6951224" y="5526982"/>
            <a:ext cx="390432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Distributed File Systems</a:t>
            </a:r>
            <a:endParaRPr lang="en-US" sz="1315" dirty="0"/>
          </a:p>
        </p:txBody>
      </p:sp>
      <p:sp>
        <p:nvSpPr>
          <p:cNvPr id="47" name="Text 18"/>
          <p:cNvSpPr/>
          <p:nvPr/>
        </p:nvSpPr>
        <p:spPr>
          <a:xfrm>
            <a:off x="6951224" y="5786841"/>
            <a:ext cx="390432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File systems requiring high I/O performance</a:t>
            </a:r>
            <a:endParaRPr lang="en-US" sz="1169"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371227" y="895926"/>
            <a:ext cx="4454723" cy="27842"/>
          </a:xfrm>
          <a:prstGeom prst="rect">
            <a:avLst/>
          </a:prstGeom>
        </p:spPr>
      </p:pic>
      <p:pic>
        <p:nvPicPr>
          <p:cNvPr id="4" name="Image 2" descr="preencoded.png"/>
          <p:cNvPicPr>
            <a:picLocks noChangeAspect="1"/>
          </p:cNvPicPr>
          <p:nvPr/>
        </p:nvPicPr>
        <p:blipFill>
          <a:blip r:embed="rId4"/>
          <a:stretch>
            <a:fillRect/>
          </a:stretch>
        </p:blipFill>
        <p:spPr>
          <a:xfrm>
            <a:off x="371227" y="1520757"/>
            <a:ext cx="5271423" cy="1299294"/>
          </a:xfrm>
          <a:prstGeom prst="rect">
            <a:avLst/>
          </a:prstGeom>
        </p:spPr>
      </p:pic>
      <p:pic>
        <p:nvPicPr>
          <p:cNvPr id="5" name="Image 3" descr="preencoded.png"/>
          <p:cNvPicPr>
            <a:picLocks noChangeAspect="1"/>
          </p:cNvPicPr>
          <p:nvPr/>
        </p:nvPicPr>
        <p:blipFill>
          <a:blip r:embed="rId5"/>
          <a:stretch>
            <a:fillRect/>
          </a:stretch>
        </p:blipFill>
        <p:spPr>
          <a:xfrm>
            <a:off x="519718" y="1669248"/>
            <a:ext cx="185613" cy="259859"/>
          </a:xfrm>
          <a:prstGeom prst="rect">
            <a:avLst/>
          </a:prstGeom>
        </p:spPr>
      </p:pic>
      <p:pic>
        <p:nvPicPr>
          <p:cNvPr id="6" name="Image 4" descr="preencoded.png"/>
          <p:cNvPicPr>
            <a:picLocks noChangeAspect="1"/>
          </p:cNvPicPr>
          <p:nvPr/>
        </p:nvPicPr>
        <p:blipFill>
          <a:blip r:embed="rId6"/>
          <a:stretch>
            <a:fillRect/>
          </a:stretch>
        </p:blipFill>
        <p:spPr>
          <a:xfrm>
            <a:off x="371227" y="2968542"/>
            <a:ext cx="5271423" cy="1336417"/>
          </a:xfrm>
          <a:prstGeom prst="rect">
            <a:avLst/>
          </a:prstGeom>
        </p:spPr>
      </p:pic>
      <p:pic>
        <p:nvPicPr>
          <p:cNvPr id="7" name="Image 5" descr="preencoded.png"/>
          <p:cNvPicPr>
            <a:picLocks noChangeAspect="1"/>
          </p:cNvPicPr>
          <p:nvPr/>
        </p:nvPicPr>
        <p:blipFill>
          <a:blip r:embed="rId7"/>
          <a:stretch>
            <a:fillRect/>
          </a:stretch>
        </p:blipFill>
        <p:spPr>
          <a:xfrm>
            <a:off x="519718" y="3246962"/>
            <a:ext cx="139210" cy="259859"/>
          </a:xfrm>
          <a:prstGeom prst="rect">
            <a:avLst/>
          </a:prstGeom>
        </p:spPr>
      </p:pic>
      <p:pic>
        <p:nvPicPr>
          <p:cNvPr id="8" name="Image 6" descr="preencoded.png"/>
          <p:cNvPicPr>
            <a:picLocks noChangeAspect="1"/>
          </p:cNvPicPr>
          <p:nvPr/>
        </p:nvPicPr>
        <p:blipFill>
          <a:blip r:embed="rId8"/>
          <a:stretch>
            <a:fillRect/>
          </a:stretch>
        </p:blipFill>
        <p:spPr>
          <a:xfrm>
            <a:off x="371227" y="4453450"/>
            <a:ext cx="5271423" cy="1076558"/>
          </a:xfrm>
          <a:prstGeom prst="rect">
            <a:avLst/>
          </a:prstGeom>
        </p:spPr>
      </p:pic>
      <p:pic>
        <p:nvPicPr>
          <p:cNvPr id="9" name="Image 7" descr="preencoded.png"/>
          <p:cNvPicPr>
            <a:picLocks noChangeAspect="1"/>
          </p:cNvPicPr>
          <p:nvPr/>
        </p:nvPicPr>
        <p:blipFill>
          <a:blip r:embed="rId9"/>
          <a:stretch>
            <a:fillRect/>
          </a:stretch>
        </p:blipFill>
        <p:spPr>
          <a:xfrm>
            <a:off x="519718" y="4601941"/>
            <a:ext cx="213455" cy="259859"/>
          </a:xfrm>
          <a:prstGeom prst="rect">
            <a:avLst/>
          </a:prstGeom>
        </p:spPr>
      </p:pic>
      <p:pic>
        <p:nvPicPr>
          <p:cNvPr id="10" name="Image 8" descr="preencoded.png"/>
          <p:cNvPicPr>
            <a:picLocks noChangeAspect="1"/>
          </p:cNvPicPr>
          <p:nvPr/>
        </p:nvPicPr>
        <p:blipFill>
          <a:blip r:embed="rId10"/>
          <a:stretch>
            <a:fillRect/>
          </a:stretch>
        </p:blipFill>
        <p:spPr>
          <a:xfrm>
            <a:off x="371227" y="5678499"/>
            <a:ext cx="5271423" cy="853822"/>
          </a:xfrm>
          <a:prstGeom prst="rect">
            <a:avLst/>
          </a:prstGeom>
        </p:spPr>
      </p:pic>
      <p:pic>
        <p:nvPicPr>
          <p:cNvPr id="11" name="Image 9" descr="preencoded.png"/>
          <p:cNvPicPr>
            <a:picLocks noChangeAspect="1"/>
          </p:cNvPicPr>
          <p:nvPr/>
        </p:nvPicPr>
        <p:blipFill>
          <a:blip r:embed="rId11"/>
          <a:stretch>
            <a:fillRect/>
          </a:stretch>
        </p:blipFill>
        <p:spPr>
          <a:xfrm>
            <a:off x="519718" y="5826990"/>
            <a:ext cx="213455" cy="259859"/>
          </a:xfrm>
          <a:prstGeom prst="rect">
            <a:avLst/>
          </a:prstGeom>
        </p:spPr>
      </p:pic>
      <p:pic>
        <p:nvPicPr>
          <p:cNvPr id="12" name="Image 10" descr="preencoded.png"/>
          <p:cNvPicPr>
            <a:picLocks noChangeAspect="1"/>
          </p:cNvPicPr>
          <p:nvPr/>
        </p:nvPicPr>
        <p:blipFill>
          <a:blip r:embed="rId12"/>
          <a:stretch>
            <a:fillRect/>
          </a:stretch>
        </p:blipFill>
        <p:spPr>
          <a:xfrm>
            <a:off x="6236612" y="1520757"/>
            <a:ext cx="5271423" cy="705331"/>
          </a:xfrm>
          <a:prstGeom prst="rect">
            <a:avLst/>
          </a:prstGeom>
        </p:spPr>
      </p:pic>
      <p:pic>
        <p:nvPicPr>
          <p:cNvPr id="13" name="Image 11" descr="preencoded.png"/>
          <p:cNvPicPr>
            <a:picLocks noChangeAspect="1"/>
          </p:cNvPicPr>
          <p:nvPr/>
        </p:nvPicPr>
        <p:blipFill>
          <a:blip r:embed="rId13"/>
          <a:stretch>
            <a:fillRect/>
          </a:stretch>
        </p:blipFill>
        <p:spPr>
          <a:xfrm>
            <a:off x="6347980" y="1641406"/>
            <a:ext cx="464034" cy="464034"/>
          </a:xfrm>
          <a:prstGeom prst="rect">
            <a:avLst/>
          </a:prstGeom>
        </p:spPr>
      </p:pic>
      <p:pic>
        <p:nvPicPr>
          <p:cNvPr id="14" name="Image 12" descr="preencoded.png"/>
          <p:cNvPicPr>
            <a:picLocks noChangeAspect="1"/>
          </p:cNvPicPr>
          <p:nvPr/>
        </p:nvPicPr>
        <p:blipFill>
          <a:blip r:embed="rId14"/>
          <a:stretch>
            <a:fillRect/>
          </a:stretch>
        </p:blipFill>
        <p:spPr>
          <a:xfrm>
            <a:off x="6487191" y="1743493"/>
            <a:ext cx="185613" cy="259859"/>
          </a:xfrm>
          <a:prstGeom prst="rect">
            <a:avLst/>
          </a:prstGeom>
        </p:spPr>
      </p:pic>
      <p:pic>
        <p:nvPicPr>
          <p:cNvPr id="15" name="Image 13" descr="preencoded.png"/>
          <p:cNvPicPr>
            <a:picLocks noChangeAspect="1"/>
          </p:cNvPicPr>
          <p:nvPr/>
        </p:nvPicPr>
        <p:blipFill>
          <a:blip r:embed="rId15"/>
          <a:stretch>
            <a:fillRect/>
          </a:stretch>
        </p:blipFill>
        <p:spPr>
          <a:xfrm>
            <a:off x="6236612" y="2337457"/>
            <a:ext cx="5271423" cy="928067"/>
          </a:xfrm>
          <a:prstGeom prst="rect">
            <a:avLst/>
          </a:prstGeom>
        </p:spPr>
      </p:pic>
      <p:pic>
        <p:nvPicPr>
          <p:cNvPr id="16" name="Image 14" descr="preencoded.png"/>
          <p:cNvPicPr>
            <a:picLocks noChangeAspect="1"/>
          </p:cNvPicPr>
          <p:nvPr/>
        </p:nvPicPr>
        <p:blipFill>
          <a:blip r:embed="rId13"/>
          <a:stretch>
            <a:fillRect/>
          </a:stretch>
        </p:blipFill>
        <p:spPr>
          <a:xfrm>
            <a:off x="6347980" y="2569473"/>
            <a:ext cx="464034" cy="464034"/>
          </a:xfrm>
          <a:prstGeom prst="rect">
            <a:avLst/>
          </a:prstGeom>
        </p:spPr>
      </p:pic>
      <p:pic>
        <p:nvPicPr>
          <p:cNvPr id="17" name="Image 15" descr="preencoded.png"/>
          <p:cNvPicPr>
            <a:picLocks noChangeAspect="1"/>
          </p:cNvPicPr>
          <p:nvPr/>
        </p:nvPicPr>
        <p:blipFill>
          <a:blip r:embed="rId16"/>
          <a:stretch>
            <a:fillRect/>
          </a:stretch>
        </p:blipFill>
        <p:spPr>
          <a:xfrm>
            <a:off x="6487191" y="2671561"/>
            <a:ext cx="185613" cy="259859"/>
          </a:xfrm>
          <a:prstGeom prst="rect">
            <a:avLst/>
          </a:prstGeom>
        </p:spPr>
      </p:pic>
      <p:pic>
        <p:nvPicPr>
          <p:cNvPr id="18" name="Image 16" descr="preencoded.png"/>
          <p:cNvPicPr>
            <a:picLocks noChangeAspect="1"/>
          </p:cNvPicPr>
          <p:nvPr/>
        </p:nvPicPr>
        <p:blipFill>
          <a:blip r:embed="rId12"/>
          <a:stretch>
            <a:fillRect/>
          </a:stretch>
        </p:blipFill>
        <p:spPr>
          <a:xfrm>
            <a:off x="6236612" y="3376892"/>
            <a:ext cx="5271423" cy="705331"/>
          </a:xfrm>
          <a:prstGeom prst="rect">
            <a:avLst/>
          </a:prstGeom>
        </p:spPr>
      </p:pic>
      <p:pic>
        <p:nvPicPr>
          <p:cNvPr id="19" name="Image 17" descr="preencoded.png"/>
          <p:cNvPicPr>
            <a:picLocks noChangeAspect="1"/>
          </p:cNvPicPr>
          <p:nvPr/>
        </p:nvPicPr>
        <p:blipFill>
          <a:blip r:embed="rId17"/>
          <a:stretch>
            <a:fillRect/>
          </a:stretch>
        </p:blipFill>
        <p:spPr>
          <a:xfrm>
            <a:off x="6347980" y="3497541"/>
            <a:ext cx="464034" cy="464034"/>
          </a:xfrm>
          <a:prstGeom prst="rect">
            <a:avLst/>
          </a:prstGeom>
        </p:spPr>
      </p:pic>
      <p:pic>
        <p:nvPicPr>
          <p:cNvPr id="20" name="Image 18" descr="preencoded.png"/>
          <p:cNvPicPr>
            <a:picLocks noChangeAspect="1"/>
          </p:cNvPicPr>
          <p:nvPr/>
        </p:nvPicPr>
        <p:blipFill>
          <a:blip r:embed="rId18"/>
          <a:stretch>
            <a:fillRect/>
          </a:stretch>
        </p:blipFill>
        <p:spPr>
          <a:xfrm>
            <a:off x="6487191" y="3599628"/>
            <a:ext cx="185613" cy="259859"/>
          </a:xfrm>
          <a:prstGeom prst="rect">
            <a:avLst/>
          </a:prstGeom>
        </p:spPr>
      </p:pic>
      <p:pic>
        <p:nvPicPr>
          <p:cNvPr id="21" name="Image 19" descr="preencoded.png"/>
          <p:cNvPicPr>
            <a:picLocks noChangeAspect="1"/>
          </p:cNvPicPr>
          <p:nvPr/>
        </p:nvPicPr>
        <p:blipFill>
          <a:blip r:embed="rId12"/>
          <a:stretch>
            <a:fillRect/>
          </a:stretch>
        </p:blipFill>
        <p:spPr>
          <a:xfrm>
            <a:off x="6236612" y="4193591"/>
            <a:ext cx="5271423" cy="705331"/>
          </a:xfrm>
          <a:prstGeom prst="rect">
            <a:avLst/>
          </a:prstGeom>
        </p:spPr>
      </p:pic>
      <p:pic>
        <p:nvPicPr>
          <p:cNvPr id="22" name="Image 20" descr="preencoded.png"/>
          <p:cNvPicPr>
            <a:picLocks noChangeAspect="1"/>
          </p:cNvPicPr>
          <p:nvPr/>
        </p:nvPicPr>
        <p:blipFill>
          <a:blip r:embed="rId19"/>
          <a:stretch>
            <a:fillRect/>
          </a:stretch>
        </p:blipFill>
        <p:spPr>
          <a:xfrm>
            <a:off x="6347980" y="4314240"/>
            <a:ext cx="464034" cy="464034"/>
          </a:xfrm>
          <a:prstGeom prst="rect">
            <a:avLst/>
          </a:prstGeom>
        </p:spPr>
      </p:pic>
      <p:pic>
        <p:nvPicPr>
          <p:cNvPr id="23" name="Image 21" descr="preencoded.png"/>
          <p:cNvPicPr>
            <a:picLocks noChangeAspect="1"/>
          </p:cNvPicPr>
          <p:nvPr/>
        </p:nvPicPr>
        <p:blipFill>
          <a:blip r:embed="rId20"/>
          <a:stretch>
            <a:fillRect/>
          </a:stretch>
        </p:blipFill>
        <p:spPr>
          <a:xfrm>
            <a:off x="6487191" y="4416327"/>
            <a:ext cx="185613" cy="259859"/>
          </a:xfrm>
          <a:prstGeom prst="rect">
            <a:avLst/>
          </a:prstGeom>
        </p:spPr>
      </p:pic>
      <p:sp>
        <p:nvSpPr>
          <p:cNvPr id="26" name="Text 0"/>
          <p:cNvSpPr/>
          <p:nvPr/>
        </p:nvSpPr>
        <p:spPr>
          <a:xfrm>
            <a:off x="371227" y="450453"/>
            <a:ext cx="13364170"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Accelerated Computing Instances</a:t>
            </a:r>
            <a:endParaRPr lang="en-US" sz="2631" dirty="0"/>
          </a:p>
        </p:txBody>
      </p:sp>
      <p:sp>
        <p:nvSpPr>
          <p:cNvPr id="27" name="Text 1"/>
          <p:cNvSpPr/>
          <p:nvPr/>
        </p:nvSpPr>
        <p:spPr>
          <a:xfrm>
            <a:off x="371227" y="1075285"/>
            <a:ext cx="527142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Key Characteristics</a:t>
            </a:r>
            <a:endParaRPr lang="en-US" sz="1754" dirty="0"/>
          </a:p>
        </p:txBody>
      </p:sp>
      <p:sp>
        <p:nvSpPr>
          <p:cNvPr id="28" name="Text 2"/>
          <p:cNvSpPr/>
          <p:nvPr/>
        </p:nvSpPr>
        <p:spPr>
          <a:xfrm>
            <a:off x="779576" y="1669248"/>
            <a:ext cx="3865517"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Specialized Hardware Accelerators</a:t>
            </a:r>
            <a:endParaRPr lang="en-US" sz="1461" dirty="0"/>
          </a:p>
        </p:txBody>
      </p:sp>
      <p:sp>
        <p:nvSpPr>
          <p:cNvPr id="29" name="Text 3"/>
          <p:cNvSpPr/>
          <p:nvPr/>
        </p:nvSpPr>
        <p:spPr>
          <a:xfrm>
            <a:off x="519718" y="2003352"/>
            <a:ext cx="497444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Incorporates GPUs (NVIDIA H100/H200, T4, A10G), FPGAs (Xilinx Virtex UltraScale), or AWS-designed chips (AWS Inferentia, AWS Trainium)</a:t>
            </a:r>
            <a:endParaRPr lang="en-US" sz="1169" dirty="0"/>
          </a:p>
        </p:txBody>
      </p:sp>
      <p:sp>
        <p:nvSpPr>
          <p:cNvPr id="30" name="Text 4"/>
          <p:cNvSpPr/>
          <p:nvPr/>
        </p:nvSpPr>
        <p:spPr>
          <a:xfrm>
            <a:off x="733173" y="3117033"/>
            <a:ext cx="4760986"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Optimized for Computationally Intensive Workloads</a:t>
            </a:r>
            <a:endParaRPr lang="en-US" sz="1461" dirty="0"/>
          </a:p>
        </p:txBody>
      </p:sp>
      <p:sp>
        <p:nvSpPr>
          <p:cNvPr id="31" name="Text 5"/>
          <p:cNvSpPr/>
          <p:nvPr/>
        </p:nvSpPr>
        <p:spPr>
          <a:xfrm>
            <a:off x="519718" y="3710996"/>
            <a:ext cx="497444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Excel in tasks requiring massive parallel processing and high throughput</a:t>
            </a:r>
            <a:endParaRPr lang="en-US" sz="1169" dirty="0"/>
          </a:p>
        </p:txBody>
      </p:sp>
      <p:sp>
        <p:nvSpPr>
          <p:cNvPr id="32" name="Text 6"/>
          <p:cNvSpPr/>
          <p:nvPr/>
        </p:nvSpPr>
        <p:spPr>
          <a:xfrm>
            <a:off x="807419" y="4601941"/>
            <a:ext cx="199418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High Performance</a:t>
            </a:r>
            <a:endParaRPr lang="en-US" sz="1461" dirty="0"/>
          </a:p>
        </p:txBody>
      </p:sp>
      <p:sp>
        <p:nvSpPr>
          <p:cNvPr id="33" name="Text 7"/>
          <p:cNvSpPr/>
          <p:nvPr/>
        </p:nvSpPr>
        <p:spPr>
          <a:xfrm>
            <a:off x="519718" y="4936045"/>
            <a:ext cx="497444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Delivers superior performance for specific tasks like floating-point calculations, graphics processing, and data pattern matching</a:t>
            </a:r>
            <a:endParaRPr lang="en-US" sz="1169" dirty="0"/>
          </a:p>
        </p:txBody>
      </p:sp>
      <p:sp>
        <p:nvSpPr>
          <p:cNvPr id="34" name="Text 8"/>
          <p:cNvSpPr/>
          <p:nvPr/>
        </p:nvSpPr>
        <p:spPr>
          <a:xfrm>
            <a:off x="807419" y="5826990"/>
            <a:ext cx="191814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Instance Families</a:t>
            </a:r>
            <a:endParaRPr lang="en-US" sz="1461" dirty="0"/>
          </a:p>
        </p:txBody>
      </p:sp>
      <p:sp>
        <p:nvSpPr>
          <p:cNvPr id="35" name="Text 9"/>
          <p:cNvSpPr/>
          <p:nvPr/>
        </p:nvSpPr>
        <p:spPr>
          <a:xfrm>
            <a:off x="519718" y="6161094"/>
            <a:ext cx="596932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P-series, G-series, Inf-series, Trn-series, and F-series</a:t>
            </a:r>
            <a:endParaRPr lang="en-US" sz="1169" dirty="0"/>
          </a:p>
        </p:txBody>
      </p:sp>
      <p:sp>
        <p:nvSpPr>
          <p:cNvPr id="36" name="Text 10"/>
          <p:cNvSpPr/>
          <p:nvPr/>
        </p:nvSpPr>
        <p:spPr>
          <a:xfrm>
            <a:off x="6236612" y="1075285"/>
            <a:ext cx="527142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Common Use Cases</a:t>
            </a:r>
            <a:endParaRPr lang="en-US" sz="1754" dirty="0"/>
          </a:p>
        </p:txBody>
      </p:sp>
      <p:sp>
        <p:nvSpPr>
          <p:cNvPr id="37" name="Text 11"/>
          <p:cNvSpPr/>
          <p:nvPr/>
        </p:nvSpPr>
        <p:spPr>
          <a:xfrm>
            <a:off x="6960506" y="1632125"/>
            <a:ext cx="4396429"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Machine Learning Training &amp; Inference</a:t>
            </a:r>
            <a:endParaRPr lang="en-US" sz="1461" dirty="0"/>
          </a:p>
        </p:txBody>
      </p:sp>
      <p:sp>
        <p:nvSpPr>
          <p:cNvPr id="38" name="Text 12"/>
          <p:cNvSpPr/>
          <p:nvPr/>
        </p:nvSpPr>
        <p:spPr>
          <a:xfrm>
            <a:off x="6960506" y="1891984"/>
            <a:ext cx="439642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Deep learning models, generative AI applications</a:t>
            </a:r>
            <a:endParaRPr lang="en-US" sz="1169" dirty="0"/>
          </a:p>
        </p:txBody>
      </p:sp>
      <p:sp>
        <p:nvSpPr>
          <p:cNvPr id="39" name="Text 13"/>
          <p:cNvSpPr/>
          <p:nvPr/>
        </p:nvSpPr>
        <p:spPr>
          <a:xfrm>
            <a:off x="6960505" y="2448825"/>
            <a:ext cx="5323395"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High-Performance Computing (HPC)</a:t>
            </a:r>
            <a:endParaRPr lang="en-US" sz="1461" dirty="0"/>
          </a:p>
        </p:txBody>
      </p:sp>
      <p:sp>
        <p:nvSpPr>
          <p:cNvPr id="40" name="Text 14"/>
          <p:cNvSpPr/>
          <p:nvPr/>
        </p:nvSpPr>
        <p:spPr>
          <a:xfrm>
            <a:off x="6960505" y="2708684"/>
            <a:ext cx="443616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Computational fluid dynamics, molecular dynamics, scientific simulations</a:t>
            </a:r>
            <a:endParaRPr lang="en-US" sz="1169" dirty="0"/>
          </a:p>
        </p:txBody>
      </p:sp>
      <p:sp>
        <p:nvSpPr>
          <p:cNvPr id="41" name="Text 15"/>
          <p:cNvSpPr/>
          <p:nvPr/>
        </p:nvSpPr>
        <p:spPr>
          <a:xfrm>
            <a:off x="6960505" y="3488260"/>
            <a:ext cx="465292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Graphics Rendering &amp; Visualization</a:t>
            </a:r>
            <a:endParaRPr lang="en-US" sz="1461" dirty="0"/>
          </a:p>
        </p:txBody>
      </p:sp>
      <p:sp>
        <p:nvSpPr>
          <p:cNvPr id="42" name="Text 16"/>
          <p:cNvSpPr/>
          <p:nvPr/>
        </p:nvSpPr>
        <p:spPr>
          <a:xfrm>
            <a:off x="6960505" y="3748119"/>
            <a:ext cx="465292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Applications requiring intensive graphics processing</a:t>
            </a:r>
            <a:endParaRPr lang="en-US" sz="1169" dirty="0"/>
          </a:p>
        </p:txBody>
      </p:sp>
      <p:sp>
        <p:nvSpPr>
          <p:cNvPr id="43" name="Text 17"/>
          <p:cNvSpPr/>
          <p:nvPr/>
        </p:nvSpPr>
        <p:spPr>
          <a:xfrm>
            <a:off x="6960505" y="4304959"/>
            <a:ext cx="3369755"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Video Encoding &amp; Transcoding</a:t>
            </a:r>
            <a:endParaRPr lang="en-US" sz="1461" dirty="0"/>
          </a:p>
        </p:txBody>
      </p:sp>
      <p:sp>
        <p:nvSpPr>
          <p:cNvPr id="44" name="Text 18"/>
          <p:cNvSpPr/>
          <p:nvPr/>
        </p:nvSpPr>
        <p:spPr>
          <a:xfrm>
            <a:off x="6960505" y="4564818"/>
            <a:ext cx="3369755"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Efficient processing of video content</a:t>
            </a:r>
            <a:endParaRPr lang="en-US" sz="1169"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167414"/>
          </a:xfrm>
          <a:prstGeom prst="rect">
            <a:avLst/>
          </a:prstGeom>
        </p:spPr>
      </p:pic>
      <p:pic>
        <p:nvPicPr>
          <p:cNvPr id="3" name="Image 1" descr="preencoded.png"/>
          <p:cNvPicPr>
            <a:picLocks noChangeAspect="1"/>
          </p:cNvPicPr>
          <p:nvPr/>
        </p:nvPicPr>
        <p:blipFill>
          <a:blip r:embed="rId4"/>
          <a:stretch>
            <a:fillRect/>
          </a:stretch>
        </p:blipFill>
        <p:spPr>
          <a:xfrm>
            <a:off x="371227" y="895926"/>
            <a:ext cx="4454723" cy="27842"/>
          </a:xfrm>
          <a:prstGeom prst="rect">
            <a:avLst/>
          </a:prstGeom>
        </p:spPr>
      </p:pic>
      <p:pic>
        <p:nvPicPr>
          <p:cNvPr id="4" name="Image 2" descr="preencoded.png"/>
          <p:cNvPicPr>
            <a:picLocks noChangeAspect="1"/>
          </p:cNvPicPr>
          <p:nvPr/>
        </p:nvPicPr>
        <p:blipFill>
          <a:blip r:embed="rId5"/>
          <a:stretch>
            <a:fillRect/>
          </a:stretch>
        </p:blipFill>
        <p:spPr>
          <a:xfrm>
            <a:off x="371227" y="1220749"/>
            <a:ext cx="11136809" cy="445472"/>
          </a:xfrm>
          <a:prstGeom prst="rect">
            <a:avLst/>
          </a:prstGeom>
        </p:spPr>
      </p:pic>
      <p:pic>
        <p:nvPicPr>
          <p:cNvPr id="5" name="Image 3" descr="preencoded.png"/>
          <p:cNvPicPr>
            <a:picLocks noChangeAspect="1"/>
          </p:cNvPicPr>
          <p:nvPr/>
        </p:nvPicPr>
        <p:blipFill>
          <a:blip r:embed="rId6"/>
          <a:stretch>
            <a:fillRect/>
          </a:stretch>
        </p:blipFill>
        <p:spPr>
          <a:xfrm>
            <a:off x="371227" y="1220749"/>
            <a:ext cx="1670521" cy="445472"/>
          </a:xfrm>
          <a:prstGeom prst="rect">
            <a:avLst/>
          </a:prstGeom>
        </p:spPr>
      </p:pic>
      <p:pic>
        <p:nvPicPr>
          <p:cNvPr id="6" name="Image 4" descr="preencoded.png"/>
          <p:cNvPicPr>
            <a:picLocks noChangeAspect="1"/>
          </p:cNvPicPr>
          <p:nvPr/>
        </p:nvPicPr>
        <p:blipFill>
          <a:blip r:embed="rId7"/>
          <a:stretch>
            <a:fillRect/>
          </a:stretch>
        </p:blipFill>
        <p:spPr>
          <a:xfrm>
            <a:off x="2041748" y="1220749"/>
            <a:ext cx="2450098" cy="445472"/>
          </a:xfrm>
          <a:prstGeom prst="rect">
            <a:avLst/>
          </a:prstGeom>
        </p:spPr>
      </p:pic>
      <p:pic>
        <p:nvPicPr>
          <p:cNvPr id="7" name="Image 5" descr="preencoded.png"/>
          <p:cNvPicPr>
            <a:picLocks noChangeAspect="1"/>
          </p:cNvPicPr>
          <p:nvPr/>
        </p:nvPicPr>
        <p:blipFill>
          <a:blip r:embed="rId8"/>
          <a:stretch>
            <a:fillRect/>
          </a:stretch>
        </p:blipFill>
        <p:spPr>
          <a:xfrm>
            <a:off x="4491846" y="1220749"/>
            <a:ext cx="2561466" cy="445472"/>
          </a:xfrm>
          <a:prstGeom prst="rect">
            <a:avLst/>
          </a:prstGeom>
        </p:spPr>
      </p:pic>
      <p:pic>
        <p:nvPicPr>
          <p:cNvPr id="8" name="Image 6" descr="preencoded.png"/>
          <p:cNvPicPr>
            <a:picLocks noChangeAspect="1"/>
          </p:cNvPicPr>
          <p:nvPr/>
        </p:nvPicPr>
        <p:blipFill>
          <a:blip r:embed="rId9"/>
          <a:stretch>
            <a:fillRect/>
          </a:stretch>
        </p:blipFill>
        <p:spPr>
          <a:xfrm>
            <a:off x="7053312" y="1220749"/>
            <a:ext cx="4454723" cy="445472"/>
          </a:xfrm>
          <a:prstGeom prst="rect">
            <a:avLst/>
          </a:prstGeom>
        </p:spPr>
      </p:pic>
      <p:pic>
        <p:nvPicPr>
          <p:cNvPr id="9" name="Image 7" descr="preencoded.png"/>
          <p:cNvPicPr>
            <a:picLocks noChangeAspect="1"/>
          </p:cNvPicPr>
          <p:nvPr/>
        </p:nvPicPr>
        <p:blipFill>
          <a:blip r:embed="rId10"/>
          <a:stretch>
            <a:fillRect/>
          </a:stretch>
        </p:blipFill>
        <p:spPr>
          <a:xfrm>
            <a:off x="371227" y="1666221"/>
            <a:ext cx="11136809" cy="668209"/>
          </a:xfrm>
          <a:prstGeom prst="rect">
            <a:avLst/>
          </a:prstGeom>
        </p:spPr>
      </p:pic>
      <p:pic>
        <p:nvPicPr>
          <p:cNvPr id="10" name="Image 8" descr="preencoded.png"/>
          <p:cNvPicPr>
            <a:picLocks noChangeAspect="1"/>
          </p:cNvPicPr>
          <p:nvPr/>
        </p:nvPicPr>
        <p:blipFill>
          <a:blip r:embed="rId11"/>
          <a:stretch>
            <a:fillRect/>
          </a:stretch>
        </p:blipFill>
        <p:spPr>
          <a:xfrm>
            <a:off x="371227" y="1666221"/>
            <a:ext cx="1670521" cy="668209"/>
          </a:xfrm>
          <a:prstGeom prst="rect">
            <a:avLst/>
          </a:prstGeom>
        </p:spPr>
      </p:pic>
      <p:pic>
        <p:nvPicPr>
          <p:cNvPr id="11" name="Image 9" descr="preencoded.png"/>
          <p:cNvPicPr>
            <a:picLocks noChangeAspect="1"/>
          </p:cNvPicPr>
          <p:nvPr/>
        </p:nvPicPr>
        <p:blipFill>
          <a:blip r:embed="rId12"/>
          <a:stretch>
            <a:fillRect/>
          </a:stretch>
        </p:blipFill>
        <p:spPr>
          <a:xfrm>
            <a:off x="510437" y="1814712"/>
            <a:ext cx="301477" cy="371227"/>
          </a:xfrm>
          <a:prstGeom prst="rect">
            <a:avLst/>
          </a:prstGeom>
        </p:spPr>
      </p:pic>
      <p:pic>
        <p:nvPicPr>
          <p:cNvPr id="12" name="Image 10" descr="preencoded.png"/>
          <p:cNvPicPr>
            <a:picLocks noChangeAspect="1"/>
          </p:cNvPicPr>
          <p:nvPr/>
        </p:nvPicPr>
        <p:blipFill>
          <a:blip r:embed="rId13"/>
          <a:stretch>
            <a:fillRect/>
          </a:stretch>
        </p:blipFill>
        <p:spPr>
          <a:xfrm>
            <a:off x="568296" y="1926080"/>
            <a:ext cx="185613" cy="148491"/>
          </a:xfrm>
          <a:prstGeom prst="rect">
            <a:avLst/>
          </a:prstGeom>
        </p:spPr>
      </p:pic>
      <p:pic>
        <p:nvPicPr>
          <p:cNvPr id="13" name="Image 11" descr="preencoded.png"/>
          <p:cNvPicPr>
            <a:picLocks noChangeAspect="1"/>
          </p:cNvPicPr>
          <p:nvPr/>
        </p:nvPicPr>
        <p:blipFill>
          <a:blip r:embed="rId14"/>
          <a:stretch>
            <a:fillRect/>
          </a:stretch>
        </p:blipFill>
        <p:spPr>
          <a:xfrm>
            <a:off x="2041748" y="1666221"/>
            <a:ext cx="2450098" cy="668209"/>
          </a:xfrm>
          <a:prstGeom prst="rect">
            <a:avLst/>
          </a:prstGeom>
        </p:spPr>
      </p:pic>
      <p:pic>
        <p:nvPicPr>
          <p:cNvPr id="14" name="Image 12" descr="preencoded.png"/>
          <p:cNvPicPr>
            <a:picLocks noChangeAspect="1"/>
          </p:cNvPicPr>
          <p:nvPr/>
        </p:nvPicPr>
        <p:blipFill>
          <a:blip r:embed="rId15"/>
          <a:stretch>
            <a:fillRect/>
          </a:stretch>
        </p:blipFill>
        <p:spPr>
          <a:xfrm>
            <a:off x="4491846" y="1666221"/>
            <a:ext cx="2561466" cy="668209"/>
          </a:xfrm>
          <a:prstGeom prst="rect">
            <a:avLst/>
          </a:prstGeom>
        </p:spPr>
      </p:pic>
      <p:pic>
        <p:nvPicPr>
          <p:cNvPr id="15" name="Image 13" descr="preencoded.png"/>
          <p:cNvPicPr>
            <a:picLocks noChangeAspect="1"/>
          </p:cNvPicPr>
          <p:nvPr/>
        </p:nvPicPr>
        <p:blipFill>
          <a:blip r:embed="rId16"/>
          <a:stretch>
            <a:fillRect/>
          </a:stretch>
        </p:blipFill>
        <p:spPr>
          <a:xfrm>
            <a:off x="7053312" y="1666221"/>
            <a:ext cx="4454723" cy="668209"/>
          </a:xfrm>
          <a:prstGeom prst="rect">
            <a:avLst/>
          </a:prstGeom>
        </p:spPr>
      </p:pic>
      <p:pic>
        <p:nvPicPr>
          <p:cNvPr id="16" name="Image 14" descr="preencoded.png"/>
          <p:cNvPicPr>
            <a:picLocks noChangeAspect="1"/>
          </p:cNvPicPr>
          <p:nvPr/>
        </p:nvPicPr>
        <p:blipFill>
          <a:blip r:embed="rId17"/>
          <a:stretch>
            <a:fillRect/>
          </a:stretch>
        </p:blipFill>
        <p:spPr>
          <a:xfrm>
            <a:off x="371227" y="2334430"/>
            <a:ext cx="11136809" cy="668209"/>
          </a:xfrm>
          <a:prstGeom prst="rect">
            <a:avLst/>
          </a:prstGeom>
        </p:spPr>
      </p:pic>
      <p:pic>
        <p:nvPicPr>
          <p:cNvPr id="17" name="Image 15" descr="preencoded.png"/>
          <p:cNvPicPr>
            <a:picLocks noChangeAspect="1"/>
          </p:cNvPicPr>
          <p:nvPr/>
        </p:nvPicPr>
        <p:blipFill>
          <a:blip r:embed="rId11"/>
          <a:stretch>
            <a:fillRect/>
          </a:stretch>
        </p:blipFill>
        <p:spPr>
          <a:xfrm>
            <a:off x="371227" y="2334430"/>
            <a:ext cx="1670521" cy="668209"/>
          </a:xfrm>
          <a:prstGeom prst="rect">
            <a:avLst/>
          </a:prstGeom>
        </p:spPr>
      </p:pic>
      <p:pic>
        <p:nvPicPr>
          <p:cNvPr id="18" name="Image 16" descr="preencoded.png"/>
          <p:cNvPicPr>
            <a:picLocks noChangeAspect="1"/>
          </p:cNvPicPr>
          <p:nvPr/>
        </p:nvPicPr>
        <p:blipFill>
          <a:blip r:embed="rId18"/>
          <a:stretch>
            <a:fillRect/>
          </a:stretch>
        </p:blipFill>
        <p:spPr>
          <a:xfrm>
            <a:off x="510437" y="2482921"/>
            <a:ext cx="259859" cy="371227"/>
          </a:xfrm>
          <a:prstGeom prst="rect">
            <a:avLst/>
          </a:prstGeom>
        </p:spPr>
      </p:pic>
      <p:pic>
        <p:nvPicPr>
          <p:cNvPr id="19" name="Image 17" descr="preencoded.png"/>
          <p:cNvPicPr>
            <a:picLocks noChangeAspect="1"/>
          </p:cNvPicPr>
          <p:nvPr/>
        </p:nvPicPr>
        <p:blipFill>
          <a:blip r:embed="rId19"/>
          <a:stretch>
            <a:fillRect/>
          </a:stretch>
        </p:blipFill>
        <p:spPr>
          <a:xfrm>
            <a:off x="584682" y="2594289"/>
            <a:ext cx="111368" cy="148491"/>
          </a:xfrm>
          <a:prstGeom prst="rect">
            <a:avLst/>
          </a:prstGeom>
        </p:spPr>
      </p:pic>
      <p:pic>
        <p:nvPicPr>
          <p:cNvPr id="20" name="Image 18" descr="preencoded.png"/>
          <p:cNvPicPr>
            <a:picLocks noChangeAspect="1"/>
          </p:cNvPicPr>
          <p:nvPr/>
        </p:nvPicPr>
        <p:blipFill>
          <a:blip r:embed="rId14"/>
          <a:stretch>
            <a:fillRect/>
          </a:stretch>
        </p:blipFill>
        <p:spPr>
          <a:xfrm>
            <a:off x="2041748" y="2334430"/>
            <a:ext cx="2450098" cy="668209"/>
          </a:xfrm>
          <a:prstGeom prst="rect">
            <a:avLst/>
          </a:prstGeom>
        </p:spPr>
      </p:pic>
      <p:pic>
        <p:nvPicPr>
          <p:cNvPr id="21" name="Image 19" descr="preencoded.png"/>
          <p:cNvPicPr>
            <a:picLocks noChangeAspect="1"/>
          </p:cNvPicPr>
          <p:nvPr/>
        </p:nvPicPr>
        <p:blipFill>
          <a:blip r:embed="rId15"/>
          <a:stretch>
            <a:fillRect/>
          </a:stretch>
        </p:blipFill>
        <p:spPr>
          <a:xfrm>
            <a:off x="4491846" y="2334430"/>
            <a:ext cx="2561466" cy="668209"/>
          </a:xfrm>
          <a:prstGeom prst="rect">
            <a:avLst/>
          </a:prstGeom>
        </p:spPr>
      </p:pic>
      <p:pic>
        <p:nvPicPr>
          <p:cNvPr id="22" name="Image 20" descr="preencoded.png"/>
          <p:cNvPicPr>
            <a:picLocks noChangeAspect="1"/>
          </p:cNvPicPr>
          <p:nvPr/>
        </p:nvPicPr>
        <p:blipFill>
          <a:blip r:embed="rId16"/>
          <a:stretch>
            <a:fillRect/>
          </a:stretch>
        </p:blipFill>
        <p:spPr>
          <a:xfrm>
            <a:off x="7053312" y="2334430"/>
            <a:ext cx="4454723" cy="668209"/>
          </a:xfrm>
          <a:prstGeom prst="rect">
            <a:avLst/>
          </a:prstGeom>
        </p:spPr>
      </p:pic>
      <p:pic>
        <p:nvPicPr>
          <p:cNvPr id="23" name="Image 21" descr="preencoded.png"/>
          <p:cNvPicPr>
            <a:picLocks noChangeAspect="1"/>
          </p:cNvPicPr>
          <p:nvPr/>
        </p:nvPicPr>
        <p:blipFill>
          <a:blip r:embed="rId17"/>
          <a:stretch>
            <a:fillRect/>
          </a:stretch>
        </p:blipFill>
        <p:spPr>
          <a:xfrm>
            <a:off x="371227" y="3002638"/>
            <a:ext cx="11136809" cy="668209"/>
          </a:xfrm>
          <a:prstGeom prst="rect">
            <a:avLst/>
          </a:prstGeom>
        </p:spPr>
      </p:pic>
      <p:pic>
        <p:nvPicPr>
          <p:cNvPr id="24" name="Image 22" descr="preencoded.png"/>
          <p:cNvPicPr>
            <a:picLocks noChangeAspect="1"/>
          </p:cNvPicPr>
          <p:nvPr/>
        </p:nvPicPr>
        <p:blipFill>
          <a:blip r:embed="rId11"/>
          <a:stretch>
            <a:fillRect/>
          </a:stretch>
        </p:blipFill>
        <p:spPr>
          <a:xfrm>
            <a:off x="371227" y="3002638"/>
            <a:ext cx="1670521" cy="668209"/>
          </a:xfrm>
          <a:prstGeom prst="rect">
            <a:avLst/>
          </a:prstGeom>
        </p:spPr>
      </p:pic>
      <p:pic>
        <p:nvPicPr>
          <p:cNvPr id="25" name="Image 23" descr="preencoded.png"/>
          <p:cNvPicPr>
            <a:picLocks noChangeAspect="1"/>
          </p:cNvPicPr>
          <p:nvPr/>
        </p:nvPicPr>
        <p:blipFill>
          <a:blip r:embed="rId20"/>
          <a:stretch>
            <a:fillRect/>
          </a:stretch>
        </p:blipFill>
        <p:spPr>
          <a:xfrm>
            <a:off x="510437" y="3151129"/>
            <a:ext cx="270589" cy="371227"/>
          </a:xfrm>
          <a:prstGeom prst="rect">
            <a:avLst/>
          </a:prstGeom>
        </p:spPr>
      </p:pic>
      <p:pic>
        <p:nvPicPr>
          <p:cNvPr id="26" name="Image 24" descr="preencoded.png"/>
          <p:cNvPicPr>
            <a:picLocks noChangeAspect="1"/>
          </p:cNvPicPr>
          <p:nvPr/>
        </p:nvPicPr>
        <p:blipFill>
          <a:blip r:embed="rId21"/>
          <a:stretch>
            <a:fillRect/>
          </a:stretch>
        </p:blipFill>
        <p:spPr>
          <a:xfrm>
            <a:off x="562206" y="3262497"/>
            <a:ext cx="167052" cy="148491"/>
          </a:xfrm>
          <a:prstGeom prst="rect">
            <a:avLst/>
          </a:prstGeom>
        </p:spPr>
      </p:pic>
      <p:pic>
        <p:nvPicPr>
          <p:cNvPr id="27" name="Image 25" descr="preencoded.png"/>
          <p:cNvPicPr>
            <a:picLocks noChangeAspect="1"/>
          </p:cNvPicPr>
          <p:nvPr/>
        </p:nvPicPr>
        <p:blipFill>
          <a:blip r:embed="rId14"/>
          <a:stretch>
            <a:fillRect/>
          </a:stretch>
        </p:blipFill>
        <p:spPr>
          <a:xfrm>
            <a:off x="2041748" y="3002638"/>
            <a:ext cx="2450098" cy="668209"/>
          </a:xfrm>
          <a:prstGeom prst="rect">
            <a:avLst/>
          </a:prstGeom>
        </p:spPr>
      </p:pic>
      <p:pic>
        <p:nvPicPr>
          <p:cNvPr id="28" name="Image 26" descr="preencoded.png"/>
          <p:cNvPicPr>
            <a:picLocks noChangeAspect="1"/>
          </p:cNvPicPr>
          <p:nvPr/>
        </p:nvPicPr>
        <p:blipFill>
          <a:blip r:embed="rId15"/>
          <a:stretch>
            <a:fillRect/>
          </a:stretch>
        </p:blipFill>
        <p:spPr>
          <a:xfrm>
            <a:off x="4491846" y="3160899"/>
            <a:ext cx="2561466" cy="668209"/>
          </a:xfrm>
          <a:prstGeom prst="rect">
            <a:avLst/>
          </a:prstGeom>
        </p:spPr>
      </p:pic>
      <p:pic>
        <p:nvPicPr>
          <p:cNvPr id="29" name="Image 27" descr="preencoded.png"/>
          <p:cNvPicPr>
            <a:picLocks noChangeAspect="1"/>
          </p:cNvPicPr>
          <p:nvPr/>
        </p:nvPicPr>
        <p:blipFill>
          <a:blip r:embed="rId16"/>
          <a:stretch>
            <a:fillRect/>
          </a:stretch>
        </p:blipFill>
        <p:spPr>
          <a:xfrm>
            <a:off x="7053312" y="3002638"/>
            <a:ext cx="4454723" cy="668209"/>
          </a:xfrm>
          <a:prstGeom prst="rect">
            <a:avLst/>
          </a:prstGeom>
        </p:spPr>
      </p:pic>
      <p:pic>
        <p:nvPicPr>
          <p:cNvPr id="30" name="Image 28" descr="preencoded.png"/>
          <p:cNvPicPr>
            <a:picLocks noChangeAspect="1"/>
          </p:cNvPicPr>
          <p:nvPr/>
        </p:nvPicPr>
        <p:blipFill>
          <a:blip r:embed="rId17"/>
          <a:stretch>
            <a:fillRect/>
          </a:stretch>
        </p:blipFill>
        <p:spPr>
          <a:xfrm>
            <a:off x="371227" y="3670847"/>
            <a:ext cx="11136809" cy="668209"/>
          </a:xfrm>
          <a:prstGeom prst="rect">
            <a:avLst/>
          </a:prstGeom>
        </p:spPr>
      </p:pic>
      <p:pic>
        <p:nvPicPr>
          <p:cNvPr id="31" name="Image 29" descr="preencoded.png"/>
          <p:cNvPicPr>
            <a:picLocks noChangeAspect="1"/>
          </p:cNvPicPr>
          <p:nvPr/>
        </p:nvPicPr>
        <p:blipFill>
          <a:blip r:embed="rId11"/>
          <a:stretch>
            <a:fillRect/>
          </a:stretch>
        </p:blipFill>
        <p:spPr>
          <a:xfrm>
            <a:off x="371227" y="3670847"/>
            <a:ext cx="1670521" cy="668209"/>
          </a:xfrm>
          <a:prstGeom prst="rect">
            <a:avLst/>
          </a:prstGeom>
        </p:spPr>
      </p:pic>
      <p:pic>
        <p:nvPicPr>
          <p:cNvPr id="32" name="Image 30" descr="preencoded.png"/>
          <p:cNvPicPr>
            <a:picLocks noChangeAspect="1"/>
          </p:cNvPicPr>
          <p:nvPr/>
        </p:nvPicPr>
        <p:blipFill>
          <a:blip r:embed="rId22"/>
          <a:stretch>
            <a:fillRect/>
          </a:stretch>
        </p:blipFill>
        <p:spPr>
          <a:xfrm>
            <a:off x="510437" y="3819338"/>
            <a:ext cx="274070" cy="371227"/>
          </a:xfrm>
          <a:prstGeom prst="rect">
            <a:avLst/>
          </a:prstGeom>
        </p:spPr>
      </p:pic>
      <p:pic>
        <p:nvPicPr>
          <p:cNvPr id="33" name="Image 31" descr="preencoded.png"/>
          <p:cNvPicPr>
            <a:picLocks noChangeAspect="1"/>
          </p:cNvPicPr>
          <p:nvPr/>
        </p:nvPicPr>
        <p:blipFill>
          <a:blip r:embed="rId23"/>
          <a:stretch>
            <a:fillRect/>
          </a:stretch>
        </p:blipFill>
        <p:spPr>
          <a:xfrm>
            <a:off x="573227" y="3930706"/>
            <a:ext cx="148491" cy="148491"/>
          </a:xfrm>
          <a:prstGeom prst="rect">
            <a:avLst/>
          </a:prstGeom>
        </p:spPr>
      </p:pic>
      <p:pic>
        <p:nvPicPr>
          <p:cNvPr id="34" name="Image 32" descr="preencoded.png"/>
          <p:cNvPicPr>
            <a:picLocks noChangeAspect="1"/>
          </p:cNvPicPr>
          <p:nvPr/>
        </p:nvPicPr>
        <p:blipFill>
          <a:blip r:embed="rId14"/>
          <a:stretch>
            <a:fillRect/>
          </a:stretch>
        </p:blipFill>
        <p:spPr>
          <a:xfrm>
            <a:off x="2041748" y="3670847"/>
            <a:ext cx="2450098" cy="668209"/>
          </a:xfrm>
          <a:prstGeom prst="rect">
            <a:avLst/>
          </a:prstGeom>
        </p:spPr>
      </p:pic>
      <p:pic>
        <p:nvPicPr>
          <p:cNvPr id="35" name="Image 33" descr="preencoded.png"/>
          <p:cNvPicPr>
            <a:picLocks noChangeAspect="1"/>
          </p:cNvPicPr>
          <p:nvPr/>
        </p:nvPicPr>
        <p:blipFill>
          <a:blip r:embed="rId15"/>
          <a:stretch>
            <a:fillRect/>
          </a:stretch>
        </p:blipFill>
        <p:spPr>
          <a:xfrm>
            <a:off x="4491846" y="3670847"/>
            <a:ext cx="2561466" cy="668209"/>
          </a:xfrm>
          <a:prstGeom prst="rect">
            <a:avLst/>
          </a:prstGeom>
        </p:spPr>
      </p:pic>
      <p:pic>
        <p:nvPicPr>
          <p:cNvPr id="36" name="Image 34" descr="preencoded.png"/>
          <p:cNvPicPr>
            <a:picLocks noChangeAspect="1"/>
          </p:cNvPicPr>
          <p:nvPr/>
        </p:nvPicPr>
        <p:blipFill>
          <a:blip r:embed="rId16"/>
          <a:stretch>
            <a:fillRect/>
          </a:stretch>
        </p:blipFill>
        <p:spPr>
          <a:xfrm>
            <a:off x="7053312" y="3670847"/>
            <a:ext cx="4454723" cy="668209"/>
          </a:xfrm>
          <a:prstGeom prst="rect">
            <a:avLst/>
          </a:prstGeom>
        </p:spPr>
      </p:pic>
      <p:pic>
        <p:nvPicPr>
          <p:cNvPr id="37" name="Image 35" descr="preencoded.png"/>
          <p:cNvPicPr>
            <a:picLocks noChangeAspect="1"/>
          </p:cNvPicPr>
          <p:nvPr/>
        </p:nvPicPr>
        <p:blipFill>
          <a:blip r:embed="rId10"/>
          <a:stretch>
            <a:fillRect/>
          </a:stretch>
        </p:blipFill>
        <p:spPr>
          <a:xfrm>
            <a:off x="371227" y="4339055"/>
            <a:ext cx="11136809" cy="668209"/>
          </a:xfrm>
          <a:prstGeom prst="rect">
            <a:avLst/>
          </a:prstGeom>
        </p:spPr>
      </p:pic>
      <p:pic>
        <p:nvPicPr>
          <p:cNvPr id="38" name="Image 36" descr="preencoded.png"/>
          <p:cNvPicPr>
            <a:picLocks noChangeAspect="1"/>
          </p:cNvPicPr>
          <p:nvPr/>
        </p:nvPicPr>
        <p:blipFill>
          <a:blip r:embed="rId11"/>
          <a:stretch>
            <a:fillRect/>
          </a:stretch>
        </p:blipFill>
        <p:spPr>
          <a:xfrm>
            <a:off x="371227" y="4339055"/>
            <a:ext cx="1670521" cy="668209"/>
          </a:xfrm>
          <a:prstGeom prst="rect">
            <a:avLst/>
          </a:prstGeom>
        </p:spPr>
      </p:pic>
      <p:pic>
        <p:nvPicPr>
          <p:cNvPr id="39" name="Image 37" descr="preencoded.png"/>
          <p:cNvPicPr>
            <a:picLocks noChangeAspect="1"/>
          </p:cNvPicPr>
          <p:nvPr/>
        </p:nvPicPr>
        <p:blipFill>
          <a:blip r:embed="rId24"/>
          <a:stretch>
            <a:fillRect/>
          </a:stretch>
        </p:blipFill>
        <p:spPr>
          <a:xfrm>
            <a:off x="510437" y="4487546"/>
            <a:ext cx="227957" cy="371227"/>
          </a:xfrm>
          <a:prstGeom prst="rect">
            <a:avLst/>
          </a:prstGeom>
        </p:spPr>
      </p:pic>
      <p:pic>
        <p:nvPicPr>
          <p:cNvPr id="40" name="Image 38" descr="preencoded.png"/>
          <p:cNvPicPr>
            <a:picLocks noChangeAspect="1"/>
          </p:cNvPicPr>
          <p:nvPr/>
        </p:nvPicPr>
        <p:blipFill>
          <a:blip r:embed="rId25"/>
          <a:stretch>
            <a:fillRect/>
          </a:stretch>
        </p:blipFill>
        <p:spPr>
          <a:xfrm>
            <a:off x="550170" y="4598914"/>
            <a:ext cx="148491" cy="148491"/>
          </a:xfrm>
          <a:prstGeom prst="rect">
            <a:avLst/>
          </a:prstGeom>
        </p:spPr>
      </p:pic>
      <p:pic>
        <p:nvPicPr>
          <p:cNvPr id="41" name="Image 39" descr="preencoded.png"/>
          <p:cNvPicPr>
            <a:picLocks noChangeAspect="1"/>
          </p:cNvPicPr>
          <p:nvPr/>
        </p:nvPicPr>
        <p:blipFill>
          <a:blip r:embed="rId14"/>
          <a:stretch>
            <a:fillRect/>
          </a:stretch>
        </p:blipFill>
        <p:spPr>
          <a:xfrm>
            <a:off x="2041748" y="4339055"/>
            <a:ext cx="2450098" cy="668209"/>
          </a:xfrm>
          <a:prstGeom prst="rect">
            <a:avLst/>
          </a:prstGeom>
        </p:spPr>
      </p:pic>
      <p:pic>
        <p:nvPicPr>
          <p:cNvPr id="42" name="Image 40" descr="preencoded.png"/>
          <p:cNvPicPr>
            <a:picLocks noChangeAspect="1"/>
          </p:cNvPicPr>
          <p:nvPr/>
        </p:nvPicPr>
        <p:blipFill>
          <a:blip r:embed="rId15"/>
          <a:stretch>
            <a:fillRect/>
          </a:stretch>
        </p:blipFill>
        <p:spPr>
          <a:xfrm>
            <a:off x="4491846" y="4339055"/>
            <a:ext cx="2561466" cy="668209"/>
          </a:xfrm>
          <a:prstGeom prst="rect">
            <a:avLst/>
          </a:prstGeom>
        </p:spPr>
      </p:pic>
      <p:pic>
        <p:nvPicPr>
          <p:cNvPr id="43" name="Image 41" descr="preencoded.png"/>
          <p:cNvPicPr>
            <a:picLocks noChangeAspect="1"/>
          </p:cNvPicPr>
          <p:nvPr/>
        </p:nvPicPr>
        <p:blipFill>
          <a:blip r:embed="rId16"/>
          <a:stretch>
            <a:fillRect/>
          </a:stretch>
        </p:blipFill>
        <p:spPr>
          <a:xfrm>
            <a:off x="7053312" y="4339055"/>
            <a:ext cx="4454723" cy="668209"/>
          </a:xfrm>
          <a:prstGeom prst="rect">
            <a:avLst/>
          </a:prstGeom>
        </p:spPr>
      </p:pic>
      <p:pic>
        <p:nvPicPr>
          <p:cNvPr id="44" name="Image 42" descr="preencoded.png"/>
          <p:cNvPicPr>
            <a:picLocks noChangeAspect="1"/>
          </p:cNvPicPr>
          <p:nvPr/>
        </p:nvPicPr>
        <p:blipFill>
          <a:blip r:embed="rId26"/>
          <a:stretch>
            <a:fillRect/>
          </a:stretch>
        </p:blipFill>
        <p:spPr>
          <a:xfrm>
            <a:off x="371227" y="5313526"/>
            <a:ext cx="11136809" cy="742454"/>
          </a:xfrm>
          <a:prstGeom prst="rect">
            <a:avLst/>
          </a:prstGeom>
        </p:spPr>
      </p:pic>
      <p:sp>
        <p:nvSpPr>
          <p:cNvPr id="46" name="Text 0"/>
          <p:cNvSpPr/>
          <p:nvPr/>
        </p:nvSpPr>
        <p:spPr>
          <a:xfrm>
            <a:off x="371227" y="450453"/>
            <a:ext cx="13364170"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EC2 Instance Family Comparison</a:t>
            </a:r>
            <a:endParaRPr lang="en-US" sz="2631" dirty="0"/>
          </a:p>
        </p:txBody>
      </p:sp>
      <p:sp>
        <p:nvSpPr>
          <p:cNvPr id="47" name="Text 1"/>
          <p:cNvSpPr/>
          <p:nvPr/>
        </p:nvSpPr>
        <p:spPr>
          <a:xfrm>
            <a:off x="510437" y="1322836"/>
            <a:ext cx="2004626" cy="343385"/>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Instance Family</a:t>
            </a:r>
            <a:endParaRPr lang="en-US" sz="1169" dirty="0"/>
          </a:p>
        </p:txBody>
      </p:sp>
      <p:sp>
        <p:nvSpPr>
          <p:cNvPr id="48" name="Text 2"/>
          <p:cNvSpPr/>
          <p:nvPr/>
        </p:nvSpPr>
        <p:spPr>
          <a:xfrm>
            <a:off x="2180958" y="1316080"/>
            <a:ext cx="2940117" cy="44547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Primary Optimization</a:t>
            </a:r>
            <a:endParaRPr lang="en-US" sz="1169" dirty="0"/>
          </a:p>
        </p:txBody>
      </p:sp>
      <p:sp>
        <p:nvSpPr>
          <p:cNvPr id="49" name="Text 3"/>
          <p:cNvSpPr/>
          <p:nvPr/>
        </p:nvSpPr>
        <p:spPr>
          <a:xfrm>
            <a:off x="4631056" y="1298734"/>
            <a:ext cx="1909963" cy="44547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Key Characteristic</a:t>
            </a:r>
            <a:endParaRPr lang="en-US" sz="1169" dirty="0"/>
          </a:p>
        </p:txBody>
      </p:sp>
      <p:sp>
        <p:nvSpPr>
          <p:cNvPr id="50" name="Text 4"/>
          <p:cNvSpPr/>
          <p:nvPr/>
        </p:nvSpPr>
        <p:spPr>
          <a:xfrm>
            <a:off x="7192522" y="1316080"/>
            <a:ext cx="1284428" cy="238774"/>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Ideal Use Cases</a:t>
            </a:r>
            <a:endParaRPr lang="en-US" sz="1169" dirty="0"/>
          </a:p>
        </p:txBody>
      </p:sp>
      <p:sp>
        <p:nvSpPr>
          <p:cNvPr id="51" name="Text 5"/>
          <p:cNvSpPr/>
          <p:nvPr/>
        </p:nvSpPr>
        <p:spPr>
          <a:xfrm>
            <a:off x="904721" y="1777590"/>
            <a:ext cx="997817" cy="445472"/>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General Purpose</a:t>
            </a:r>
            <a:endParaRPr lang="en-US" sz="1169" dirty="0"/>
          </a:p>
        </p:txBody>
      </p:sp>
      <p:sp>
        <p:nvSpPr>
          <p:cNvPr id="52" name="Text 6"/>
          <p:cNvSpPr/>
          <p:nvPr/>
        </p:nvSpPr>
        <p:spPr>
          <a:xfrm>
            <a:off x="2180958" y="1824482"/>
            <a:ext cx="2940117" cy="668209"/>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Balanced resources</a:t>
            </a:r>
            <a:endParaRPr lang="en-US" sz="1169" dirty="0"/>
          </a:p>
        </p:txBody>
      </p:sp>
      <p:sp>
        <p:nvSpPr>
          <p:cNvPr id="53" name="Text 7"/>
          <p:cNvSpPr/>
          <p:nvPr/>
        </p:nvSpPr>
        <p:spPr>
          <a:xfrm>
            <a:off x="4631056" y="1824482"/>
            <a:ext cx="2561466" cy="668209"/>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Equal CPU, memory, networking</a:t>
            </a:r>
            <a:endParaRPr lang="en-US" sz="1169" dirty="0"/>
          </a:p>
        </p:txBody>
      </p:sp>
      <p:sp>
        <p:nvSpPr>
          <p:cNvPr id="54" name="Text 8"/>
          <p:cNvSpPr/>
          <p:nvPr/>
        </p:nvSpPr>
        <p:spPr>
          <a:xfrm>
            <a:off x="7192522" y="1666221"/>
            <a:ext cx="4454723" cy="668209"/>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Web servers, development environments, small to medium databases, code repositories</a:t>
            </a:r>
            <a:endParaRPr lang="en-US" sz="1169" dirty="0"/>
          </a:p>
        </p:txBody>
      </p:sp>
      <p:sp>
        <p:nvSpPr>
          <p:cNvPr id="55" name="Text 9"/>
          <p:cNvSpPr/>
          <p:nvPr/>
        </p:nvSpPr>
        <p:spPr>
          <a:xfrm>
            <a:off x="863103" y="2445798"/>
            <a:ext cx="1039435" cy="445472"/>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Compute Optimized</a:t>
            </a:r>
            <a:endParaRPr lang="en-US" sz="1169" dirty="0"/>
          </a:p>
        </p:txBody>
      </p:sp>
      <p:sp>
        <p:nvSpPr>
          <p:cNvPr id="56" name="Text 10"/>
          <p:cNvSpPr/>
          <p:nvPr/>
        </p:nvSpPr>
        <p:spPr>
          <a:xfrm>
            <a:off x="2180958" y="2492691"/>
            <a:ext cx="2940117" cy="668209"/>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High CPU performance</a:t>
            </a:r>
            <a:endParaRPr lang="en-US" sz="1169" dirty="0"/>
          </a:p>
        </p:txBody>
      </p:sp>
      <p:sp>
        <p:nvSpPr>
          <p:cNvPr id="57" name="Text 11"/>
          <p:cNvSpPr/>
          <p:nvPr/>
        </p:nvSpPr>
        <p:spPr>
          <a:xfrm>
            <a:off x="4631056" y="2492691"/>
            <a:ext cx="3073759" cy="668209"/>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High CPU-to-memory ratio</a:t>
            </a:r>
            <a:endParaRPr lang="en-US" sz="1169" dirty="0"/>
          </a:p>
        </p:txBody>
      </p:sp>
      <p:sp>
        <p:nvSpPr>
          <p:cNvPr id="58" name="Text 12"/>
          <p:cNvSpPr/>
          <p:nvPr/>
        </p:nvSpPr>
        <p:spPr>
          <a:xfrm>
            <a:off x="7192522" y="2334430"/>
            <a:ext cx="4454723" cy="668209"/>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Batch processing, media transcoding, HPC, scientific modeling, ML inference, gaming servers</a:t>
            </a:r>
            <a:endParaRPr lang="en-US" sz="1169" dirty="0"/>
          </a:p>
        </p:txBody>
      </p:sp>
      <p:sp>
        <p:nvSpPr>
          <p:cNvPr id="59" name="Text 13"/>
          <p:cNvSpPr/>
          <p:nvPr/>
        </p:nvSpPr>
        <p:spPr>
          <a:xfrm>
            <a:off x="873833" y="3114007"/>
            <a:ext cx="1028705" cy="445472"/>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Memory Optimized</a:t>
            </a:r>
            <a:endParaRPr lang="en-US" sz="1169" dirty="0"/>
          </a:p>
        </p:txBody>
      </p:sp>
      <p:sp>
        <p:nvSpPr>
          <p:cNvPr id="60" name="Text 14"/>
          <p:cNvSpPr/>
          <p:nvPr/>
        </p:nvSpPr>
        <p:spPr>
          <a:xfrm>
            <a:off x="2180958" y="3160899"/>
            <a:ext cx="2940117" cy="668209"/>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In-memory processing</a:t>
            </a:r>
            <a:endParaRPr lang="en-US" sz="1169" dirty="0"/>
          </a:p>
        </p:txBody>
      </p:sp>
      <p:sp>
        <p:nvSpPr>
          <p:cNvPr id="61" name="Text 15"/>
          <p:cNvSpPr/>
          <p:nvPr/>
        </p:nvSpPr>
        <p:spPr>
          <a:xfrm>
            <a:off x="4631056" y="3002638"/>
            <a:ext cx="3073759" cy="668209"/>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High memory-to-CPU ratio</a:t>
            </a:r>
            <a:endParaRPr lang="en-US" sz="1169" dirty="0"/>
          </a:p>
        </p:txBody>
      </p:sp>
      <p:sp>
        <p:nvSpPr>
          <p:cNvPr id="62" name="Text 16"/>
          <p:cNvSpPr/>
          <p:nvPr/>
        </p:nvSpPr>
        <p:spPr>
          <a:xfrm>
            <a:off x="7192522" y="3002638"/>
            <a:ext cx="4454723" cy="668209"/>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High-performance databases, data warehousing, real-time analytics, large-scale caching</a:t>
            </a:r>
            <a:endParaRPr lang="en-US" sz="1169" dirty="0"/>
          </a:p>
        </p:txBody>
      </p:sp>
      <p:sp>
        <p:nvSpPr>
          <p:cNvPr id="63" name="Text 17"/>
          <p:cNvSpPr/>
          <p:nvPr/>
        </p:nvSpPr>
        <p:spPr>
          <a:xfrm>
            <a:off x="877314" y="3782215"/>
            <a:ext cx="1025225" cy="445472"/>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Storage Optimized</a:t>
            </a:r>
            <a:endParaRPr lang="en-US" sz="1169" dirty="0"/>
          </a:p>
        </p:txBody>
      </p:sp>
      <p:sp>
        <p:nvSpPr>
          <p:cNvPr id="64" name="Text 18"/>
          <p:cNvSpPr/>
          <p:nvPr/>
        </p:nvSpPr>
        <p:spPr>
          <a:xfrm>
            <a:off x="2180958" y="3829108"/>
            <a:ext cx="2940117" cy="668209"/>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Data throughput</a:t>
            </a:r>
            <a:endParaRPr lang="en-US" sz="1169" dirty="0"/>
          </a:p>
        </p:txBody>
      </p:sp>
      <p:sp>
        <p:nvSpPr>
          <p:cNvPr id="65" name="Text 19"/>
          <p:cNvSpPr/>
          <p:nvPr/>
        </p:nvSpPr>
        <p:spPr>
          <a:xfrm>
            <a:off x="4631056" y="3829108"/>
            <a:ext cx="2561466" cy="668209"/>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High IOPS and storage capacity</a:t>
            </a:r>
            <a:endParaRPr lang="en-US" sz="1169" dirty="0"/>
          </a:p>
        </p:txBody>
      </p:sp>
      <p:sp>
        <p:nvSpPr>
          <p:cNvPr id="66" name="Text 20"/>
          <p:cNvSpPr/>
          <p:nvPr/>
        </p:nvSpPr>
        <p:spPr>
          <a:xfrm>
            <a:off x="7192522" y="3670847"/>
            <a:ext cx="4454723" cy="668209"/>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NoSQL databases (Cassandra, MongoDB), big data analytics, log processing</a:t>
            </a:r>
            <a:endParaRPr lang="en-US" sz="1169" dirty="0"/>
          </a:p>
        </p:txBody>
      </p:sp>
      <p:sp>
        <p:nvSpPr>
          <p:cNvPr id="67" name="Text 21"/>
          <p:cNvSpPr/>
          <p:nvPr/>
        </p:nvSpPr>
        <p:spPr>
          <a:xfrm>
            <a:off x="831200" y="4450424"/>
            <a:ext cx="1071338" cy="445472"/>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Accelerated Computing</a:t>
            </a:r>
            <a:endParaRPr lang="en-US" sz="1169" dirty="0"/>
          </a:p>
        </p:txBody>
      </p:sp>
      <p:sp>
        <p:nvSpPr>
          <p:cNvPr id="68" name="Text 22"/>
          <p:cNvSpPr/>
          <p:nvPr/>
        </p:nvSpPr>
        <p:spPr>
          <a:xfrm>
            <a:off x="2180958" y="4497316"/>
            <a:ext cx="2940117" cy="668209"/>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Specialized processing</a:t>
            </a:r>
            <a:endParaRPr lang="en-US" sz="1169" dirty="0"/>
          </a:p>
        </p:txBody>
      </p:sp>
      <p:sp>
        <p:nvSpPr>
          <p:cNvPr id="69" name="Text 23"/>
          <p:cNvSpPr/>
          <p:nvPr/>
        </p:nvSpPr>
        <p:spPr>
          <a:xfrm>
            <a:off x="4631056" y="4497316"/>
            <a:ext cx="2561466" cy="668209"/>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Hardware accelerators (GPU, FPGA)</a:t>
            </a:r>
            <a:endParaRPr lang="en-US" sz="1169" dirty="0"/>
          </a:p>
        </p:txBody>
      </p:sp>
      <p:sp>
        <p:nvSpPr>
          <p:cNvPr id="70" name="Text 24"/>
          <p:cNvSpPr/>
          <p:nvPr/>
        </p:nvSpPr>
        <p:spPr>
          <a:xfrm>
            <a:off x="7192522" y="4339055"/>
            <a:ext cx="4454723" cy="668209"/>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Machine learning training/inference, graphics rendering, video transcoding, financial modeling</a:t>
            </a:r>
            <a:endParaRPr lang="en-US" sz="1169" dirty="0"/>
          </a:p>
        </p:txBody>
      </p:sp>
      <p:sp>
        <p:nvSpPr>
          <p:cNvPr id="71" name="Text 25"/>
          <p:cNvSpPr/>
          <p:nvPr/>
        </p:nvSpPr>
        <p:spPr>
          <a:xfrm>
            <a:off x="519718" y="5462017"/>
            <a:ext cx="10839827" cy="44547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Key Takeaway:</a:t>
            </a:r>
            <a:r>
              <a:rPr lang="en-US" sz="1169" dirty="0">
                <a:solidFill>
                  <a:srgbClr val="374151"/>
                </a:solidFill>
                <a:latin typeface="ui-sans-serif" pitchFamily="34" charset="0"/>
                <a:ea typeface="ui-sans-serif" pitchFamily="34" charset="-122"/>
                <a:cs typeface="ui-sans-serif" pitchFamily="34" charset="-120"/>
              </a:rPr>
              <a:t> Choose an instance family based on your workload's primary resource requirement. Each family is optimized for specific performance characteristics.</a:t>
            </a:r>
            <a:endParaRPr lang="en-US" sz="1169"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3A78-69BA-AB15-9451-B2FF1A10DB78}"/>
            </a:ext>
          </a:extLst>
        </p:cNvPr>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2EF70FAD-46C9-359C-6F66-70C716494FD1}"/>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92083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0135"/>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593963" y="747435"/>
            <a:ext cx="1484908" cy="1234330"/>
          </a:xfrm>
          <a:prstGeom prst="rect">
            <a:avLst/>
          </a:prstGeom>
        </p:spPr>
      </p:pic>
      <p:pic>
        <p:nvPicPr>
          <p:cNvPr id="4" name="Image 2" descr="preencoded.png"/>
          <p:cNvPicPr>
            <a:picLocks noChangeAspect="1"/>
          </p:cNvPicPr>
          <p:nvPr/>
        </p:nvPicPr>
        <p:blipFill>
          <a:blip r:embed="rId5"/>
          <a:stretch>
            <a:fillRect/>
          </a:stretch>
        </p:blipFill>
        <p:spPr>
          <a:xfrm>
            <a:off x="9503410" y="4088477"/>
            <a:ext cx="835261" cy="686770"/>
          </a:xfrm>
          <a:prstGeom prst="rect">
            <a:avLst/>
          </a:prstGeom>
        </p:spPr>
      </p:pic>
      <p:pic>
        <p:nvPicPr>
          <p:cNvPr id="5" name="Image 3" descr="preencoded.png"/>
          <p:cNvPicPr>
            <a:picLocks noChangeAspect="1"/>
          </p:cNvPicPr>
          <p:nvPr/>
        </p:nvPicPr>
        <p:blipFill>
          <a:blip r:embed="rId6"/>
          <a:stretch>
            <a:fillRect/>
          </a:stretch>
        </p:blipFill>
        <p:spPr>
          <a:xfrm>
            <a:off x="593963" y="895926"/>
            <a:ext cx="742454" cy="37123"/>
          </a:xfrm>
          <a:prstGeom prst="rect">
            <a:avLst/>
          </a:prstGeom>
        </p:spPr>
      </p:pic>
      <p:pic>
        <p:nvPicPr>
          <p:cNvPr id="7" name="Image 5" descr="preencoded.png"/>
          <p:cNvPicPr>
            <a:picLocks noChangeAspect="1"/>
          </p:cNvPicPr>
          <p:nvPr/>
        </p:nvPicPr>
        <p:blipFill>
          <a:blip r:embed="rId7"/>
          <a:stretch>
            <a:fillRect/>
          </a:stretch>
        </p:blipFill>
        <p:spPr>
          <a:xfrm>
            <a:off x="742454" y="2417956"/>
            <a:ext cx="371227" cy="371227"/>
          </a:xfrm>
          <a:prstGeom prst="rect">
            <a:avLst/>
          </a:prstGeom>
        </p:spPr>
      </p:pic>
      <p:pic>
        <p:nvPicPr>
          <p:cNvPr id="10" name="Image 8" descr="preencoded.png"/>
          <p:cNvPicPr>
            <a:picLocks noChangeAspect="1"/>
          </p:cNvPicPr>
          <p:nvPr/>
        </p:nvPicPr>
        <p:blipFill>
          <a:blip r:embed="rId8"/>
          <a:stretch>
            <a:fillRect/>
          </a:stretch>
        </p:blipFill>
        <p:spPr>
          <a:xfrm>
            <a:off x="6199490" y="2417956"/>
            <a:ext cx="371227" cy="371227"/>
          </a:xfrm>
          <a:prstGeom prst="rect">
            <a:avLst/>
          </a:prstGeom>
        </p:spPr>
      </p:pic>
      <p:pic>
        <p:nvPicPr>
          <p:cNvPr id="17" name="Image 15" descr="preencoded.png"/>
          <p:cNvPicPr>
            <a:picLocks noChangeAspect="1"/>
          </p:cNvPicPr>
          <p:nvPr/>
        </p:nvPicPr>
        <p:blipFill>
          <a:blip r:embed="rId9"/>
          <a:stretch>
            <a:fillRect/>
          </a:stretch>
        </p:blipFill>
        <p:spPr>
          <a:xfrm>
            <a:off x="6199490" y="3680128"/>
            <a:ext cx="371227" cy="371227"/>
          </a:xfrm>
          <a:prstGeom prst="rect">
            <a:avLst/>
          </a:prstGeom>
        </p:spPr>
      </p:pic>
      <p:sp>
        <p:nvSpPr>
          <p:cNvPr id="20" name="Text 0"/>
          <p:cNvSpPr/>
          <p:nvPr/>
        </p:nvSpPr>
        <p:spPr>
          <a:xfrm>
            <a:off x="593963" y="450453"/>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1</a:t>
            </a:r>
            <a:endParaRPr lang="en-US" sz="2631" dirty="0"/>
          </a:p>
        </p:txBody>
      </p:sp>
      <p:sp>
        <p:nvSpPr>
          <p:cNvPr id="21" name="Text 1"/>
          <p:cNvSpPr/>
          <p:nvPr/>
        </p:nvSpPr>
        <p:spPr>
          <a:xfrm>
            <a:off x="593963" y="1378521"/>
            <a:ext cx="10691336"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Which EC2 instance family should be chosen for high sequential read/write access to large datasets?</a:t>
            </a:r>
            <a:endParaRPr lang="en-US" sz="1754" dirty="0"/>
          </a:p>
        </p:txBody>
      </p:sp>
      <p:sp>
        <p:nvSpPr>
          <p:cNvPr id="22" name="Text 2"/>
          <p:cNvSpPr/>
          <p:nvPr/>
        </p:nvSpPr>
        <p:spPr>
          <a:xfrm>
            <a:off x="870498" y="2417956"/>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3" name="Text 3"/>
          <p:cNvSpPr/>
          <p:nvPr/>
        </p:nvSpPr>
        <p:spPr>
          <a:xfrm>
            <a:off x="1262172" y="2417956"/>
            <a:ext cx="391644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M-family (General Purpose)</a:t>
            </a:r>
            <a:endParaRPr lang="en-US" sz="1315" dirty="0"/>
          </a:p>
        </p:txBody>
      </p:sp>
      <p:sp>
        <p:nvSpPr>
          <p:cNvPr id="24" name="Text 4"/>
          <p:cNvSpPr/>
          <p:nvPr/>
        </p:nvSpPr>
        <p:spPr>
          <a:xfrm>
            <a:off x="1262172" y="2714938"/>
            <a:ext cx="3916444"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General purpose instances with balanced compute, memory, and network resources.</a:t>
            </a:r>
            <a:endParaRPr lang="en-US" sz="1169" dirty="0"/>
          </a:p>
        </p:txBody>
      </p:sp>
      <p:sp>
        <p:nvSpPr>
          <p:cNvPr id="25" name="Text 5"/>
          <p:cNvSpPr/>
          <p:nvPr/>
        </p:nvSpPr>
        <p:spPr>
          <a:xfrm>
            <a:off x="6328404" y="2417956"/>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6" name="Text 6"/>
          <p:cNvSpPr/>
          <p:nvPr/>
        </p:nvSpPr>
        <p:spPr>
          <a:xfrm>
            <a:off x="6719207" y="2417956"/>
            <a:ext cx="399069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C-family (Compute Optimized)</a:t>
            </a:r>
            <a:endParaRPr lang="en-US" sz="1315" dirty="0"/>
          </a:p>
        </p:txBody>
      </p:sp>
      <p:sp>
        <p:nvSpPr>
          <p:cNvPr id="27" name="Text 7"/>
          <p:cNvSpPr/>
          <p:nvPr/>
        </p:nvSpPr>
        <p:spPr>
          <a:xfrm>
            <a:off x="6719207" y="2714938"/>
            <a:ext cx="3990690"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Compute optimized instances designed for CPU-intensive applications.</a:t>
            </a:r>
            <a:endParaRPr lang="en-US" sz="1169" dirty="0"/>
          </a:p>
        </p:txBody>
      </p:sp>
      <p:sp>
        <p:nvSpPr>
          <p:cNvPr id="28" name="Text 8"/>
          <p:cNvSpPr/>
          <p:nvPr/>
        </p:nvSpPr>
        <p:spPr>
          <a:xfrm>
            <a:off x="5283604" y="3420269"/>
            <a:ext cx="876328" cy="222736"/>
          </a:xfrm>
          <a:prstGeom prst="rect">
            <a:avLst/>
          </a:prstGeom>
          <a:noFill/>
          <a:ln/>
        </p:spPr>
        <p:txBody>
          <a:bodyPr vert="horz" wrap="square" lIns="0" tIns="0" rIns="0" bIns="0" rtlCol="0" anchor="t"/>
          <a:lstStyle/>
          <a:p>
            <a:pPr>
              <a:lnSpc>
                <a:spcPts val="1169"/>
              </a:lnSpc>
            </a:pPr>
            <a:r>
              <a:rPr lang="en-US" sz="877" b="1" dirty="0">
                <a:solidFill>
                  <a:srgbClr val="FFFFFF"/>
                </a:solidFill>
                <a:latin typeface="ui-sans-serif" pitchFamily="34" charset="0"/>
                <a:ea typeface="ui-sans-serif" pitchFamily="34" charset="-122"/>
                <a:cs typeface="ui-sans-serif" pitchFamily="34" charset="-120"/>
              </a:rPr>
              <a:t>CORRECT</a:t>
            </a:r>
            <a:endParaRPr lang="en-US" sz="877" dirty="0"/>
          </a:p>
        </p:txBody>
      </p:sp>
      <p:sp>
        <p:nvSpPr>
          <p:cNvPr id="30" name="Text 10"/>
          <p:cNvSpPr/>
          <p:nvPr/>
        </p:nvSpPr>
        <p:spPr>
          <a:xfrm>
            <a:off x="1262171" y="3680128"/>
            <a:ext cx="478882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I-family (Storage Optimized)</a:t>
            </a:r>
            <a:endParaRPr lang="en-US" sz="1315" dirty="0"/>
          </a:p>
        </p:txBody>
      </p:sp>
      <p:sp>
        <p:nvSpPr>
          <p:cNvPr id="31" name="Text 11"/>
          <p:cNvSpPr/>
          <p:nvPr/>
        </p:nvSpPr>
        <p:spPr>
          <a:xfrm>
            <a:off x="1262171" y="3977110"/>
            <a:ext cx="3990690"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High sequential read/write access to very large local datasets.</a:t>
            </a:r>
            <a:endParaRPr lang="en-US" sz="1169" dirty="0"/>
          </a:p>
        </p:txBody>
      </p:sp>
      <p:sp>
        <p:nvSpPr>
          <p:cNvPr id="32" name="Text 12"/>
          <p:cNvSpPr/>
          <p:nvPr/>
        </p:nvSpPr>
        <p:spPr>
          <a:xfrm>
            <a:off x="6323474" y="3680128"/>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3" name="Text 13"/>
          <p:cNvSpPr/>
          <p:nvPr/>
        </p:nvSpPr>
        <p:spPr>
          <a:xfrm>
            <a:off x="6719208" y="3680128"/>
            <a:ext cx="395356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G-family (</a:t>
            </a:r>
            <a:r>
              <a:rPr lang="en-US" sz="1315" dirty="0">
                <a:solidFill>
                  <a:srgbClr val="374151"/>
                </a:solidFill>
                <a:latin typeface="ui-sans-serif" pitchFamily="34" charset="0"/>
                <a:ea typeface="ui-sans-serif" pitchFamily="34" charset="-122"/>
              </a:rPr>
              <a:t>Accelerated Computing Instances</a:t>
            </a:r>
            <a:r>
              <a:rPr lang="en-US" sz="1315" dirty="0">
                <a:solidFill>
                  <a:srgbClr val="374151"/>
                </a:solidFill>
                <a:latin typeface="ui-sans-serif" pitchFamily="34" charset="0"/>
                <a:ea typeface="ui-sans-serif" pitchFamily="34" charset="-122"/>
                <a:cs typeface="ui-sans-serif" pitchFamily="34" charset="-120"/>
              </a:rPr>
              <a:t>)</a:t>
            </a:r>
            <a:endParaRPr lang="en-US" sz="1315" dirty="0"/>
          </a:p>
        </p:txBody>
      </p:sp>
      <p:sp>
        <p:nvSpPr>
          <p:cNvPr id="34" name="Text 14"/>
          <p:cNvSpPr/>
          <p:nvPr/>
        </p:nvSpPr>
        <p:spPr>
          <a:xfrm>
            <a:off x="6719208" y="3977110"/>
            <a:ext cx="395356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Accelerated computing instances with hardware accelerators.</a:t>
            </a:r>
            <a:endParaRPr lang="en-US" sz="1169" dirty="0"/>
          </a:p>
        </p:txBody>
      </p:sp>
      <p:pic>
        <p:nvPicPr>
          <p:cNvPr id="19" name="Image 12" descr="preencoded.png">
            <a:extLst>
              <a:ext uri="{FF2B5EF4-FFF2-40B4-BE49-F238E27FC236}">
                <a16:creationId xmlns:a16="http://schemas.microsoft.com/office/drawing/2014/main" id="{EC0DCCB8-FC34-C917-8BD5-FF85F25FF546}"/>
              </a:ext>
            </a:extLst>
          </p:cNvPr>
          <p:cNvPicPr>
            <a:picLocks noChangeAspect="1"/>
          </p:cNvPicPr>
          <p:nvPr/>
        </p:nvPicPr>
        <p:blipFill>
          <a:blip r:embed="rId10"/>
          <a:stretch>
            <a:fillRect/>
          </a:stretch>
        </p:blipFill>
        <p:spPr>
          <a:xfrm>
            <a:off x="742454" y="3739222"/>
            <a:ext cx="371227" cy="371227"/>
          </a:xfrm>
          <a:prstGeom prst="rect">
            <a:avLst/>
          </a:prstGeom>
        </p:spPr>
      </p:pic>
      <p:sp>
        <p:nvSpPr>
          <p:cNvPr id="35" name="Text 6">
            <a:extLst>
              <a:ext uri="{FF2B5EF4-FFF2-40B4-BE49-F238E27FC236}">
                <a16:creationId xmlns:a16="http://schemas.microsoft.com/office/drawing/2014/main" id="{CEA9586E-BB7E-BD4B-1DE0-A4BB8A61FE45}"/>
              </a:ext>
            </a:extLst>
          </p:cNvPr>
          <p:cNvSpPr/>
          <p:nvPr/>
        </p:nvSpPr>
        <p:spPr>
          <a:xfrm>
            <a:off x="873544" y="3739222"/>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593963" y="747435"/>
            <a:ext cx="1484908" cy="1234330"/>
          </a:xfrm>
          <a:prstGeom prst="rect">
            <a:avLst/>
          </a:prstGeom>
        </p:spPr>
      </p:pic>
      <p:pic>
        <p:nvPicPr>
          <p:cNvPr id="4" name="Image 2" descr="preencoded.png"/>
          <p:cNvPicPr>
            <a:picLocks noChangeAspect="1"/>
          </p:cNvPicPr>
          <p:nvPr/>
        </p:nvPicPr>
        <p:blipFill>
          <a:blip r:embed="rId5"/>
          <a:stretch>
            <a:fillRect/>
          </a:stretch>
        </p:blipFill>
        <p:spPr>
          <a:xfrm>
            <a:off x="9503410" y="4088477"/>
            <a:ext cx="835261" cy="686770"/>
          </a:xfrm>
          <a:prstGeom prst="rect">
            <a:avLst/>
          </a:prstGeom>
        </p:spPr>
      </p:pic>
      <p:pic>
        <p:nvPicPr>
          <p:cNvPr id="5" name="Image 3" descr="preencoded.png"/>
          <p:cNvPicPr>
            <a:picLocks noChangeAspect="1"/>
          </p:cNvPicPr>
          <p:nvPr/>
        </p:nvPicPr>
        <p:blipFill>
          <a:blip r:embed="rId6"/>
          <a:stretch>
            <a:fillRect/>
          </a:stretch>
        </p:blipFill>
        <p:spPr>
          <a:xfrm>
            <a:off x="593963" y="895926"/>
            <a:ext cx="742454" cy="37123"/>
          </a:xfrm>
          <a:prstGeom prst="rect">
            <a:avLst/>
          </a:prstGeom>
        </p:spPr>
      </p:pic>
      <p:pic>
        <p:nvPicPr>
          <p:cNvPr id="6" name="Image 4" descr="preencoded.png"/>
          <p:cNvPicPr>
            <a:picLocks noChangeAspect="1"/>
          </p:cNvPicPr>
          <p:nvPr/>
        </p:nvPicPr>
        <p:blipFill>
          <a:blip r:embed="rId7"/>
          <a:stretch>
            <a:fillRect/>
          </a:stretch>
        </p:blipFill>
        <p:spPr>
          <a:xfrm>
            <a:off x="593963" y="1378521"/>
            <a:ext cx="10691336" cy="593963"/>
          </a:xfrm>
          <a:prstGeom prst="rect">
            <a:avLst/>
          </a:prstGeom>
        </p:spPr>
      </p:pic>
      <p:pic>
        <p:nvPicPr>
          <p:cNvPr id="7" name="Image 5" descr="preencoded.png"/>
          <p:cNvPicPr>
            <a:picLocks noChangeAspect="1"/>
          </p:cNvPicPr>
          <p:nvPr/>
        </p:nvPicPr>
        <p:blipFill>
          <a:blip r:embed="rId8"/>
          <a:stretch>
            <a:fillRect/>
          </a:stretch>
        </p:blipFill>
        <p:spPr>
          <a:xfrm>
            <a:off x="742454" y="1554854"/>
            <a:ext cx="222736" cy="222736"/>
          </a:xfrm>
          <a:prstGeom prst="rect">
            <a:avLst/>
          </a:prstGeom>
        </p:spPr>
      </p:pic>
      <p:pic>
        <p:nvPicPr>
          <p:cNvPr id="8" name="Image 6" descr="preencoded.png"/>
          <p:cNvPicPr>
            <a:picLocks noChangeAspect="1"/>
          </p:cNvPicPr>
          <p:nvPr/>
        </p:nvPicPr>
        <p:blipFill>
          <a:blip r:embed="rId9"/>
          <a:stretch>
            <a:fillRect/>
          </a:stretch>
        </p:blipFill>
        <p:spPr>
          <a:xfrm>
            <a:off x="593963" y="3383146"/>
            <a:ext cx="5234300" cy="1076558"/>
          </a:xfrm>
          <a:prstGeom prst="rect">
            <a:avLst/>
          </a:prstGeom>
        </p:spPr>
      </p:pic>
      <p:pic>
        <p:nvPicPr>
          <p:cNvPr id="9" name="Image 7" descr="preencoded.png"/>
          <p:cNvPicPr>
            <a:picLocks noChangeAspect="1"/>
          </p:cNvPicPr>
          <p:nvPr/>
        </p:nvPicPr>
        <p:blipFill>
          <a:blip r:embed="rId10"/>
          <a:stretch>
            <a:fillRect/>
          </a:stretch>
        </p:blipFill>
        <p:spPr>
          <a:xfrm>
            <a:off x="742454" y="3540918"/>
            <a:ext cx="278420" cy="278420"/>
          </a:xfrm>
          <a:prstGeom prst="rect">
            <a:avLst/>
          </a:prstGeom>
        </p:spPr>
      </p:pic>
      <p:pic>
        <p:nvPicPr>
          <p:cNvPr id="10" name="Image 8" descr="preencoded.png"/>
          <p:cNvPicPr>
            <a:picLocks noChangeAspect="1"/>
          </p:cNvPicPr>
          <p:nvPr/>
        </p:nvPicPr>
        <p:blipFill>
          <a:blip r:embed="rId9"/>
          <a:stretch>
            <a:fillRect/>
          </a:stretch>
        </p:blipFill>
        <p:spPr>
          <a:xfrm>
            <a:off x="6050999" y="3383146"/>
            <a:ext cx="5234300" cy="1076558"/>
          </a:xfrm>
          <a:prstGeom prst="rect">
            <a:avLst/>
          </a:prstGeom>
        </p:spPr>
      </p:pic>
      <p:pic>
        <p:nvPicPr>
          <p:cNvPr id="11" name="Image 9" descr="preencoded.png"/>
          <p:cNvPicPr>
            <a:picLocks noChangeAspect="1"/>
          </p:cNvPicPr>
          <p:nvPr/>
        </p:nvPicPr>
        <p:blipFill>
          <a:blip r:embed="rId11"/>
          <a:stretch>
            <a:fillRect/>
          </a:stretch>
        </p:blipFill>
        <p:spPr>
          <a:xfrm>
            <a:off x="6199491" y="3540918"/>
            <a:ext cx="213455" cy="278420"/>
          </a:xfrm>
          <a:prstGeom prst="rect">
            <a:avLst/>
          </a:prstGeom>
        </p:spPr>
      </p:pic>
      <p:pic>
        <p:nvPicPr>
          <p:cNvPr id="12" name="Image 10" descr="preencoded.png"/>
          <p:cNvPicPr>
            <a:picLocks noChangeAspect="1"/>
          </p:cNvPicPr>
          <p:nvPr/>
        </p:nvPicPr>
        <p:blipFill>
          <a:blip r:embed="rId12"/>
          <a:stretch>
            <a:fillRect/>
          </a:stretch>
        </p:blipFill>
        <p:spPr>
          <a:xfrm>
            <a:off x="593963" y="4682441"/>
            <a:ext cx="10691336" cy="928067"/>
          </a:xfrm>
          <a:prstGeom prst="rect">
            <a:avLst/>
          </a:prstGeom>
        </p:spPr>
      </p:pic>
      <p:pic>
        <p:nvPicPr>
          <p:cNvPr id="13" name="Image 11" descr="preencoded.png"/>
          <p:cNvPicPr>
            <a:picLocks noChangeAspect="1"/>
          </p:cNvPicPr>
          <p:nvPr/>
        </p:nvPicPr>
        <p:blipFill>
          <a:blip r:embed="rId13"/>
          <a:stretch>
            <a:fillRect/>
          </a:stretch>
        </p:blipFill>
        <p:spPr>
          <a:xfrm>
            <a:off x="742454" y="5239281"/>
            <a:ext cx="167052" cy="185613"/>
          </a:xfrm>
          <a:prstGeom prst="rect">
            <a:avLst/>
          </a:prstGeom>
        </p:spPr>
      </p:pic>
      <p:pic>
        <p:nvPicPr>
          <p:cNvPr id="14" name="Image 12" descr="preencoded.png"/>
          <p:cNvPicPr>
            <a:picLocks noChangeAspect="1"/>
          </p:cNvPicPr>
          <p:nvPr/>
        </p:nvPicPr>
        <p:blipFill>
          <a:blip r:embed="rId14"/>
          <a:stretch>
            <a:fillRect/>
          </a:stretch>
        </p:blipFill>
        <p:spPr>
          <a:xfrm>
            <a:off x="4256640" y="5239281"/>
            <a:ext cx="213455" cy="185613"/>
          </a:xfrm>
          <a:prstGeom prst="rect">
            <a:avLst/>
          </a:prstGeom>
        </p:spPr>
      </p:pic>
      <p:pic>
        <p:nvPicPr>
          <p:cNvPr id="15" name="Image 13" descr="preencoded.png"/>
          <p:cNvPicPr>
            <a:picLocks noChangeAspect="1"/>
          </p:cNvPicPr>
          <p:nvPr/>
        </p:nvPicPr>
        <p:blipFill>
          <a:blip r:embed="rId15"/>
          <a:stretch>
            <a:fillRect/>
          </a:stretch>
        </p:blipFill>
        <p:spPr>
          <a:xfrm>
            <a:off x="7770969" y="5239281"/>
            <a:ext cx="232017" cy="185613"/>
          </a:xfrm>
          <a:prstGeom prst="rect">
            <a:avLst/>
          </a:prstGeom>
        </p:spPr>
      </p:pic>
      <p:sp>
        <p:nvSpPr>
          <p:cNvPr id="18" name="Text 1"/>
          <p:cNvSpPr/>
          <p:nvPr/>
        </p:nvSpPr>
        <p:spPr>
          <a:xfrm>
            <a:off x="1076558" y="1545573"/>
            <a:ext cx="6007786" cy="259859"/>
          </a:xfrm>
          <a:prstGeom prst="rect">
            <a:avLst/>
          </a:prstGeom>
          <a:noFill/>
          <a:ln/>
        </p:spPr>
        <p:txBody>
          <a:bodyPr vert="horz" wrap="square" lIns="0" tIns="0" rIns="0" bIns="0" rtlCol="0" anchor="t"/>
          <a:lstStyle/>
          <a:p>
            <a:pPr>
              <a:lnSpc>
                <a:spcPts val="2046"/>
              </a:lnSpc>
            </a:pPr>
            <a:r>
              <a:rPr lang="en-US" sz="1461" b="1" dirty="0">
                <a:solidFill>
                  <a:srgbClr val="166534"/>
                </a:solidFill>
                <a:latin typeface="ui-sans-serif" pitchFamily="34" charset="0"/>
                <a:ea typeface="ui-sans-serif" pitchFamily="34" charset="-122"/>
                <a:cs typeface="ui-sans-serif" pitchFamily="34" charset="-120"/>
              </a:rPr>
              <a:t>Correct Answer: C. I-family (Storage Optimized)</a:t>
            </a:r>
            <a:endParaRPr lang="en-US" sz="1461" dirty="0"/>
          </a:p>
        </p:txBody>
      </p:sp>
      <p:sp>
        <p:nvSpPr>
          <p:cNvPr id="19" name="Text 2"/>
          <p:cNvSpPr/>
          <p:nvPr/>
        </p:nvSpPr>
        <p:spPr>
          <a:xfrm>
            <a:off x="593963" y="2195220"/>
            <a:ext cx="1069133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Explanation:</a:t>
            </a:r>
            <a:endParaRPr lang="en-US" sz="1754" dirty="0"/>
          </a:p>
        </p:txBody>
      </p:sp>
      <p:sp>
        <p:nvSpPr>
          <p:cNvPr id="20" name="Text 3"/>
          <p:cNvSpPr/>
          <p:nvPr/>
        </p:nvSpPr>
        <p:spPr>
          <a:xfrm>
            <a:off x="593963" y="2640692"/>
            <a:ext cx="10691336"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Storage Optimized instances (e.g., D3, I3, I4, Im4gn) are designed for workloads that demand high sequential read/write access to very large local datasets.</a:t>
            </a:r>
            <a:endParaRPr lang="en-US" sz="1315" dirty="0"/>
          </a:p>
        </p:txBody>
      </p:sp>
      <p:sp>
        <p:nvSpPr>
          <p:cNvPr id="21" name="Text 4"/>
          <p:cNvSpPr/>
          <p:nvPr/>
        </p:nvSpPr>
        <p:spPr>
          <a:xfrm>
            <a:off x="1169365" y="3531637"/>
            <a:ext cx="5412489"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High Storage Capacity</a:t>
            </a:r>
            <a:endParaRPr lang="en-US" sz="1461" dirty="0"/>
          </a:p>
        </p:txBody>
      </p:sp>
      <p:sp>
        <p:nvSpPr>
          <p:cNvPr id="22" name="Text 5"/>
          <p:cNvSpPr/>
          <p:nvPr/>
        </p:nvSpPr>
        <p:spPr>
          <a:xfrm>
            <a:off x="1169365" y="3865742"/>
            <a:ext cx="451040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Designed for applications requiring large local storage volumes.</a:t>
            </a:r>
            <a:endParaRPr lang="en-US" sz="1169" dirty="0"/>
          </a:p>
        </p:txBody>
      </p:sp>
      <p:sp>
        <p:nvSpPr>
          <p:cNvPr id="23" name="Text 6"/>
          <p:cNvSpPr/>
          <p:nvPr/>
        </p:nvSpPr>
        <p:spPr>
          <a:xfrm>
            <a:off x="6561437" y="3531637"/>
            <a:ext cx="4575372"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High I/O Performance</a:t>
            </a:r>
            <a:endParaRPr lang="en-US" sz="1461" dirty="0"/>
          </a:p>
        </p:txBody>
      </p:sp>
      <p:sp>
        <p:nvSpPr>
          <p:cNvPr id="24" name="Text 7"/>
          <p:cNvSpPr/>
          <p:nvPr/>
        </p:nvSpPr>
        <p:spPr>
          <a:xfrm>
            <a:off x="6561437" y="3865742"/>
            <a:ext cx="457537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Optimized for workloads requiring high random read/write operations.</a:t>
            </a:r>
            <a:endParaRPr lang="en-US" sz="1169" dirty="0"/>
          </a:p>
        </p:txBody>
      </p:sp>
      <p:sp>
        <p:nvSpPr>
          <p:cNvPr id="25" name="Text 8"/>
          <p:cNvSpPr/>
          <p:nvPr/>
        </p:nvSpPr>
        <p:spPr>
          <a:xfrm>
            <a:off x="742454" y="4830931"/>
            <a:ext cx="10394355"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Common Use Cases:</a:t>
            </a:r>
            <a:endParaRPr lang="en-US" sz="1461" dirty="0"/>
          </a:p>
        </p:txBody>
      </p:sp>
      <p:sp>
        <p:nvSpPr>
          <p:cNvPr id="26" name="Text 9"/>
          <p:cNvSpPr/>
          <p:nvPr/>
        </p:nvSpPr>
        <p:spPr>
          <a:xfrm>
            <a:off x="1020874" y="5220720"/>
            <a:ext cx="156524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Data Warehouses</a:t>
            </a:r>
            <a:endParaRPr lang="en-US" sz="1169" dirty="0"/>
          </a:p>
        </p:txBody>
      </p:sp>
      <p:sp>
        <p:nvSpPr>
          <p:cNvPr id="27" name="Text 10"/>
          <p:cNvSpPr/>
          <p:nvPr/>
        </p:nvSpPr>
        <p:spPr>
          <a:xfrm>
            <a:off x="4581463" y="5220720"/>
            <a:ext cx="2027421"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Large Hadoop Clusters</a:t>
            </a:r>
            <a:endParaRPr lang="en-US" sz="1169" dirty="0"/>
          </a:p>
        </p:txBody>
      </p:sp>
      <p:sp>
        <p:nvSpPr>
          <p:cNvPr id="28" name="Text 11"/>
          <p:cNvSpPr/>
          <p:nvPr/>
        </p:nvSpPr>
        <p:spPr>
          <a:xfrm>
            <a:off x="8114354" y="5220720"/>
            <a:ext cx="159465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NoSQL Databases</a:t>
            </a:r>
            <a:endParaRPr lang="en-US" sz="1169"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88318"/>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593963" y="747435"/>
            <a:ext cx="1484908" cy="1234330"/>
          </a:xfrm>
          <a:prstGeom prst="rect">
            <a:avLst/>
          </a:prstGeom>
        </p:spPr>
      </p:pic>
      <p:pic>
        <p:nvPicPr>
          <p:cNvPr id="4" name="Image 2" descr="preencoded.png"/>
          <p:cNvPicPr>
            <a:picLocks noChangeAspect="1"/>
          </p:cNvPicPr>
          <p:nvPr/>
        </p:nvPicPr>
        <p:blipFill>
          <a:blip r:embed="rId5"/>
          <a:stretch>
            <a:fillRect/>
          </a:stretch>
        </p:blipFill>
        <p:spPr>
          <a:xfrm>
            <a:off x="9503410" y="4088477"/>
            <a:ext cx="835261" cy="686770"/>
          </a:xfrm>
          <a:prstGeom prst="rect">
            <a:avLst/>
          </a:prstGeom>
        </p:spPr>
      </p:pic>
      <p:pic>
        <p:nvPicPr>
          <p:cNvPr id="5" name="Image 3" descr="preencoded.png"/>
          <p:cNvPicPr>
            <a:picLocks noChangeAspect="1"/>
          </p:cNvPicPr>
          <p:nvPr/>
        </p:nvPicPr>
        <p:blipFill>
          <a:blip r:embed="rId6"/>
          <a:stretch>
            <a:fillRect/>
          </a:stretch>
        </p:blipFill>
        <p:spPr>
          <a:xfrm>
            <a:off x="593963" y="895926"/>
            <a:ext cx="742454" cy="37123"/>
          </a:xfrm>
          <a:prstGeom prst="rect">
            <a:avLst/>
          </a:prstGeom>
        </p:spPr>
      </p:pic>
      <p:pic>
        <p:nvPicPr>
          <p:cNvPr id="6" name="Image 4" descr="preencoded.png"/>
          <p:cNvPicPr>
            <a:picLocks noChangeAspect="1"/>
          </p:cNvPicPr>
          <p:nvPr/>
        </p:nvPicPr>
        <p:blipFill>
          <a:blip r:embed="rId7"/>
          <a:stretch>
            <a:fillRect/>
          </a:stretch>
        </p:blipFill>
        <p:spPr>
          <a:xfrm>
            <a:off x="593963" y="2195220"/>
            <a:ext cx="392544" cy="593963"/>
          </a:xfrm>
          <a:prstGeom prst="rect">
            <a:avLst/>
          </a:prstGeom>
        </p:spPr>
      </p:pic>
      <p:pic>
        <p:nvPicPr>
          <p:cNvPr id="7" name="Image 5" descr="preencoded.png"/>
          <p:cNvPicPr>
            <a:picLocks noChangeAspect="1"/>
          </p:cNvPicPr>
          <p:nvPr/>
        </p:nvPicPr>
        <p:blipFill>
          <a:blip r:embed="rId8"/>
          <a:stretch>
            <a:fillRect/>
          </a:stretch>
        </p:blipFill>
        <p:spPr>
          <a:xfrm>
            <a:off x="650952" y="2325150"/>
            <a:ext cx="278420" cy="334104"/>
          </a:xfrm>
          <a:prstGeom prst="rect">
            <a:avLst/>
          </a:prstGeom>
        </p:spPr>
      </p:pic>
      <p:pic>
        <p:nvPicPr>
          <p:cNvPr id="8" name="Image 6" descr="preencoded.png"/>
          <p:cNvPicPr>
            <a:picLocks noChangeAspect="1"/>
          </p:cNvPicPr>
          <p:nvPr/>
        </p:nvPicPr>
        <p:blipFill>
          <a:blip r:embed="rId9"/>
          <a:stretch>
            <a:fillRect/>
          </a:stretch>
        </p:blipFill>
        <p:spPr>
          <a:xfrm>
            <a:off x="593963" y="3086165"/>
            <a:ext cx="5234300" cy="668209"/>
          </a:xfrm>
          <a:prstGeom prst="rect">
            <a:avLst/>
          </a:prstGeom>
        </p:spPr>
      </p:pic>
      <p:pic>
        <p:nvPicPr>
          <p:cNvPr id="9" name="Image 7" descr="preencoded.png"/>
          <p:cNvPicPr>
            <a:picLocks noChangeAspect="1"/>
          </p:cNvPicPr>
          <p:nvPr/>
        </p:nvPicPr>
        <p:blipFill>
          <a:blip r:embed="rId10"/>
          <a:stretch>
            <a:fillRect/>
          </a:stretch>
        </p:blipFill>
        <p:spPr>
          <a:xfrm>
            <a:off x="742454" y="3234656"/>
            <a:ext cx="371227" cy="371227"/>
          </a:xfrm>
          <a:prstGeom prst="rect">
            <a:avLst/>
          </a:prstGeom>
        </p:spPr>
      </p:pic>
      <p:pic>
        <p:nvPicPr>
          <p:cNvPr id="11" name="Image 9" descr="preencoded.png"/>
          <p:cNvPicPr>
            <a:picLocks noChangeAspect="1"/>
          </p:cNvPicPr>
          <p:nvPr/>
        </p:nvPicPr>
        <p:blipFill>
          <a:blip r:embed="rId9"/>
          <a:stretch>
            <a:fillRect/>
          </a:stretch>
        </p:blipFill>
        <p:spPr>
          <a:xfrm>
            <a:off x="6050999" y="3086165"/>
            <a:ext cx="5234300" cy="668209"/>
          </a:xfrm>
          <a:prstGeom prst="rect">
            <a:avLst/>
          </a:prstGeom>
        </p:spPr>
      </p:pic>
      <p:pic>
        <p:nvPicPr>
          <p:cNvPr id="12" name="Image 10" descr="preencoded.png"/>
          <p:cNvPicPr>
            <a:picLocks noChangeAspect="1"/>
          </p:cNvPicPr>
          <p:nvPr/>
        </p:nvPicPr>
        <p:blipFill>
          <a:blip r:embed="rId11"/>
          <a:stretch>
            <a:fillRect/>
          </a:stretch>
        </p:blipFill>
        <p:spPr>
          <a:xfrm>
            <a:off x="6199490" y="3234656"/>
            <a:ext cx="371227" cy="371227"/>
          </a:xfrm>
          <a:prstGeom prst="rect">
            <a:avLst/>
          </a:prstGeom>
        </p:spPr>
      </p:pic>
      <p:pic>
        <p:nvPicPr>
          <p:cNvPr id="14" name="Image 12" descr="preencoded.png"/>
          <p:cNvPicPr>
            <a:picLocks noChangeAspect="1"/>
          </p:cNvPicPr>
          <p:nvPr/>
        </p:nvPicPr>
        <p:blipFill>
          <a:blip r:embed="rId12"/>
          <a:stretch>
            <a:fillRect/>
          </a:stretch>
        </p:blipFill>
        <p:spPr>
          <a:xfrm>
            <a:off x="593963" y="3977109"/>
            <a:ext cx="5234300" cy="668209"/>
          </a:xfrm>
          <a:prstGeom prst="rect">
            <a:avLst/>
          </a:prstGeom>
        </p:spPr>
      </p:pic>
      <p:pic>
        <p:nvPicPr>
          <p:cNvPr id="15" name="Image 13" descr="preencoded.png"/>
          <p:cNvPicPr>
            <a:picLocks noChangeAspect="1"/>
          </p:cNvPicPr>
          <p:nvPr/>
        </p:nvPicPr>
        <p:blipFill>
          <a:blip r:embed="rId10"/>
          <a:stretch>
            <a:fillRect/>
          </a:stretch>
        </p:blipFill>
        <p:spPr>
          <a:xfrm>
            <a:off x="742454" y="4125600"/>
            <a:ext cx="371227" cy="371227"/>
          </a:xfrm>
          <a:prstGeom prst="rect">
            <a:avLst/>
          </a:prstGeom>
        </p:spPr>
      </p:pic>
      <p:pic>
        <p:nvPicPr>
          <p:cNvPr id="17" name="Image 15" descr="preencoded.png"/>
          <p:cNvPicPr>
            <a:picLocks noChangeAspect="1"/>
          </p:cNvPicPr>
          <p:nvPr/>
        </p:nvPicPr>
        <p:blipFill>
          <a:blip r:embed="rId12"/>
          <a:stretch>
            <a:fillRect/>
          </a:stretch>
        </p:blipFill>
        <p:spPr>
          <a:xfrm>
            <a:off x="6050999" y="3977109"/>
            <a:ext cx="5234300" cy="668209"/>
          </a:xfrm>
          <a:prstGeom prst="rect">
            <a:avLst/>
          </a:prstGeom>
        </p:spPr>
      </p:pic>
      <p:pic>
        <p:nvPicPr>
          <p:cNvPr id="18" name="Image 16" descr="preencoded.png"/>
          <p:cNvPicPr>
            <a:picLocks noChangeAspect="1"/>
          </p:cNvPicPr>
          <p:nvPr/>
        </p:nvPicPr>
        <p:blipFill>
          <a:blip r:embed="rId11"/>
          <a:stretch>
            <a:fillRect/>
          </a:stretch>
        </p:blipFill>
        <p:spPr>
          <a:xfrm>
            <a:off x="6199490" y="4125600"/>
            <a:ext cx="371227" cy="371227"/>
          </a:xfrm>
          <a:prstGeom prst="rect">
            <a:avLst/>
          </a:prstGeom>
        </p:spPr>
      </p:pic>
      <p:sp>
        <p:nvSpPr>
          <p:cNvPr id="21" name="Text 0"/>
          <p:cNvSpPr/>
          <p:nvPr/>
        </p:nvSpPr>
        <p:spPr>
          <a:xfrm>
            <a:off x="593963" y="450453"/>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2</a:t>
            </a:r>
            <a:endParaRPr lang="en-US" sz="2631" dirty="0"/>
          </a:p>
        </p:txBody>
      </p:sp>
      <p:sp>
        <p:nvSpPr>
          <p:cNvPr id="22" name="Text 1"/>
          <p:cNvSpPr/>
          <p:nvPr/>
        </p:nvSpPr>
        <p:spPr>
          <a:xfrm>
            <a:off x="593963" y="1378521"/>
            <a:ext cx="10691336"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For workloads that benefit from hardware accelerators, which EC2 instance family should be selected?</a:t>
            </a:r>
            <a:endParaRPr lang="en-US" sz="1754" dirty="0"/>
          </a:p>
        </p:txBody>
      </p:sp>
      <p:sp>
        <p:nvSpPr>
          <p:cNvPr id="23" name="Text 2"/>
          <p:cNvSpPr/>
          <p:nvPr/>
        </p:nvSpPr>
        <p:spPr>
          <a:xfrm>
            <a:off x="1134997" y="2232343"/>
            <a:ext cx="10150302"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Hardware accelerators like GPUs, FPGAs, and AWS Inferentia chips significantly boost performance for tasks like machine learning, video processing, and high-performance computing.</a:t>
            </a:r>
            <a:endParaRPr lang="en-US" sz="1315" dirty="0"/>
          </a:p>
        </p:txBody>
      </p:sp>
      <p:sp>
        <p:nvSpPr>
          <p:cNvPr id="24" name="Text 3"/>
          <p:cNvSpPr/>
          <p:nvPr/>
        </p:nvSpPr>
        <p:spPr>
          <a:xfrm>
            <a:off x="870498" y="3234656"/>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5" name="Text 4"/>
          <p:cNvSpPr/>
          <p:nvPr/>
        </p:nvSpPr>
        <p:spPr>
          <a:xfrm>
            <a:off x="1262171" y="3234655"/>
            <a:ext cx="395356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M6</a:t>
            </a:r>
            <a:endParaRPr lang="en-US" sz="1315" dirty="0"/>
          </a:p>
        </p:txBody>
      </p:sp>
      <p:sp>
        <p:nvSpPr>
          <p:cNvPr id="26" name="Text 5"/>
          <p:cNvSpPr/>
          <p:nvPr/>
        </p:nvSpPr>
        <p:spPr>
          <a:xfrm>
            <a:off x="6328404" y="3234656"/>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7" name="Text 6"/>
          <p:cNvSpPr/>
          <p:nvPr/>
        </p:nvSpPr>
        <p:spPr>
          <a:xfrm>
            <a:off x="6719208" y="3234655"/>
            <a:ext cx="395356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C6</a:t>
            </a:r>
            <a:endParaRPr lang="en-US" sz="1315" dirty="0"/>
          </a:p>
        </p:txBody>
      </p:sp>
      <p:sp>
        <p:nvSpPr>
          <p:cNvPr id="28" name="Text 7"/>
          <p:cNvSpPr/>
          <p:nvPr/>
        </p:nvSpPr>
        <p:spPr>
          <a:xfrm>
            <a:off x="873544" y="4125600"/>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9" name="Text 8"/>
          <p:cNvSpPr/>
          <p:nvPr/>
        </p:nvSpPr>
        <p:spPr>
          <a:xfrm>
            <a:off x="1262172" y="4125600"/>
            <a:ext cx="402781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R6</a:t>
            </a:r>
            <a:endParaRPr lang="en-US" sz="1315" dirty="0"/>
          </a:p>
        </p:txBody>
      </p:sp>
      <p:sp>
        <p:nvSpPr>
          <p:cNvPr id="30" name="Text 9"/>
          <p:cNvSpPr/>
          <p:nvPr/>
        </p:nvSpPr>
        <p:spPr>
          <a:xfrm>
            <a:off x="6323474" y="4125600"/>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1" name="Text 10"/>
          <p:cNvSpPr/>
          <p:nvPr/>
        </p:nvSpPr>
        <p:spPr>
          <a:xfrm>
            <a:off x="6719208" y="4125600"/>
            <a:ext cx="395356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G5</a:t>
            </a:r>
            <a:endParaRPr lang="en-US" sz="1315"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593963" y="747435"/>
            <a:ext cx="1484908" cy="1234330"/>
          </a:xfrm>
          <a:prstGeom prst="rect">
            <a:avLst/>
          </a:prstGeom>
        </p:spPr>
      </p:pic>
      <p:pic>
        <p:nvPicPr>
          <p:cNvPr id="4" name="Image 2" descr="preencoded.png"/>
          <p:cNvPicPr>
            <a:picLocks noChangeAspect="1"/>
          </p:cNvPicPr>
          <p:nvPr/>
        </p:nvPicPr>
        <p:blipFill>
          <a:blip r:embed="rId5"/>
          <a:stretch>
            <a:fillRect/>
          </a:stretch>
        </p:blipFill>
        <p:spPr>
          <a:xfrm>
            <a:off x="9503410" y="4088477"/>
            <a:ext cx="835261" cy="686770"/>
          </a:xfrm>
          <a:prstGeom prst="rect">
            <a:avLst/>
          </a:prstGeom>
        </p:spPr>
      </p:pic>
      <p:pic>
        <p:nvPicPr>
          <p:cNvPr id="5" name="Image 3" descr="preencoded.png"/>
          <p:cNvPicPr>
            <a:picLocks noChangeAspect="1"/>
          </p:cNvPicPr>
          <p:nvPr/>
        </p:nvPicPr>
        <p:blipFill>
          <a:blip r:embed="rId6"/>
          <a:stretch>
            <a:fillRect/>
          </a:stretch>
        </p:blipFill>
        <p:spPr>
          <a:xfrm>
            <a:off x="593963" y="895926"/>
            <a:ext cx="742454" cy="37123"/>
          </a:xfrm>
          <a:prstGeom prst="rect">
            <a:avLst/>
          </a:prstGeom>
        </p:spPr>
      </p:pic>
      <p:pic>
        <p:nvPicPr>
          <p:cNvPr id="6" name="Image 4" descr="preencoded.png"/>
          <p:cNvPicPr>
            <a:picLocks noChangeAspect="1"/>
          </p:cNvPicPr>
          <p:nvPr/>
        </p:nvPicPr>
        <p:blipFill>
          <a:blip r:embed="rId7"/>
          <a:stretch>
            <a:fillRect/>
          </a:stretch>
        </p:blipFill>
        <p:spPr>
          <a:xfrm>
            <a:off x="593963" y="1378521"/>
            <a:ext cx="10691336" cy="593963"/>
          </a:xfrm>
          <a:prstGeom prst="rect">
            <a:avLst/>
          </a:prstGeom>
        </p:spPr>
      </p:pic>
      <p:pic>
        <p:nvPicPr>
          <p:cNvPr id="7" name="Image 5" descr="preencoded.png"/>
          <p:cNvPicPr>
            <a:picLocks noChangeAspect="1"/>
          </p:cNvPicPr>
          <p:nvPr/>
        </p:nvPicPr>
        <p:blipFill>
          <a:blip r:embed="rId8"/>
          <a:stretch>
            <a:fillRect/>
          </a:stretch>
        </p:blipFill>
        <p:spPr>
          <a:xfrm>
            <a:off x="593963" y="4236969"/>
            <a:ext cx="3464736" cy="556840"/>
          </a:xfrm>
          <a:prstGeom prst="rect">
            <a:avLst/>
          </a:prstGeom>
        </p:spPr>
      </p:pic>
      <p:pic>
        <p:nvPicPr>
          <p:cNvPr id="8" name="Image 6" descr="preencoded.png"/>
          <p:cNvPicPr>
            <a:picLocks noChangeAspect="1"/>
          </p:cNvPicPr>
          <p:nvPr/>
        </p:nvPicPr>
        <p:blipFill>
          <a:blip r:embed="rId9"/>
          <a:stretch>
            <a:fillRect/>
          </a:stretch>
        </p:blipFill>
        <p:spPr>
          <a:xfrm>
            <a:off x="705331" y="4357617"/>
            <a:ext cx="278420" cy="278420"/>
          </a:xfrm>
          <a:prstGeom prst="rect">
            <a:avLst/>
          </a:prstGeom>
        </p:spPr>
      </p:pic>
      <p:pic>
        <p:nvPicPr>
          <p:cNvPr id="9" name="Image 7" descr="preencoded.png"/>
          <p:cNvPicPr>
            <a:picLocks noChangeAspect="1"/>
          </p:cNvPicPr>
          <p:nvPr/>
        </p:nvPicPr>
        <p:blipFill>
          <a:blip r:embed="rId10"/>
          <a:stretch>
            <a:fillRect/>
          </a:stretch>
        </p:blipFill>
        <p:spPr>
          <a:xfrm>
            <a:off x="4207190" y="4236969"/>
            <a:ext cx="3464736" cy="556840"/>
          </a:xfrm>
          <a:prstGeom prst="rect">
            <a:avLst/>
          </a:prstGeom>
        </p:spPr>
      </p:pic>
      <p:pic>
        <p:nvPicPr>
          <p:cNvPr id="10" name="Image 8" descr="preencoded.png"/>
          <p:cNvPicPr>
            <a:picLocks noChangeAspect="1"/>
          </p:cNvPicPr>
          <p:nvPr/>
        </p:nvPicPr>
        <p:blipFill>
          <a:blip r:embed="rId11"/>
          <a:stretch>
            <a:fillRect/>
          </a:stretch>
        </p:blipFill>
        <p:spPr>
          <a:xfrm>
            <a:off x="4318558" y="4357617"/>
            <a:ext cx="278420" cy="278420"/>
          </a:xfrm>
          <a:prstGeom prst="rect">
            <a:avLst/>
          </a:prstGeom>
        </p:spPr>
      </p:pic>
      <p:pic>
        <p:nvPicPr>
          <p:cNvPr id="11" name="Image 9" descr="preencoded.png"/>
          <p:cNvPicPr>
            <a:picLocks noChangeAspect="1"/>
          </p:cNvPicPr>
          <p:nvPr/>
        </p:nvPicPr>
        <p:blipFill>
          <a:blip r:embed="rId12"/>
          <a:stretch>
            <a:fillRect/>
          </a:stretch>
        </p:blipFill>
        <p:spPr>
          <a:xfrm>
            <a:off x="7820418" y="4236969"/>
            <a:ext cx="3464881" cy="556840"/>
          </a:xfrm>
          <a:prstGeom prst="rect">
            <a:avLst/>
          </a:prstGeom>
        </p:spPr>
      </p:pic>
      <p:pic>
        <p:nvPicPr>
          <p:cNvPr id="12" name="Image 10" descr="preencoded.png"/>
          <p:cNvPicPr>
            <a:picLocks noChangeAspect="1"/>
          </p:cNvPicPr>
          <p:nvPr/>
        </p:nvPicPr>
        <p:blipFill>
          <a:blip r:embed="rId13"/>
          <a:stretch>
            <a:fillRect/>
          </a:stretch>
        </p:blipFill>
        <p:spPr>
          <a:xfrm>
            <a:off x="7931787" y="4357617"/>
            <a:ext cx="213455" cy="278420"/>
          </a:xfrm>
          <a:prstGeom prst="rect">
            <a:avLst/>
          </a:prstGeom>
        </p:spPr>
      </p:pic>
      <p:pic>
        <p:nvPicPr>
          <p:cNvPr id="13" name="Image 11" descr="preencoded.png"/>
          <p:cNvPicPr>
            <a:picLocks noChangeAspect="1"/>
          </p:cNvPicPr>
          <p:nvPr/>
        </p:nvPicPr>
        <p:blipFill>
          <a:blip r:embed="rId14"/>
          <a:stretch>
            <a:fillRect/>
          </a:stretch>
        </p:blipFill>
        <p:spPr>
          <a:xfrm>
            <a:off x="593963" y="5016545"/>
            <a:ext cx="10691336" cy="816699"/>
          </a:xfrm>
          <a:prstGeom prst="rect">
            <a:avLst/>
          </a:prstGeom>
        </p:spPr>
      </p:pic>
      <p:pic>
        <p:nvPicPr>
          <p:cNvPr id="14" name="Image 12" descr="preencoded.png"/>
          <p:cNvPicPr>
            <a:picLocks noChangeAspect="1"/>
          </p:cNvPicPr>
          <p:nvPr/>
        </p:nvPicPr>
        <p:blipFill>
          <a:blip r:embed="rId15"/>
          <a:stretch>
            <a:fillRect/>
          </a:stretch>
        </p:blipFill>
        <p:spPr>
          <a:xfrm>
            <a:off x="742454" y="5304246"/>
            <a:ext cx="222736" cy="222736"/>
          </a:xfrm>
          <a:prstGeom prst="rect">
            <a:avLst/>
          </a:prstGeom>
        </p:spPr>
      </p:pic>
      <p:sp>
        <p:nvSpPr>
          <p:cNvPr id="17" name="Text 1"/>
          <p:cNvSpPr/>
          <p:nvPr/>
        </p:nvSpPr>
        <p:spPr>
          <a:xfrm>
            <a:off x="742454" y="1527011"/>
            <a:ext cx="3342087" cy="296982"/>
          </a:xfrm>
          <a:prstGeom prst="rect">
            <a:avLst/>
          </a:prstGeom>
          <a:noFill/>
          <a:ln/>
        </p:spPr>
        <p:txBody>
          <a:bodyPr vert="horz" wrap="square" lIns="0" tIns="0" rIns="0" bIns="0" rtlCol="0" anchor="t"/>
          <a:lstStyle/>
          <a:p>
            <a:pPr>
              <a:lnSpc>
                <a:spcPts val="2338"/>
              </a:lnSpc>
            </a:pPr>
            <a:r>
              <a:rPr lang="en-US" sz="1754" b="1" dirty="0">
                <a:solidFill>
                  <a:srgbClr val="16A34A"/>
                </a:solidFill>
                <a:latin typeface="ui-sans-serif" pitchFamily="34" charset="0"/>
                <a:ea typeface="ui-sans-serif" pitchFamily="34" charset="-122"/>
                <a:cs typeface="ui-sans-serif" pitchFamily="34" charset="-120"/>
              </a:rPr>
              <a:t>Correct Answer: D. G5</a:t>
            </a:r>
            <a:endParaRPr lang="en-US" sz="1754" dirty="0"/>
          </a:p>
        </p:txBody>
      </p:sp>
      <p:sp>
        <p:nvSpPr>
          <p:cNvPr id="18" name="Text 2"/>
          <p:cNvSpPr/>
          <p:nvPr/>
        </p:nvSpPr>
        <p:spPr>
          <a:xfrm>
            <a:off x="3638895" y="1545573"/>
            <a:ext cx="3372887"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Accelerated Computing instances</a:t>
            </a:r>
            <a:endParaRPr lang="en-US" sz="1315" dirty="0"/>
          </a:p>
        </p:txBody>
      </p:sp>
      <p:sp>
        <p:nvSpPr>
          <p:cNvPr id="19" name="Text 3"/>
          <p:cNvSpPr/>
          <p:nvPr/>
        </p:nvSpPr>
        <p:spPr>
          <a:xfrm>
            <a:off x="593963" y="2195220"/>
            <a:ext cx="1069133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Explanation:</a:t>
            </a:r>
            <a:endParaRPr lang="en-US" sz="1754" dirty="0"/>
          </a:p>
        </p:txBody>
      </p:sp>
      <p:sp>
        <p:nvSpPr>
          <p:cNvPr id="20" name="Text 4"/>
          <p:cNvSpPr/>
          <p:nvPr/>
        </p:nvSpPr>
        <p:spPr>
          <a:xfrm>
            <a:off x="593963" y="2640692"/>
            <a:ext cx="10691336"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G5 instances are part of the Accelerated Computing family, which are equipped with hardware accelerators like Graphics Processing Units (GPUs), Field-Programmable Gate Arrays (FPGAs), or AWS Inferentia chips.</a:t>
            </a:r>
            <a:endParaRPr lang="en-US" sz="1315" dirty="0"/>
          </a:p>
        </p:txBody>
      </p:sp>
      <p:sp>
        <p:nvSpPr>
          <p:cNvPr id="21" name="Text 5"/>
          <p:cNvSpPr/>
          <p:nvPr/>
        </p:nvSpPr>
        <p:spPr>
          <a:xfrm>
            <a:off x="593963" y="3308901"/>
            <a:ext cx="1282960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These specialized components significantly boost performance for tasks that can leverage parallel processing capabilities.</a:t>
            </a:r>
            <a:endParaRPr lang="en-US" sz="1315" dirty="0"/>
          </a:p>
        </p:txBody>
      </p:sp>
      <p:sp>
        <p:nvSpPr>
          <p:cNvPr id="22" name="Text 6"/>
          <p:cNvSpPr/>
          <p:nvPr/>
        </p:nvSpPr>
        <p:spPr>
          <a:xfrm>
            <a:off x="593963" y="3865741"/>
            <a:ext cx="1069133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Common Use Cases:</a:t>
            </a:r>
            <a:endParaRPr lang="en-US" sz="1461" dirty="0"/>
          </a:p>
        </p:txBody>
      </p:sp>
      <p:sp>
        <p:nvSpPr>
          <p:cNvPr id="23" name="Text 7"/>
          <p:cNvSpPr/>
          <p:nvPr/>
        </p:nvSpPr>
        <p:spPr>
          <a:xfrm>
            <a:off x="1095120" y="4385459"/>
            <a:ext cx="262793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Machine Learning Training</a:t>
            </a:r>
            <a:endParaRPr lang="en-US" sz="1315" dirty="0"/>
          </a:p>
        </p:txBody>
      </p:sp>
      <p:sp>
        <p:nvSpPr>
          <p:cNvPr id="24" name="Text 8"/>
          <p:cNvSpPr/>
          <p:nvPr/>
        </p:nvSpPr>
        <p:spPr>
          <a:xfrm>
            <a:off x="4708347" y="4385459"/>
            <a:ext cx="1972781"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Graphics Rendering</a:t>
            </a:r>
            <a:endParaRPr lang="en-US" sz="1315" dirty="0"/>
          </a:p>
        </p:txBody>
      </p:sp>
      <p:sp>
        <p:nvSpPr>
          <p:cNvPr id="25" name="Text 9"/>
          <p:cNvSpPr/>
          <p:nvPr/>
        </p:nvSpPr>
        <p:spPr>
          <a:xfrm>
            <a:off x="8256610" y="4385459"/>
            <a:ext cx="215027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Scientific Simulations</a:t>
            </a:r>
            <a:endParaRPr lang="en-US" sz="1315" dirty="0"/>
          </a:p>
        </p:txBody>
      </p:sp>
      <p:sp>
        <p:nvSpPr>
          <p:cNvPr id="26" name="Text 10"/>
          <p:cNvSpPr/>
          <p:nvPr/>
        </p:nvSpPr>
        <p:spPr>
          <a:xfrm>
            <a:off x="1076558" y="5165036"/>
            <a:ext cx="10060250" cy="519718"/>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Note:</a:t>
            </a:r>
            <a:r>
              <a:rPr lang="en-US" sz="1315" dirty="0">
                <a:solidFill>
                  <a:srgbClr val="374151"/>
                </a:solidFill>
                <a:latin typeface="ui-sans-serif" pitchFamily="34" charset="0"/>
                <a:ea typeface="ui-sans-serif" pitchFamily="34" charset="-122"/>
                <a:cs typeface="ui-sans-serif" pitchFamily="34" charset="-120"/>
              </a:rPr>
              <a:t> Other instance families in this category include G-family, P-family, and Inf-family, all designed for workloads that benefit from hardware acceleration.</a:t>
            </a:r>
            <a:endParaRPr lang="en-US" sz="131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D79F8-F84E-BE92-EDE8-242F707F03C9}"/>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DB94FF79-642A-9876-C02F-74D6153182E4}"/>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2396715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FFCE817A-CF3A-AAF8-B0D3-379B0FB4E00C}"/>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206182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8166992" y="79226"/>
            <a:ext cx="3712270" cy="3712270"/>
          </a:xfrm>
          <a:prstGeom prst="rect">
            <a:avLst/>
          </a:prstGeom>
        </p:spPr>
      </p:pic>
      <p:pic>
        <p:nvPicPr>
          <p:cNvPr id="4" name="Image 2" descr="preencoded.png"/>
          <p:cNvPicPr>
            <a:picLocks noChangeAspect="1"/>
          </p:cNvPicPr>
          <p:nvPr/>
        </p:nvPicPr>
        <p:blipFill>
          <a:blip r:embed="rId5"/>
          <a:stretch>
            <a:fillRect/>
          </a:stretch>
        </p:blipFill>
        <p:spPr>
          <a:xfrm>
            <a:off x="0" y="4441143"/>
            <a:ext cx="2320168" cy="3712270"/>
          </a:xfrm>
          <a:prstGeom prst="rect">
            <a:avLst/>
          </a:prstGeom>
        </p:spPr>
      </p:pic>
      <p:pic>
        <p:nvPicPr>
          <p:cNvPr id="5" name="Image 3" descr="preencoded.png"/>
          <p:cNvPicPr>
            <a:picLocks noChangeAspect="1"/>
          </p:cNvPicPr>
          <p:nvPr/>
        </p:nvPicPr>
        <p:blipFill>
          <a:blip r:embed="rId6"/>
          <a:stretch>
            <a:fillRect/>
          </a:stretch>
        </p:blipFill>
        <p:spPr>
          <a:xfrm>
            <a:off x="2375852" y="2028168"/>
            <a:ext cx="2784202" cy="2784202"/>
          </a:xfrm>
          <a:prstGeom prst="rect">
            <a:avLst/>
          </a:prstGeom>
        </p:spPr>
      </p:pic>
      <p:pic>
        <p:nvPicPr>
          <p:cNvPr id="7" name="Image 5" descr="preencoded.png"/>
          <p:cNvPicPr>
            <a:picLocks noChangeAspect="1"/>
          </p:cNvPicPr>
          <p:nvPr/>
        </p:nvPicPr>
        <p:blipFill>
          <a:blip r:embed="rId7"/>
          <a:stretch>
            <a:fillRect/>
          </a:stretch>
        </p:blipFill>
        <p:spPr>
          <a:xfrm>
            <a:off x="5494159" y="2473640"/>
            <a:ext cx="890945" cy="37123"/>
          </a:xfrm>
          <a:prstGeom prst="rect">
            <a:avLst/>
          </a:prstGeom>
        </p:spPr>
      </p:pic>
      <p:pic>
        <p:nvPicPr>
          <p:cNvPr id="8" name="Image 6" descr="preencoded.png"/>
          <p:cNvPicPr>
            <a:picLocks noChangeAspect="1"/>
          </p:cNvPicPr>
          <p:nvPr/>
        </p:nvPicPr>
        <p:blipFill>
          <a:blip r:embed="rId8"/>
          <a:stretch>
            <a:fillRect/>
          </a:stretch>
        </p:blipFill>
        <p:spPr>
          <a:xfrm>
            <a:off x="4278390" y="3847180"/>
            <a:ext cx="593963" cy="593963"/>
          </a:xfrm>
          <a:prstGeom prst="rect">
            <a:avLst/>
          </a:prstGeom>
        </p:spPr>
      </p:pic>
      <p:pic>
        <p:nvPicPr>
          <p:cNvPr id="9" name="Image 7" descr="preencoded.png"/>
          <p:cNvPicPr>
            <a:picLocks noChangeAspect="1"/>
          </p:cNvPicPr>
          <p:nvPr/>
        </p:nvPicPr>
        <p:blipFill>
          <a:blip r:embed="rId9"/>
          <a:stretch>
            <a:fillRect/>
          </a:stretch>
        </p:blipFill>
        <p:spPr>
          <a:xfrm>
            <a:off x="4464004" y="3995671"/>
            <a:ext cx="222736" cy="296982"/>
          </a:xfrm>
          <a:prstGeom prst="rect">
            <a:avLst/>
          </a:prstGeom>
        </p:spPr>
      </p:pic>
      <p:pic>
        <p:nvPicPr>
          <p:cNvPr id="11" name="Image 9" descr="preencoded.png"/>
          <p:cNvPicPr>
            <a:picLocks noChangeAspect="1"/>
          </p:cNvPicPr>
          <p:nvPr/>
        </p:nvPicPr>
        <p:blipFill>
          <a:blip r:embed="rId10"/>
          <a:stretch>
            <a:fillRect/>
          </a:stretch>
        </p:blipFill>
        <p:spPr>
          <a:xfrm>
            <a:off x="5628729" y="3995671"/>
            <a:ext cx="222736" cy="296982"/>
          </a:xfrm>
          <a:prstGeom prst="rect">
            <a:avLst/>
          </a:prstGeom>
        </p:spPr>
      </p:pic>
      <p:pic>
        <p:nvPicPr>
          <p:cNvPr id="13" name="Image 11" descr="preencoded.png"/>
          <p:cNvPicPr>
            <a:picLocks noChangeAspect="1"/>
          </p:cNvPicPr>
          <p:nvPr/>
        </p:nvPicPr>
        <p:blipFill>
          <a:blip r:embed="rId11"/>
          <a:stretch>
            <a:fillRect/>
          </a:stretch>
        </p:blipFill>
        <p:spPr>
          <a:xfrm>
            <a:off x="6965146" y="3995671"/>
            <a:ext cx="278420" cy="296982"/>
          </a:xfrm>
          <a:prstGeom prst="rect">
            <a:avLst/>
          </a:prstGeom>
        </p:spPr>
      </p:pic>
      <p:pic>
        <p:nvPicPr>
          <p:cNvPr id="14" name="Image 12" descr="preencoded.png"/>
          <p:cNvPicPr>
            <a:picLocks noChangeAspect="1"/>
          </p:cNvPicPr>
          <p:nvPr/>
        </p:nvPicPr>
        <p:blipFill>
          <a:blip r:embed="rId12"/>
          <a:stretch>
            <a:fillRect/>
          </a:stretch>
        </p:blipFill>
        <p:spPr>
          <a:xfrm>
            <a:off x="-1" y="6130226"/>
            <a:ext cx="11879263" cy="631086"/>
          </a:xfrm>
          <a:prstGeom prst="rect">
            <a:avLst/>
          </a:prstGeom>
        </p:spPr>
      </p:pic>
      <p:sp>
        <p:nvSpPr>
          <p:cNvPr id="18" name="Text 1"/>
          <p:cNvSpPr/>
          <p:nvPr/>
        </p:nvSpPr>
        <p:spPr>
          <a:xfrm>
            <a:off x="1379108" y="1694064"/>
            <a:ext cx="9121046" cy="556840"/>
          </a:xfrm>
          <a:prstGeom prst="rect">
            <a:avLst/>
          </a:prstGeom>
          <a:noFill/>
          <a:ln/>
        </p:spPr>
        <p:txBody>
          <a:bodyPr vert="horz" wrap="square" lIns="0" tIns="0" rIns="0" bIns="0" rtlCol="0" anchor="t"/>
          <a:lstStyle/>
          <a:p>
            <a:pPr algn="ctr">
              <a:lnSpc>
                <a:spcPts val="4384"/>
              </a:lnSpc>
            </a:pPr>
            <a:r>
              <a:rPr lang="en-US" sz="4384" b="1" dirty="0">
                <a:solidFill>
                  <a:srgbClr val="1F2937"/>
                </a:solidFill>
                <a:latin typeface="Montserrat" pitchFamily="34" charset="0"/>
                <a:ea typeface="Montserrat" pitchFamily="34" charset="-122"/>
                <a:cs typeface="Montserrat" pitchFamily="34" charset="-120"/>
              </a:rPr>
              <a:t>EBS Volumes </a:t>
            </a:r>
            <a:endParaRPr lang="en-US" sz="4384" dirty="0"/>
          </a:p>
        </p:txBody>
      </p:sp>
      <p:sp>
        <p:nvSpPr>
          <p:cNvPr id="19" name="Text 2"/>
          <p:cNvSpPr/>
          <p:nvPr/>
        </p:nvSpPr>
        <p:spPr>
          <a:xfrm>
            <a:off x="2375852" y="2733499"/>
            <a:ext cx="7127558" cy="593963"/>
          </a:xfrm>
          <a:prstGeom prst="rect">
            <a:avLst/>
          </a:prstGeom>
          <a:noFill/>
          <a:ln/>
        </p:spPr>
        <p:txBody>
          <a:bodyPr vert="horz" wrap="square" lIns="0" tIns="0" rIns="0" bIns="0" rtlCol="0" anchor="t"/>
          <a:lstStyle/>
          <a:p>
            <a:pPr algn="ctr">
              <a:lnSpc>
                <a:spcPts val="2338"/>
              </a:lnSpc>
            </a:pPr>
            <a:r>
              <a:rPr lang="en-US" sz="1754" dirty="0">
                <a:solidFill>
                  <a:srgbClr val="4B5563"/>
                </a:solidFill>
                <a:latin typeface="Montserrat" pitchFamily="34" charset="0"/>
                <a:ea typeface="Montserrat" pitchFamily="34" charset="-122"/>
                <a:cs typeface="Montserrat" pitchFamily="34" charset="-120"/>
              </a:rPr>
              <a:t>Amazon Elastic Block Store: Management, Performance, and Backup Strategies</a:t>
            </a:r>
            <a:endParaRPr lang="en-US" sz="1754" dirty="0"/>
          </a:p>
        </p:txBody>
      </p:sp>
      <p:sp>
        <p:nvSpPr>
          <p:cNvPr id="20" name="Text 3"/>
          <p:cNvSpPr/>
          <p:nvPr/>
        </p:nvSpPr>
        <p:spPr>
          <a:xfrm>
            <a:off x="4250548" y="4552511"/>
            <a:ext cx="779577"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Montserrat" pitchFamily="34" charset="0"/>
                <a:ea typeface="Montserrat" pitchFamily="34" charset="-122"/>
                <a:cs typeface="Montserrat" pitchFamily="34" charset="-120"/>
              </a:rPr>
              <a:t>Volumes</a:t>
            </a:r>
            <a:endParaRPr lang="en-US" sz="1169"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371227" y="858803"/>
            <a:ext cx="742454" cy="37123"/>
          </a:xfrm>
          <a:prstGeom prst="rect">
            <a:avLst/>
          </a:prstGeom>
        </p:spPr>
      </p:pic>
      <p:pic>
        <p:nvPicPr>
          <p:cNvPr id="4" name="Image 2" descr="preencoded.png"/>
          <p:cNvPicPr>
            <a:picLocks noChangeAspect="1"/>
          </p:cNvPicPr>
          <p:nvPr/>
        </p:nvPicPr>
        <p:blipFill>
          <a:blip r:embed="rId5"/>
          <a:stretch>
            <a:fillRect/>
          </a:stretch>
        </p:blipFill>
        <p:spPr>
          <a:xfrm>
            <a:off x="371227" y="1118662"/>
            <a:ext cx="6459349" cy="5382791"/>
          </a:xfrm>
          <a:prstGeom prst="rect">
            <a:avLst/>
          </a:prstGeom>
        </p:spPr>
      </p:pic>
      <p:pic>
        <p:nvPicPr>
          <p:cNvPr id="5" name="Image 3" descr="preencoded.png"/>
          <p:cNvPicPr>
            <a:picLocks noChangeAspect="1"/>
          </p:cNvPicPr>
          <p:nvPr/>
        </p:nvPicPr>
        <p:blipFill>
          <a:blip r:embed="rId6"/>
          <a:stretch>
            <a:fillRect/>
          </a:stretch>
        </p:blipFill>
        <p:spPr>
          <a:xfrm>
            <a:off x="519718" y="1638380"/>
            <a:ext cx="6143806" cy="3563779"/>
          </a:xfrm>
          <a:prstGeom prst="rect">
            <a:avLst/>
          </a:prstGeom>
        </p:spPr>
      </p:pic>
      <p:pic>
        <p:nvPicPr>
          <p:cNvPr id="6" name="Image 4" descr="preencoded.png"/>
          <p:cNvPicPr>
            <a:picLocks noChangeAspect="1"/>
          </p:cNvPicPr>
          <p:nvPr/>
        </p:nvPicPr>
        <p:blipFill>
          <a:blip r:embed="rId7"/>
          <a:stretch>
            <a:fillRect/>
          </a:stretch>
        </p:blipFill>
        <p:spPr>
          <a:xfrm>
            <a:off x="7053312" y="1527011"/>
            <a:ext cx="129929" cy="259859"/>
          </a:xfrm>
          <a:prstGeom prst="rect">
            <a:avLst/>
          </a:prstGeom>
        </p:spPr>
      </p:pic>
      <p:pic>
        <p:nvPicPr>
          <p:cNvPr id="7" name="Image 5" descr="preencoded.png"/>
          <p:cNvPicPr>
            <a:picLocks noChangeAspect="1"/>
          </p:cNvPicPr>
          <p:nvPr/>
        </p:nvPicPr>
        <p:blipFill>
          <a:blip r:embed="rId8"/>
          <a:stretch>
            <a:fillRect/>
          </a:stretch>
        </p:blipFill>
        <p:spPr>
          <a:xfrm>
            <a:off x="7053312" y="2083852"/>
            <a:ext cx="167052" cy="259859"/>
          </a:xfrm>
          <a:prstGeom prst="rect">
            <a:avLst/>
          </a:prstGeom>
        </p:spPr>
      </p:pic>
      <p:pic>
        <p:nvPicPr>
          <p:cNvPr id="8" name="Image 6" descr="preencoded.png"/>
          <p:cNvPicPr>
            <a:picLocks noChangeAspect="1"/>
          </p:cNvPicPr>
          <p:nvPr/>
        </p:nvPicPr>
        <p:blipFill>
          <a:blip r:embed="rId9"/>
          <a:stretch>
            <a:fillRect/>
          </a:stretch>
        </p:blipFill>
        <p:spPr>
          <a:xfrm>
            <a:off x="7053312" y="2492202"/>
            <a:ext cx="167052" cy="259859"/>
          </a:xfrm>
          <a:prstGeom prst="rect">
            <a:avLst/>
          </a:prstGeom>
        </p:spPr>
      </p:pic>
      <p:pic>
        <p:nvPicPr>
          <p:cNvPr id="9" name="Image 7" descr="preencoded.png"/>
          <p:cNvPicPr>
            <a:picLocks noChangeAspect="1"/>
          </p:cNvPicPr>
          <p:nvPr/>
        </p:nvPicPr>
        <p:blipFill>
          <a:blip r:embed="rId10"/>
          <a:stretch>
            <a:fillRect/>
          </a:stretch>
        </p:blipFill>
        <p:spPr>
          <a:xfrm>
            <a:off x="7053312" y="2876306"/>
            <a:ext cx="148491" cy="259859"/>
          </a:xfrm>
          <a:prstGeom prst="rect">
            <a:avLst/>
          </a:prstGeom>
        </p:spPr>
      </p:pic>
      <p:pic>
        <p:nvPicPr>
          <p:cNvPr id="10" name="Image 8" descr="preencoded.png"/>
          <p:cNvPicPr>
            <a:picLocks noChangeAspect="1"/>
          </p:cNvPicPr>
          <p:nvPr/>
        </p:nvPicPr>
        <p:blipFill>
          <a:blip r:embed="rId11"/>
          <a:stretch>
            <a:fillRect/>
          </a:stretch>
        </p:blipFill>
        <p:spPr>
          <a:xfrm>
            <a:off x="7053312" y="3531637"/>
            <a:ext cx="4454723" cy="1447785"/>
          </a:xfrm>
          <a:prstGeom prst="rect">
            <a:avLst/>
          </a:prstGeom>
        </p:spPr>
      </p:pic>
      <p:pic>
        <p:nvPicPr>
          <p:cNvPr id="11" name="Image 9" descr="preencoded.png"/>
          <p:cNvPicPr>
            <a:picLocks noChangeAspect="1"/>
          </p:cNvPicPr>
          <p:nvPr/>
        </p:nvPicPr>
        <p:blipFill>
          <a:blip r:embed="rId12"/>
          <a:stretch>
            <a:fillRect/>
          </a:stretch>
        </p:blipFill>
        <p:spPr>
          <a:xfrm>
            <a:off x="7201803" y="4051355"/>
            <a:ext cx="148491" cy="148491"/>
          </a:xfrm>
          <a:prstGeom prst="rect">
            <a:avLst/>
          </a:prstGeom>
        </p:spPr>
      </p:pic>
      <p:pic>
        <p:nvPicPr>
          <p:cNvPr id="12" name="Image 10" descr="preencoded.png"/>
          <p:cNvPicPr>
            <a:picLocks noChangeAspect="1"/>
          </p:cNvPicPr>
          <p:nvPr/>
        </p:nvPicPr>
        <p:blipFill>
          <a:blip r:embed="rId12"/>
          <a:stretch>
            <a:fillRect/>
          </a:stretch>
        </p:blipFill>
        <p:spPr>
          <a:xfrm>
            <a:off x="7201803" y="4348336"/>
            <a:ext cx="148491" cy="148491"/>
          </a:xfrm>
          <a:prstGeom prst="rect">
            <a:avLst/>
          </a:prstGeom>
        </p:spPr>
      </p:pic>
      <p:pic>
        <p:nvPicPr>
          <p:cNvPr id="13" name="Image 11" descr="preencoded.png"/>
          <p:cNvPicPr>
            <a:picLocks noChangeAspect="1"/>
          </p:cNvPicPr>
          <p:nvPr/>
        </p:nvPicPr>
        <p:blipFill>
          <a:blip r:embed="rId12"/>
          <a:stretch>
            <a:fillRect/>
          </a:stretch>
        </p:blipFill>
        <p:spPr>
          <a:xfrm>
            <a:off x="7201803" y="4645318"/>
            <a:ext cx="148491" cy="148491"/>
          </a:xfrm>
          <a:prstGeom prst="rect">
            <a:avLst/>
          </a:prstGeom>
        </p:spPr>
      </p:pic>
      <p:pic>
        <p:nvPicPr>
          <p:cNvPr id="14" name="Image 12" descr="preencoded.png"/>
          <p:cNvPicPr>
            <a:picLocks noChangeAspect="1"/>
          </p:cNvPicPr>
          <p:nvPr/>
        </p:nvPicPr>
        <p:blipFill>
          <a:blip r:embed="rId13"/>
          <a:stretch>
            <a:fillRect/>
          </a:stretch>
        </p:blipFill>
        <p:spPr>
          <a:xfrm>
            <a:off x="7053312" y="5202159"/>
            <a:ext cx="4454723" cy="1299294"/>
          </a:xfrm>
          <a:prstGeom prst="rect">
            <a:avLst/>
          </a:prstGeom>
        </p:spPr>
      </p:pic>
      <p:pic>
        <p:nvPicPr>
          <p:cNvPr id="15" name="Image 13" descr="preencoded.png"/>
          <p:cNvPicPr>
            <a:picLocks noChangeAspect="1"/>
          </p:cNvPicPr>
          <p:nvPr/>
        </p:nvPicPr>
        <p:blipFill>
          <a:blip r:embed="rId14"/>
          <a:stretch>
            <a:fillRect/>
          </a:stretch>
        </p:blipFill>
        <p:spPr>
          <a:xfrm>
            <a:off x="7201803" y="5350649"/>
            <a:ext cx="139210" cy="259859"/>
          </a:xfrm>
          <a:prstGeom prst="rect">
            <a:avLst/>
          </a:prstGeom>
        </p:spPr>
      </p:pic>
      <p:sp>
        <p:nvSpPr>
          <p:cNvPr id="17" name="Text 0"/>
          <p:cNvSpPr/>
          <p:nvPr/>
        </p:nvSpPr>
        <p:spPr>
          <a:xfrm>
            <a:off x="371227" y="710312"/>
            <a:ext cx="11136809"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Example: 10 MB PDF File Storage</a:t>
            </a:r>
            <a:endParaRPr lang="en-US" sz="2192" dirty="0"/>
          </a:p>
        </p:txBody>
      </p:sp>
      <p:sp>
        <p:nvSpPr>
          <p:cNvPr id="18" name="Text 1"/>
          <p:cNvSpPr/>
          <p:nvPr/>
        </p:nvSpPr>
        <p:spPr>
          <a:xfrm>
            <a:off x="519717" y="1267153"/>
            <a:ext cx="7394841"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How a 10 MB PDF File is Stored in Blocks</a:t>
            </a:r>
            <a:endParaRPr lang="en-US" sz="1315" dirty="0"/>
          </a:p>
        </p:txBody>
      </p:sp>
      <p:sp>
        <p:nvSpPr>
          <p:cNvPr id="19" name="Text 2"/>
          <p:cNvSpPr/>
          <p:nvPr/>
        </p:nvSpPr>
        <p:spPr>
          <a:xfrm>
            <a:off x="7053312" y="1118662"/>
            <a:ext cx="534566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Block Storage Process</a:t>
            </a:r>
            <a:endParaRPr lang="en-US" sz="1461" dirty="0"/>
          </a:p>
        </p:txBody>
      </p:sp>
      <p:sp>
        <p:nvSpPr>
          <p:cNvPr id="20" name="Text 3"/>
          <p:cNvSpPr/>
          <p:nvPr/>
        </p:nvSpPr>
        <p:spPr>
          <a:xfrm>
            <a:off x="7257486" y="1489889"/>
            <a:ext cx="425054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When you store a 10 MB PDF file, it's automatically divided into 1 MB blocks</a:t>
            </a:r>
            <a:endParaRPr lang="en-US" sz="1169" dirty="0"/>
          </a:p>
        </p:txBody>
      </p:sp>
      <p:sp>
        <p:nvSpPr>
          <p:cNvPr id="21" name="Text 4"/>
          <p:cNvSpPr/>
          <p:nvPr/>
        </p:nvSpPr>
        <p:spPr>
          <a:xfrm>
            <a:off x="7294609" y="2046729"/>
            <a:ext cx="460994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Each block is stored separately on the physical disk</a:t>
            </a:r>
            <a:endParaRPr lang="en-US" sz="1169" dirty="0"/>
          </a:p>
        </p:txBody>
      </p:sp>
      <p:sp>
        <p:nvSpPr>
          <p:cNvPr id="22" name="Text 5"/>
          <p:cNvSpPr/>
          <p:nvPr/>
        </p:nvSpPr>
        <p:spPr>
          <a:xfrm>
            <a:off x="7294609" y="2455079"/>
            <a:ext cx="421342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Blocks can be stored in any order, not necessarily sequential</a:t>
            </a:r>
            <a:endParaRPr lang="en-US" sz="1169" dirty="0"/>
          </a:p>
        </p:txBody>
      </p:sp>
      <p:sp>
        <p:nvSpPr>
          <p:cNvPr id="23" name="Text 6"/>
          <p:cNvSpPr/>
          <p:nvPr/>
        </p:nvSpPr>
        <p:spPr>
          <a:xfrm>
            <a:off x="7294232" y="2902823"/>
            <a:ext cx="406336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The file system keeps track of block locations</a:t>
            </a:r>
            <a:endParaRPr lang="en-US" sz="1169" dirty="0"/>
          </a:p>
        </p:txBody>
      </p:sp>
      <p:sp>
        <p:nvSpPr>
          <p:cNvPr id="24" name="Text 7"/>
          <p:cNvSpPr/>
          <p:nvPr/>
        </p:nvSpPr>
        <p:spPr>
          <a:xfrm>
            <a:off x="7201803" y="3680128"/>
            <a:ext cx="4989290"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Benefits of Block Storage for PDF Files</a:t>
            </a:r>
            <a:endParaRPr lang="en-US" sz="1315" dirty="0"/>
          </a:p>
        </p:txBody>
      </p:sp>
      <p:sp>
        <p:nvSpPr>
          <p:cNvPr id="25" name="Text 8"/>
          <p:cNvSpPr/>
          <p:nvPr/>
        </p:nvSpPr>
        <p:spPr>
          <a:xfrm>
            <a:off x="7424539" y="4014232"/>
            <a:ext cx="2390411"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Efficient storage utilization</a:t>
            </a:r>
            <a:endParaRPr lang="en-US" sz="1169" dirty="0"/>
          </a:p>
        </p:txBody>
      </p:sp>
      <p:sp>
        <p:nvSpPr>
          <p:cNvPr id="26" name="Text 9"/>
          <p:cNvSpPr/>
          <p:nvPr/>
        </p:nvSpPr>
        <p:spPr>
          <a:xfrm>
            <a:off x="7424539" y="4311214"/>
            <a:ext cx="313797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Direct access to any part of the file</a:t>
            </a:r>
            <a:endParaRPr lang="en-US" sz="1169" dirty="0"/>
          </a:p>
        </p:txBody>
      </p:sp>
      <p:sp>
        <p:nvSpPr>
          <p:cNvPr id="27" name="Text 10"/>
          <p:cNvSpPr/>
          <p:nvPr/>
        </p:nvSpPr>
        <p:spPr>
          <a:xfrm>
            <a:off x="7424539" y="4608195"/>
            <a:ext cx="277480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Improved backup and recovery</a:t>
            </a:r>
            <a:endParaRPr lang="en-US" sz="1169" dirty="0"/>
          </a:p>
        </p:txBody>
      </p:sp>
      <p:sp>
        <p:nvSpPr>
          <p:cNvPr id="28" name="Text 11"/>
          <p:cNvSpPr/>
          <p:nvPr/>
        </p:nvSpPr>
        <p:spPr>
          <a:xfrm>
            <a:off x="7452381" y="5350649"/>
            <a:ext cx="1275687"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Key Insight</a:t>
            </a:r>
            <a:endParaRPr lang="en-US" sz="1315" dirty="0"/>
          </a:p>
        </p:txBody>
      </p:sp>
      <p:sp>
        <p:nvSpPr>
          <p:cNvPr id="29" name="Text 12"/>
          <p:cNvSpPr/>
          <p:nvPr/>
        </p:nvSpPr>
        <p:spPr>
          <a:xfrm>
            <a:off x="7201803" y="5684753"/>
            <a:ext cx="4157742"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Block storage allows for efficient management of large files by breaking them into smaller, manageable pieces that can be stored and retrieved independently.</a:t>
            </a:r>
            <a:endParaRPr lang="en-US" sz="1169" dirty="0"/>
          </a:p>
        </p:txBody>
      </p:sp>
      <p:sp>
        <p:nvSpPr>
          <p:cNvPr id="16" name="Text 0">
            <a:extLst>
              <a:ext uri="{FF2B5EF4-FFF2-40B4-BE49-F238E27FC236}">
                <a16:creationId xmlns:a16="http://schemas.microsoft.com/office/drawing/2014/main" id="{B8C11CDA-1C1D-36E3-E8E6-E9D110F96DBE}"/>
              </a:ext>
            </a:extLst>
          </p:cNvPr>
          <p:cNvSpPr/>
          <p:nvPr/>
        </p:nvSpPr>
        <p:spPr>
          <a:xfrm>
            <a:off x="3501655" y="208021"/>
            <a:ext cx="3161869"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rPr>
              <a:t>What is Block Storage</a:t>
            </a:r>
            <a:endParaRPr lang="en-US" sz="2192" dirty="0"/>
          </a:p>
        </p:txBody>
      </p:sp>
    </p:spTree>
    <p:extLst>
      <p:ext uri="{BB962C8B-B14F-4D97-AF65-F5344CB8AC3E}">
        <p14:creationId xmlns:p14="http://schemas.microsoft.com/office/powerpoint/2010/main" val="929247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970171"/>
            <a:ext cx="1113681" cy="37123"/>
          </a:xfrm>
          <a:prstGeom prst="rect">
            <a:avLst/>
          </a:prstGeom>
        </p:spPr>
      </p:pic>
      <p:pic>
        <p:nvPicPr>
          <p:cNvPr id="4" name="Image 2" descr="preencoded.png"/>
          <p:cNvPicPr>
            <a:picLocks noChangeAspect="1"/>
          </p:cNvPicPr>
          <p:nvPr/>
        </p:nvPicPr>
        <p:blipFill>
          <a:blip r:embed="rId5"/>
          <a:stretch>
            <a:fillRect/>
          </a:stretch>
        </p:blipFill>
        <p:spPr>
          <a:xfrm>
            <a:off x="445472" y="2195220"/>
            <a:ext cx="167052" cy="167052"/>
          </a:xfrm>
          <a:prstGeom prst="rect">
            <a:avLst/>
          </a:prstGeom>
        </p:spPr>
      </p:pic>
      <p:pic>
        <p:nvPicPr>
          <p:cNvPr id="5" name="Image 3" descr="preencoded.png"/>
          <p:cNvPicPr>
            <a:picLocks noChangeAspect="1"/>
          </p:cNvPicPr>
          <p:nvPr/>
        </p:nvPicPr>
        <p:blipFill>
          <a:blip r:embed="rId6"/>
          <a:stretch>
            <a:fillRect/>
          </a:stretch>
        </p:blipFill>
        <p:spPr>
          <a:xfrm>
            <a:off x="445472" y="2603570"/>
            <a:ext cx="129929" cy="167052"/>
          </a:xfrm>
          <a:prstGeom prst="rect">
            <a:avLst/>
          </a:prstGeom>
        </p:spPr>
      </p:pic>
      <p:pic>
        <p:nvPicPr>
          <p:cNvPr id="6" name="Image 4" descr="preencoded.png"/>
          <p:cNvPicPr>
            <a:picLocks noChangeAspect="1"/>
          </p:cNvPicPr>
          <p:nvPr/>
        </p:nvPicPr>
        <p:blipFill>
          <a:blip r:embed="rId7"/>
          <a:stretch>
            <a:fillRect/>
          </a:stretch>
        </p:blipFill>
        <p:spPr>
          <a:xfrm>
            <a:off x="445472" y="3011919"/>
            <a:ext cx="167052" cy="167052"/>
          </a:xfrm>
          <a:prstGeom prst="rect">
            <a:avLst/>
          </a:prstGeom>
        </p:spPr>
      </p:pic>
      <p:pic>
        <p:nvPicPr>
          <p:cNvPr id="7" name="Image 5" descr="preencoded.png"/>
          <p:cNvPicPr>
            <a:picLocks noChangeAspect="1"/>
          </p:cNvPicPr>
          <p:nvPr/>
        </p:nvPicPr>
        <p:blipFill>
          <a:blip r:embed="rId8"/>
          <a:stretch>
            <a:fillRect/>
          </a:stretch>
        </p:blipFill>
        <p:spPr>
          <a:xfrm>
            <a:off x="445472" y="3420269"/>
            <a:ext cx="148491" cy="167052"/>
          </a:xfrm>
          <a:prstGeom prst="rect">
            <a:avLst/>
          </a:prstGeom>
        </p:spPr>
      </p:pic>
      <p:pic>
        <p:nvPicPr>
          <p:cNvPr id="8" name="Image 6" descr="preencoded.png"/>
          <p:cNvPicPr>
            <a:picLocks noChangeAspect="1"/>
          </p:cNvPicPr>
          <p:nvPr/>
        </p:nvPicPr>
        <p:blipFill>
          <a:blip r:embed="rId9"/>
          <a:stretch>
            <a:fillRect/>
          </a:stretch>
        </p:blipFill>
        <p:spPr>
          <a:xfrm>
            <a:off x="445472" y="4236968"/>
            <a:ext cx="2524343" cy="890945"/>
          </a:xfrm>
          <a:prstGeom prst="rect">
            <a:avLst/>
          </a:prstGeom>
        </p:spPr>
      </p:pic>
      <p:pic>
        <p:nvPicPr>
          <p:cNvPr id="9" name="Image 7" descr="preencoded.png"/>
          <p:cNvPicPr>
            <a:picLocks noChangeAspect="1"/>
          </p:cNvPicPr>
          <p:nvPr/>
        </p:nvPicPr>
        <p:blipFill>
          <a:blip r:embed="rId10"/>
          <a:stretch>
            <a:fillRect/>
          </a:stretch>
        </p:blipFill>
        <p:spPr>
          <a:xfrm>
            <a:off x="556840" y="4348336"/>
            <a:ext cx="185613" cy="259859"/>
          </a:xfrm>
          <a:prstGeom prst="rect">
            <a:avLst/>
          </a:prstGeom>
        </p:spPr>
      </p:pic>
      <p:pic>
        <p:nvPicPr>
          <p:cNvPr id="10" name="Image 8" descr="preencoded.png"/>
          <p:cNvPicPr>
            <a:picLocks noChangeAspect="1"/>
          </p:cNvPicPr>
          <p:nvPr/>
        </p:nvPicPr>
        <p:blipFill>
          <a:blip r:embed="rId9"/>
          <a:stretch>
            <a:fillRect/>
          </a:stretch>
        </p:blipFill>
        <p:spPr>
          <a:xfrm>
            <a:off x="3118306" y="4236968"/>
            <a:ext cx="2524343" cy="890945"/>
          </a:xfrm>
          <a:prstGeom prst="rect">
            <a:avLst/>
          </a:prstGeom>
        </p:spPr>
      </p:pic>
      <p:pic>
        <p:nvPicPr>
          <p:cNvPr id="11" name="Image 9" descr="preencoded.png"/>
          <p:cNvPicPr>
            <a:picLocks noChangeAspect="1"/>
          </p:cNvPicPr>
          <p:nvPr/>
        </p:nvPicPr>
        <p:blipFill>
          <a:blip r:embed="rId11"/>
          <a:stretch>
            <a:fillRect/>
          </a:stretch>
        </p:blipFill>
        <p:spPr>
          <a:xfrm>
            <a:off x="3229674" y="4348336"/>
            <a:ext cx="185613" cy="259859"/>
          </a:xfrm>
          <a:prstGeom prst="rect">
            <a:avLst/>
          </a:prstGeom>
        </p:spPr>
      </p:pic>
      <p:pic>
        <p:nvPicPr>
          <p:cNvPr id="12" name="Image 10" descr="preencoded.png"/>
          <p:cNvPicPr>
            <a:picLocks noChangeAspect="1"/>
          </p:cNvPicPr>
          <p:nvPr/>
        </p:nvPicPr>
        <p:blipFill>
          <a:blip r:embed="rId9"/>
          <a:stretch>
            <a:fillRect/>
          </a:stretch>
        </p:blipFill>
        <p:spPr>
          <a:xfrm>
            <a:off x="445472" y="5276404"/>
            <a:ext cx="2524343" cy="890945"/>
          </a:xfrm>
          <a:prstGeom prst="rect">
            <a:avLst/>
          </a:prstGeom>
        </p:spPr>
      </p:pic>
      <p:pic>
        <p:nvPicPr>
          <p:cNvPr id="13" name="Image 11" descr="preencoded.png"/>
          <p:cNvPicPr>
            <a:picLocks noChangeAspect="1"/>
          </p:cNvPicPr>
          <p:nvPr/>
        </p:nvPicPr>
        <p:blipFill>
          <a:blip r:embed="rId12"/>
          <a:stretch>
            <a:fillRect/>
          </a:stretch>
        </p:blipFill>
        <p:spPr>
          <a:xfrm>
            <a:off x="556841" y="5387772"/>
            <a:ext cx="213455" cy="259859"/>
          </a:xfrm>
          <a:prstGeom prst="rect">
            <a:avLst/>
          </a:prstGeom>
        </p:spPr>
      </p:pic>
      <p:pic>
        <p:nvPicPr>
          <p:cNvPr id="14" name="Image 12" descr="preencoded.png"/>
          <p:cNvPicPr>
            <a:picLocks noChangeAspect="1"/>
          </p:cNvPicPr>
          <p:nvPr/>
        </p:nvPicPr>
        <p:blipFill>
          <a:blip r:embed="rId9"/>
          <a:stretch>
            <a:fillRect/>
          </a:stretch>
        </p:blipFill>
        <p:spPr>
          <a:xfrm>
            <a:off x="3118306" y="5276404"/>
            <a:ext cx="2524343" cy="890945"/>
          </a:xfrm>
          <a:prstGeom prst="rect">
            <a:avLst/>
          </a:prstGeom>
        </p:spPr>
      </p:pic>
      <p:pic>
        <p:nvPicPr>
          <p:cNvPr id="15" name="Image 13" descr="preencoded.png"/>
          <p:cNvPicPr>
            <a:picLocks noChangeAspect="1"/>
          </p:cNvPicPr>
          <p:nvPr/>
        </p:nvPicPr>
        <p:blipFill>
          <a:blip r:embed="rId13"/>
          <a:stretch>
            <a:fillRect/>
          </a:stretch>
        </p:blipFill>
        <p:spPr>
          <a:xfrm>
            <a:off x="3229674" y="5387772"/>
            <a:ext cx="185613" cy="259859"/>
          </a:xfrm>
          <a:prstGeom prst="rect">
            <a:avLst/>
          </a:prstGeom>
        </p:spPr>
      </p:pic>
      <p:pic>
        <p:nvPicPr>
          <p:cNvPr id="16" name="Image 14" descr="preencoded.png"/>
          <p:cNvPicPr>
            <a:picLocks noChangeAspect="1"/>
          </p:cNvPicPr>
          <p:nvPr/>
        </p:nvPicPr>
        <p:blipFill>
          <a:blip r:embed="rId14"/>
          <a:stretch>
            <a:fillRect/>
          </a:stretch>
        </p:blipFill>
        <p:spPr>
          <a:xfrm>
            <a:off x="6830576" y="2436517"/>
            <a:ext cx="1670521" cy="1484908"/>
          </a:xfrm>
          <a:prstGeom prst="rect">
            <a:avLst/>
          </a:prstGeom>
        </p:spPr>
      </p:pic>
      <p:pic>
        <p:nvPicPr>
          <p:cNvPr id="17" name="Image 15" descr="preencoded.png"/>
          <p:cNvPicPr>
            <a:picLocks noChangeAspect="1"/>
          </p:cNvPicPr>
          <p:nvPr/>
        </p:nvPicPr>
        <p:blipFill>
          <a:blip r:embed="rId15"/>
          <a:stretch>
            <a:fillRect/>
          </a:stretch>
        </p:blipFill>
        <p:spPr>
          <a:xfrm>
            <a:off x="7526626" y="2547886"/>
            <a:ext cx="278420" cy="334104"/>
          </a:xfrm>
          <a:prstGeom prst="rect">
            <a:avLst/>
          </a:prstGeom>
        </p:spPr>
      </p:pic>
      <p:pic>
        <p:nvPicPr>
          <p:cNvPr id="18" name="Image 16" descr="preencoded.png"/>
          <p:cNvPicPr>
            <a:picLocks noChangeAspect="1"/>
          </p:cNvPicPr>
          <p:nvPr/>
        </p:nvPicPr>
        <p:blipFill>
          <a:blip r:embed="rId16"/>
          <a:stretch>
            <a:fillRect/>
          </a:stretch>
        </p:blipFill>
        <p:spPr>
          <a:xfrm>
            <a:off x="7591591" y="3253217"/>
            <a:ext cx="148491" cy="148491"/>
          </a:xfrm>
          <a:prstGeom prst="rect">
            <a:avLst/>
          </a:prstGeom>
        </p:spPr>
      </p:pic>
      <p:pic>
        <p:nvPicPr>
          <p:cNvPr id="19" name="Image 17" descr="preencoded.png"/>
          <p:cNvPicPr>
            <a:picLocks noChangeAspect="1"/>
          </p:cNvPicPr>
          <p:nvPr/>
        </p:nvPicPr>
        <p:blipFill>
          <a:blip r:embed="rId17"/>
          <a:stretch>
            <a:fillRect/>
          </a:stretch>
        </p:blipFill>
        <p:spPr>
          <a:xfrm>
            <a:off x="8501097" y="3178971"/>
            <a:ext cx="371227" cy="37123"/>
          </a:xfrm>
          <a:prstGeom prst="rect">
            <a:avLst/>
          </a:prstGeom>
        </p:spPr>
      </p:pic>
      <p:pic>
        <p:nvPicPr>
          <p:cNvPr id="20" name="Image 18" descr="preencoded.png"/>
          <p:cNvPicPr>
            <a:picLocks noChangeAspect="1"/>
          </p:cNvPicPr>
          <p:nvPr/>
        </p:nvPicPr>
        <p:blipFill>
          <a:blip r:embed="rId18"/>
          <a:stretch>
            <a:fillRect/>
          </a:stretch>
        </p:blipFill>
        <p:spPr>
          <a:xfrm>
            <a:off x="8872324" y="2436517"/>
            <a:ext cx="1670521" cy="1484908"/>
          </a:xfrm>
          <a:prstGeom prst="rect">
            <a:avLst/>
          </a:prstGeom>
        </p:spPr>
      </p:pic>
      <p:pic>
        <p:nvPicPr>
          <p:cNvPr id="21" name="Image 19" descr="preencoded.png"/>
          <p:cNvPicPr>
            <a:picLocks noChangeAspect="1"/>
          </p:cNvPicPr>
          <p:nvPr/>
        </p:nvPicPr>
        <p:blipFill>
          <a:blip r:embed="rId19"/>
          <a:stretch>
            <a:fillRect/>
          </a:stretch>
        </p:blipFill>
        <p:spPr>
          <a:xfrm>
            <a:off x="9586936" y="2640693"/>
            <a:ext cx="241298" cy="334104"/>
          </a:xfrm>
          <a:prstGeom prst="rect">
            <a:avLst/>
          </a:prstGeom>
        </p:spPr>
      </p:pic>
      <p:pic>
        <p:nvPicPr>
          <p:cNvPr id="22" name="Image 20" descr="preencoded.png"/>
          <p:cNvPicPr>
            <a:picLocks noChangeAspect="1"/>
          </p:cNvPicPr>
          <p:nvPr/>
        </p:nvPicPr>
        <p:blipFill>
          <a:blip r:embed="rId20"/>
          <a:stretch>
            <a:fillRect/>
          </a:stretch>
        </p:blipFill>
        <p:spPr>
          <a:xfrm>
            <a:off x="9642620" y="3346024"/>
            <a:ext cx="129929" cy="148491"/>
          </a:xfrm>
          <a:prstGeom prst="rect">
            <a:avLst/>
          </a:prstGeom>
        </p:spPr>
      </p:pic>
      <p:pic>
        <p:nvPicPr>
          <p:cNvPr id="23" name="Image 21" descr="preencoded.png"/>
          <p:cNvPicPr>
            <a:picLocks noChangeAspect="1"/>
          </p:cNvPicPr>
          <p:nvPr/>
        </p:nvPicPr>
        <p:blipFill>
          <a:blip r:embed="rId21"/>
          <a:stretch>
            <a:fillRect/>
          </a:stretch>
        </p:blipFill>
        <p:spPr>
          <a:xfrm>
            <a:off x="5939631" y="4496827"/>
            <a:ext cx="5494159" cy="1076558"/>
          </a:xfrm>
          <a:prstGeom prst="rect">
            <a:avLst/>
          </a:prstGeom>
        </p:spPr>
      </p:pic>
      <p:pic>
        <p:nvPicPr>
          <p:cNvPr id="24" name="Image 22" descr="preencoded.png"/>
          <p:cNvPicPr>
            <a:picLocks noChangeAspect="1"/>
          </p:cNvPicPr>
          <p:nvPr/>
        </p:nvPicPr>
        <p:blipFill>
          <a:blip r:embed="rId22"/>
          <a:stretch>
            <a:fillRect/>
          </a:stretch>
        </p:blipFill>
        <p:spPr>
          <a:xfrm>
            <a:off x="6088122" y="4673160"/>
            <a:ext cx="129929" cy="167052"/>
          </a:xfrm>
          <a:prstGeom prst="rect">
            <a:avLst/>
          </a:prstGeom>
        </p:spPr>
      </p:pic>
      <p:sp>
        <p:nvSpPr>
          <p:cNvPr id="25"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What are EBS Volumes?</a:t>
            </a:r>
            <a:endParaRPr lang="en-US" sz="2631" dirty="0"/>
          </a:p>
        </p:txBody>
      </p:sp>
      <p:sp>
        <p:nvSpPr>
          <p:cNvPr id="26" name="Text 1"/>
          <p:cNvSpPr/>
          <p:nvPr/>
        </p:nvSpPr>
        <p:spPr>
          <a:xfrm>
            <a:off x="445472" y="1415644"/>
            <a:ext cx="5197177" cy="593963"/>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Amazon Elastic Block Store (EBS) volumes are:</a:t>
            </a:r>
            <a:endParaRPr lang="en-US" sz="1754" dirty="0"/>
          </a:p>
        </p:txBody>
      </p:sp>
      <p:sp>
        <p:nvSpPr>
          <p:cNvPr id="27" name="Text 2"/>
          <p:cNvSpPr/>
          <p:nvPr/>
        </p:nvSpPr>
        <p:spPr>
          <a:xfrm>
            <a:off x="723893" y="2158097"/>
            <a:ext cx="3653221"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Durable, block-level storage devices</a:t>
            </a:r>
            <a:endParaRPr lang="en-US" sz="1315" dirty="0"/>
          </a:p>
        </p:txBody>
      </p:sp>
      <p:sp>
        <p:nvSpPr>
          <p:cNvPr id="28" name="Text 3"/>
          <p:cNvSpPr/>
          <p:nvPr/>
        </p:nvSpPr>
        <p:spPr>
          <a:xfrm>
            <a:off x="686770" y="2566447"/>
            <a:ext cx="3515751"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Attached to Amazon EC2 instances</a:t>
            </a:r>
            <a:endParaRPr lang="en-US" sz="1315" dirty="0"/>
          </a:p>
        </p:txBody>
      </p:sp>
      <p:sp>
        <p:nvSpPr>
          <p:cNvPr id="29" name="Text 4"/>
          <p:cNvSpPr/>
          <p:nvPr/>
        </p:nvSpPr>
        <p:spPr>
          <a:xfrm>
            <a:off x="723892" y="2974797"/>
            <a:ext cx="4414875"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Function independently of instance lifecycle</a:t>
            </a:r>
            <a:endParaRPr lang="en-US" sz="1315" dirty="0"/>
          </a:p>
        </p:txBody>
      </p:sp>
      <p:sp>
        <p:nvSpPr>
          <p:cNvPr id="30" name="Text 5"/>
          <p:cNvSpPr/>
          <p:nvPr/>
        </p:nvSpPr>
        <p:spPr>
          <a:xfrm>
            <a:off x="705331" y="3383146"/>
            <a:ext cx="5269973"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Allow dynamic adjustments to size and performance</a:t>
            </a:r>
            <a:endParaRPr lang="en-US" sz="1315" dirty="0"/>
          </a:p>
        </p:txBody>
      </p:sp>
      <p:sp>
        <p:nvSpPr>
          <p:cNvPr id="31" name="Text 6"/>
          <p:cNvSpPr/>
          <p:nvPr/>
        </p:nvSpPr>
        <p:spPr>
          <a:xfrm>
            <a:off x="445472" y="3865741"/>
            <a:ext cx="5197177"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Key Benefits:</a:t>
            </a:r>
            <a:endParaRPr lang="en-US" sz="1461" dirty="0"/>
          </a:p>
        </p:txBody>
      </p:sp>
      <p:sp>
        <p:nvSpPr>
          <p:cNvPr id="32" name="Text 7"/>
          <p:cNvSpPr/>
          <p:nvPr/>
        </p:nvSpPr>
        <p:spPr>
          <a:xfrm>
            <a:off x="816699" y="4366898"/>
            <a:ext cx="1885079"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Persistent Storage</a:t>
            </a:r>
            <a:endParaRPr lang="en-US" sz="1169" dirty="0"/>
          </a:p>
        </p:txBody>
      </p:sp>
      <p:sp>
        <p:nvSpPr>
          <p:cNvPr id="33" name="Text 8"/>
          <p:cNvSpPr/>
          <p:nvPr/>
        </p:nvSpPr>
        <p:spPr>
          <a:xfrm>
            <a:off x="556840" y="4645318"/>
            <a:ext cx="2301607"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Data remains after instance stop/termination</a:t>
            </a:r>
            <a:endParaRPr lang="en-US" sz="1023" dirty="0"/>
          </a:p>
        </p:txBody>
      </p:sp>
      <p:sp>
        <p:nvSpPr>
          <p:cNvPr id="34" name="Text 9"/>
          <p:cNvSpPr/>
          <p:nvPr/>
        </p:nvSpPr>
        <p:spPr>
          <a:xfrm>
            <a:off x="3489534" y="4366898"/>
            <a:ext cx="2030727"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Flexible Attachment</a:t>
            </a:r>
            <a:endParaRPr lang="en-US" sz="1169" dirty="0"/>
          </a:p>
        </p:txBody>
      </p:sp>
      <p:sp>
        <p:nvSpPr>
          <p:cNvPr id="35" name="Text 10"/>
          <p:cNvSpPr/>
          <p:nvPr/>
        </p:nvSpPr>
        <p:spPr>
          <a:xfrm>
            <a:off x="3229674" y="4645318"/>
            <a:ext cx="2301607"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Multiple volumes per instance (same AZ)</a:t>
            </a:r>
            <a:endParaRPr lang="en-US" sz="1023" dirty="0"/>
          </a:p>
        </p:txBody>
      </p:sp>
      <p:sp>
        <p:nvSpPr>
          <p:cNvPr id="36" name="Text 11"/>
          <p:cNvSpPr/>
          <p:nvPr/>
        </p:nvSpPr>
        <p:spPr>
          <a:xfrm>
            <a:off x="844541" y="5406333"/>
            <a:ext cx="2019591"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Performance Tuning</a:t>
            </a:r>
            <a:endParaRPr lang="en-US" sz="1169" dirty="0"/>
          </a:p>
        </p:txBody>
      </p:sp>
      <p:sp>
        <p:nvSpPr>
          <p:cNvPr id="37" name="Text 12"/>
          <p:cNvSpPr/>
          <p:nvPr/>
        </p:nvSpPr>
        <p:spPr>
          <a:xfrm>
            <a:off x="556840" y="5684753"/>
            <a:ext cx="2301607"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Adjust IOPS and throughput as needed</a:t>
            </a:r>
            <a:endParaRPr lang="en-US" sz="1023" dirty="0"/>
          </a:p>
        </p:txBody>
      </p:sp>
      <p:sp>
        <p:nvSpPr>
          <p:cNvPr id="38" name="Text 13"/>
          <p:cNvSpPr/>
          <p:nvPr/>
        </p:nvSpPr>
        <p:spPr>
          <a:xfrm>
            <a:off x="3489533" y="5406333"/>
            <a:ext cx="1583689"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Data Protection</a:t>
            </a:r>
            <a:endParaRPr lang="en-US" sz="1169" dirty="0"/>
          </a:p>
        </p:txBody>
      </p:sp>
      <p:sp>
        <p:nvSpPr>
          <p:cNvPr id="39" name="Text 14"/>
          <p:cNvSpPr/>
          <p:nvPr/>
        </p:nvSpPr>
        <p:spPr>
          <a:xfrm>
            <a:off x="3229674" y="5684753"/>
            <a:ext cx="2301607"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Supported by robust backup mechanisms</a:t>
            </a:r>
            <a:endParaRPr lang="en-US" sz="1023" dirty="0"/>
          </a:p>
        </p:txBody>
      </p:sp>
      <p:sp>
        <p:nvSpPr>
          <p:cNvPr id="40" name="Text 15"/>
          <p:cNvSpPr/>
          <p:nvPr/>
        </p:nvSpPr>
        <p:spPr>
          <a:xfrm>
            <a:off x="7125527" y="2956235"/>
            <a:ext cx="1296568"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EC2 Instance</a:t>
            </a:r>
            <a:endParaRPr lang="en-US" sz="1169" dirty="0"/>
          </a:p>
        </p:txBody>
      </p:sp>
      <p:sp>
        <p:nvSpPr>
          <p:cNvPr id="41" name="Text 16"/>
          <p:cNvSpPr/>
          <p:nvPr/>
        </p:nvSpPr>
        <p:spPr>
          <a:xfrm>
            <a:off x="6897814" y="3438830"/>
            <a:ext cx="1670521"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Can be stopped/terminated</a:t>
            </a:r>
            <a:endParaRPr lang="en-US" sz="1023" dirty="0"/>
          </a:p>
        </p:txBody>
      </p:sp>
      <p:sp>
        <p:nvSpPr>
          <p:cNvPr id="42" name="Text 17"/>
          <p:cNvSpPr/>
          <p:nvPr/>
        </p:nvSpPr>
        <p:spPr>
          <a:xfrm>
            <a:off x="9210489" y="3049042"/>
            <a:ext cx="1193031"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EBS Volume</a:t>
            </a:r>
            <a:endParaRPr lang="en-US" sz="1169" dirty="0"/>
          </a:p>
        </p:txBody>
      </p:sp>
      <p:sp>
        <p:nvSpPr>
          <p:cNvPr id="43" name="Text 18"/>
          <p:cNvSpPr/>
          <p:nvPr/>
        </p:nvSpPr>
        <p:spPr>
          <a:xfrm>
            <a:off x="8971076" y="3531637"/>
            <a:ext cx="1767447"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Persists independently</a:t>
            </a:r>
            <a:endParaRPr lang="en-US" sz="1023" dirty="0"/>
          </a:p>
        </p:txBody>
      </p:sp>
      <p:sp>
        <p:nvSpPr>
          <p:cNvPr id="44" name="Text 19"/>
          <p:cNvSpPr/>
          <p:nvPr/>
        </p:nvSpPr>
        <p:spPr>
          <a:xfrm>
            <a:off x="6292297" y="4645318"/>
            <a:ext cx="5197177" cy="779577"/>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 EBS volumes function like traditional physical hard drives, providing persistent storage that remains independent of the running life of an EC2 instance.</a:t>
            </a:r>
            <a:endParaRPr lang="en-US" sz="1315"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296982"/>
          </a:xfrm>
          <a:prstGeom prst="rect">
            <a:avLst/>
          </a:prstGeom>
        </p:spPr>
      </p:pic>
      <p:pic>
        <p:nvPicPr>
          <p:cNvPr id="5" name="Image 3" descr="preencoded.png"/>
          <p:cNvPicPr>
            <a:picLocks noChangeAspect="1"/>
          </p:cNvPicPr>
          <p:nvPr/>
        </p:nvPicPr>
        <p:blipFill>
          <a:blip r:embed="rId5"/>
          <a:stretch>
            <a:fillRect/>
          </a:stretch>
        </p:blipFill>
        <p:spPr>
          <a:xfrm>
            <a:off x="593963" y="1267153"/>
            <a:ext cx="3066248" cy="3675147"/>
          </a:xfrm>
          <a:prstGeom prst="rect">
            <a:avLst/>
          </a:prstGeom>
        </p:spPr>
      </p:pic>
      <p:pic>
        <p:nvPicPr>
          <p:cNvPr id="6" name="Image 4" descr="preencoded.png"/>
          <p:cNvPicPr>
            <a:picLocks noChangeAspect="1"/>
          </p:cNvPicPr>
          <p:nvPr/>
        </p:nvPicPr>
        <p:blipFill>
          <a:blip r:embed="rId6"/>
          <a:stretch>
            <a:fillRect/>
          </a:stretch>
        </p:blipFill>
        <p:spPr>
          <a:xfrm>
            <a:off x="779576" y="1452766"/>
            <a:ext cx="167052" cy="296982"/>
          </a:xfrm>
          <a:prstGeom prst="rect">
            <a:avLst/>
          </a:prstGeom>
        </p:spPr>
      </p:pic>
      <p:pic>
        <p:nvPicPr>
          <p:cNvPr id="7" name="Image 5" descr="preencoded.png"/>
          <p:cNvPicPr>
            <a:picLocks noChangeAspect="1"/>
          </p:cNvPicPr>
          <p:nvPr/>
        </p:nvPicPr>
        <p:blipFill>
          <a:blip r:embed="rId7"/>
          <a:stretch>
            <a:fillRect/>
          </a:stretch>
        </p:blipFill>
        <p:spPr>
          <a:xfrm>
            <a:off x="779577" y="2455079"/>
            <a:ext cx="2695021" cy="742454"/>
          </a:xfrm>
          <a:prstGeom prst="rect">
            <a:avLst/>
          </a:prstGeom>
        </p:spPr>
      </p:pic>
      <p:pic>
        <p:nvPicPr>
          <p:cNvPr id="8" name="Image 6" descr="preencoded.png"/>
          <p:cNvPicPr>
            <a:picLocks noChangeAspect="1"/>
          </p:cNvPicPr>
          <p:nvPr/>
        </p:nvPicPr>
        <p:blipFill>
          <a:blip r:embed="rId8"/>
          <a:stretch>
            <a:fillRect/>
          </a:stretch>
        </p:blipFill>
        <p:spPr>
          <a:xfrm>
            <a:off x="816699" y="2529324"/>
            <a:ext cx="148491" cy="148491"/>
          </a:xfrm>
          <a:prstGeom prst="rect">
            <a:avLst/>
          </a:prstGeom>
        </p:spPr>
      </p:pic>
      <p:pic>
        <p:nvPicPr>
          <p:cNvPr id="9" name="Image 7" descr="preencoded.png"/>
          <p:cNvPicPr>
            <a:picLocks noChangeAspect="1"/>
          </p:cNvPicPr>
          <p:nvPr/>
        </p:nvPicPr>
        <p:blipFill>
          <a:blip r:embed="rId8"/>
          <a:stretch>
            <a:fillRect/>
          </a:stretch>
        </p:blipFill>
        <p:spPr>
          <a:xfrm>
            <a:off x="816699" y="3346024"/>
            <a:ext cx="148491" cy="148491"/>
          </a:xfrm>
          <a:prstGeom prst="rect">
            <a:avLst/>
          </a:prstGeom>
        </p:spPr>
      </p:pic>
      <p:pic>
        <p:nvPicPr>
          <p:cNvPr id="10" name="Image 8" descr="preencoded.png"/>
          <p:cNvPicPr>
            <a:picLocks noChangeAspect="1"/>
          </p:cNvPicPr>
          <p:nvPr/>
        </p:nvPicPr>
        <p:blipFill>
          <a:blip r:embed="rId9"/>
          <a:stretch>
            <a:fillRect/>
          </a:stretch>
        </p:blipFill>
        <p:spPr>
          <a:xfrm>
            <a:off x="779577" y="3643005"/>
            <a:ext cx="2695021" cy="519718"/>
          </a:xfrm>
          <a:prstGeom prst="rect">
            <a:avLst/>
          </a:prstGeom>
        </p:spPr>
      </p:pic>
      <p:pic>
        <p:nvPicPr>
          <p:cNvPr id="11" name="Image 9" descr="preencoded.png"/>
          <p:cNvPicPr>
            <a:picLocks noChangeAspect="1"/>
          </p:cNvPicPr>
          <p:nvPr/>
        </p:nvPicPr>
        <p:blipFill>
          <a:blip r:embed="rId8"/>
          <a:stretch>
            <a:fillRect/>
          </a:stretch>
        </p:blipFill>
        <p:spPr>
          <a:xfrm>
            <a:off x="816699" y="3717250"/>
            <a:ext cx="148491" cy="148491"/>
          </a:xfrm>
          <a:prstGeom prst="rect">
            <a:avLst/>
          </a:prstGeom>
        </p:spPr>
      </p:pic>
      <p:pic>
        <p:nvPicPr>
          <p:cNvPr id="12" name="Image 10" descr="preencoded.png"/>
          <p:cNvPicPr>
            <a:picLocks noChangeAspect="1"/>
          </p:cNvPicPr>
          <p:nvPr/>
        </p:nvPicPr>
        <p:blipFill>
          <a:blip r:embed="rId8"/>
          <a:stretch>
            <a:fillRect/>
          </a:stretch>
        </p:blipFill>
        <p:spPr>
          <a:xfrm>
            <a:off x="816699" y="4311214"/>
            <a:ext cx="148491" cy="148491"/>
          </a:xfrm>
          <a:prstGeom prst="rect">
            <a:avLst/>
          </a:prstGeom>
        </p:spPr>
      </p:pic>
      <p:pic>
        <p:nvPicPr>
          <p:cNvPr id="13" name="Image 11" descr="preencoded.png"/>
          <p:cNvPicPr>
            <a:picLocks noChangeAspect="1"/>
          </p:cNvPicPr>
          <p:nvPr/>
        </p:nvPicPr>
        <p:blipFill>
          <a:blip r:embed="rId10"/>
          <a:stretch>
            <a:fillRect/>
          </a:stretch>
        </p:blipFill>
        <p:spPr>
          <a:xfrm>
            <a:off x="3808702" y="1267153"/>
            <a:ext cx="3066248" cy="3675147"/>
          </a:xfrm>
          <a:prstGeom prst="rect">
            <a:avLst/>
          </a:prstGeom>
        </p:spPr>
      </p:pic>
      <p:pic>
        <p:nvPicPr>
          <p:cNvPr id="14" name="Image 12" descr="preencoded.png"/>
          <p:cNvPicPr>
            <a:picLocks noChangeAspect="1"/>
          </p:cNvPicPr>
          <p:nvPr/>
        </p:nvPicPr>
        <p:blipFill>
          <a:blip r:embed="rId11"/>
          <a:stretch>
            <a:fillRect/>
          </a:stretch>
        </p:blipFill>
        <p:spPr>
          <a:xfrm>
            <a:off x="3994315" y="1452766"/>
            <a:ext cx="167052" cy="296982"/>
          </a:xfrm>
          <a:prstGeom prst="rect">
            <a:avLst/>
          </a:prstGeom>
        </p:spPr>
      </p:pic>
      <p:pic>
        <p:nvPicPr>
          <p:cNvPr id="15" name="Image 13" descr="preencoded.png"/>
          <p:cNvPicPr>
            <a:picLocks noChangeAspect="1"/>
          </p:cNvPicPr>
          <p:nvPr/>
        </p:nvPicPr>
        <p:blipFill>
          <a:blip r:embed="rId12"/>
          <a:stretch>
            <a:fillRect/>
          </a:stretch>
        </p:blipFill>
        <p:spPr>
          <a:xfrm>
            <a:off x="3994316" y="2455079"/>
            <a:ext cx="2695021" cy="519718"/>
          </a:xfrm>
          <a:prstGeom prst="rect">
            <a:avLst/>
          </a:prstGeom>
        </p:spPr>
      </p:pic>
      <p:pic>
        <p:nvPicPr>
          <p:cNvPr id="16" name="Image 14" descr="preencoded.png"/>
          <p:cNvPicPr>
            <a:picLocks noChangeAspect="1"/>
          </p:cNvPicPr>
          <p:nvPr/>
        </p:nvPicPr>
        <p:blipFill>
          <a:blip r:embed="rId8"/>
          <a:stretch>
            <a:fillRect/>
          </a:stretch>
        </p:blipFill>
        <p:spPr>
          <a:xfrm>
            <a:off x="4031438" y="2529324"/>
            <a:ext cx="148491" cy="148491"/>
          </a:xfrm>
          <a:prstGeom prst="rect">
            <a:avLst/>
          </a:prstGeom>
        </p:spPr>
      </p:pic>
      <p:pic>
        <p:nvPicPr>
          <p:cNvPr id="17" name="Image 15" descr="preencoded.png"/>
          <p:cNvPicPr>
            <a:picLocks noChangeAspect="1"/>
          </p:cNvPicPr>
          <p:nvPr/>
        </p:nvPicPr>
        <p:blipFill>
          <a:blip r:embed="rId8"/>
          <a:stretch>
            <a:fillRect/>
          </a:stretch>
        </p:blipFill>
        <p:spPr>
          <a:xfrm>
            <a:off x="4031438" y="3123287"/>
            <a:ext cx="148491" cy="148491"/>
          </a:xfrm>
          <a:prstGeom prst="rect">
            <a:avLst/>
          </a:prstGeom>
        </p:spPr>
      </p:pic>
      <p:pic>
        <p:nvPicPr>
          <p:cNvPr id="18" name="Image 16" descr="preencoded.png"/>
          <p:cNvPicPr>
            <a:picLocks noChangeAspect="1"/>
          </p:cNvPicPr>
          <p:nvPr/>
        </p:nvPicPr>
        <p:blipFill>
          <a:blip r:embed="rId13"/>
          <a:stretch>
            <a:fillRect/>
          </a:stretch>
        </p:blipFill>
        <p:spPr>
          <a:xfrm>
            <a:off x="3994316" y="3420269"/>
            <a:ext cx="2695021" cy="296982"/>
          </a:xfrm>
          <a:prstGeom prst="rect">
            <a:avLst/>
          </a:prstGeom>
        </p:spPr>
      </p:pic>
      <p:pic>
        <p:nvPicPr>
          <p:cNvPr id="19" name="Image 17" descr="preencoded.png"/>
          <p:cNvPicPr>
            <a:picLocks noChangeAspect="1"/>
          </p:cNvPicPr>
          <p:nvPr/>
        </p:nvPicPr>
        <p:blipFill>
          <a:blip r:embed="rId8"/>
          <a:stretch>
            <a:fillRect/>
          </a:stretch>
        </p:blipFill>
        <p:spPr>
          <a:xfrm>
            <a:off x="4031438" y="3494514"/>
            <a:ext cx="148491" cy="148491"/>
          </a:xfrm>
          <a:prstGeom prst="rect">
            <a:avLst/>
          </a:prstGeom>
        </p:spPr>
      </p:pic>
      <p:pic>
        <p:nvPicPr>
          <p:cNvPr id="20" name="Image 18" descr="preencoded.png"/>
          <p:cNvPicPr>
            <a:picLocks noChangeAspect="1"/>
          </p:cNvPicPr>
          <p:nvPr/>
        </p:nvPicPr>
        <p:blipFill>
          <a:blip r:embed="rId8"/>
          <a:stretch>
            <a:fillRect/>
          </a:stretch>
        </p:blipFill>
        <p:spPr>
          <a:xfrm>
            <a:off x="4031438" y="3865741"/>
            <a:ext cx="148491" cy="148491"/>
          </a:xfrm>
          <a:prstGeom prst="rect">
            <a:avLst/>
          </a:prstGeom>
        </p:spPr>
      </p:pic>
      <p:pic>
        <p:nvPicPr>
          <p:cNvPr id="21" name="Image 19" descr="preencoded.png"/>
          <p:cNvPicPr>
            <a:picLocks noChangeAspect="1"/>
          </p:cNvPicPr>
          <p:nvPr/>
        </p:nvPicPr>
        <p:blipFill>
          <a:blip r:embed="rId14"/>
          <a:stretch>
            <a:fillRect/>
          </a:stretch>
        </p:blipFill>
        <p:spPr>
          <a:xfrm>
            <a:off x="519645" y="4852902"/>
            <a:ext cx="6281131" cy="1484908"/>
          </a:xfrm>
          <a:prstGeom prst="rect">
            <a:avLst/>
          </a:prstGeom>
        </p:spPr>
      </p:pic>
      <p:pic>
        <p:nvPicPr>
          <p:cNvPr id="22" name="Image 20" descr="preencoded.png"/>
          <p:cNvPicPr>
            <a:picLocks noChangeAspect="1"/>
          </p:cNvPicPr>
          <p:nvPr/>
        </p:nvPicPr>
        <p:blipFill>
          <a:blip r:embed="rId15"/>
          <a:stretch>
            <a:fillRect/>
          </a:stretch>
        </p:blipFill>
        <p:spPr>
          <a:xfrm>
            <a:off x="779576" y="5387772"/>
            <a:ext cx="167052" cy="185613"/>
          </a:xfrm>
          <a:prstGeom prst="rect">
            <a:avLst/>
          </a:prstGeom>
        </p:spPr>
      </p:pic>
      <p:pic>
        <p:nvPicPr>
          <p:cNvPr id="23" name="Image 21" descr="preencoded.png"/>
          <p:cNvPicPr>
            <a:picLocks noChangeAspect="1"/>
          </p:cNvPicPr>
          <p:nvPr/>
        </p:nvPicPr>
        <p:blipFill>
          <a:blip r:embed="rId16"/>
          <a:stretch>
            <a:fillRect/>
          </a:stretch>
        </p:blipFill>
        <p:spPr>
          <a:xfrm>
            <a:off x="779576" y="5721876"/>
            <a:ext cx="296982" cy="296982"/>
          </a:xfrm>
          <a:prstGeom prst="rect">
            <a:avLst/>
          </a:prstGeom>
        </p:spPr>
      </p:pic>
      <p:pic>
        <p:nvPicPr>
          <p:cNvPr id="24" name="Image 22" descr="preencoded.png"/>
          <p:cNvPicPr>
            <a:picLocks noChangeAspect="1"/>
          </p:cNvPicPr>
          <p:nvPr/>
        </p:nvPicPr>
        <p:blipFill>
          <a:blip r:embed="rId17"/>
          <a:stretch>
            <a:fillRect/>
          </a:stretch>
        </p:blipFill>
        <p:spPr>
          <a:xfrm>
            <a:off x="872383" y="5796121"/>
            <a:ext cx="111368" cy="148491"/>
          </a:xfrm>
          <a:prstGeom prst="rect">
            <a:avLst/>
          </a:prstGeom>
        </p:spPr>
      </p:pic>
      <p:pic>
        <p:nvPicPr>
          <p:cNvPr id="25" name="Image 23" descr="preencoded.png"/>
          <p:cNvPicPr>
            <a:picLocks noChangeAspect="1"/>
          </p:cNvPicPr>
          <p:nvPr/>
        </p:nvPicPr>
        <p:blipFill>
          <a:blip r:embed="rId18"/>
          <a:stretch>
            <a:fillRect/>
          </a:stretch>
        </p:blipFill>
        <p:spPr>
          <a:xfrm>
            <a:off x="3808701" y="5833244"/>
            <a:ext cx="296982" cy="296982"/>
          </a:xfrm>
          <a:prstGeom prst="rect">
            <a:avLst/>
          </a:prstGeom>
        </p:spPr>
      </p:pic>
      <p:pic>
        <p:nvPicPr>
          <p:cNvPr id="26" name="Image 24" descr="preencoded.png"/>
          <p:cNvPicPr>
            <a:picLocks noChangeAspect="1"/>
          </p:cNvPicPr>
          <p:nvPr/>
        </p:nvPicPr>
        <p:blipFill>
          <a:blip r:embed="rId19"/>
          <a:stretch>
            <a:fillRect/>
          </a:stretch>
        </p:blipFill>
        <p:spPr>
          <a:xfrm>
            <a:off x="3901508" y="5907489"/>
            <a:ext cx="111368" cy="148491"/>
          </a:xfrm>
          <a:prstGeom prst="rect">
            <a:avLst/>
          </a:prstGeom>
        </p:spPr>
      </p:pic>
      <p:pic>
        <p:nvPicPr>
          <p:cNvPr id="27" name="Image 25" descr="preencoded.png"/>
          <p:cNvPicPr>
            <a:picLocks noChangeAspect="1"/>
          </p:cNvPicPr>
          <p:nvPr/>
        </p:nvPicPr>
        <p:blipFill>
          <a:blip r:embed="rId20"/>
          <a:stretch>
            <a:fillRect/>
          </a:stretch>
        </p:blipFill>
        <p:spPr>
          <a:xfrm>
            <a:off x="7097830" y="1267153"/>
            <a:ext cx="4187469" cy="3786515"/>
          </a:xfrm>
          <a:prstGeom prst="rect">
            <a:avLst/>
          </a:prstGeom>
        </p:spPr>
      </p:pic>
      <p:pic>
        <p:nvPicPr>
          <p:cNvPr id="28" name="Image 26" descr="preencoded.png"/>
          <p:cNvPicPr>
            <a:picLocks noChangeAspect="1"/>
          </p:cNvPicPr>
          <p:nvPr/>
        </p:nvPicPr>
        <p:blipFill>
          <a:blip r:embed="rId21"/>
          <a:stretch>
            <a:fillRect/>
          </a:stretch>
        </p:blipFill>
        <p:spPr>
          <a:xfrm>
            <a:off x="7283444" y="1489889"/>
            <a:ext cx="232017" cy="185613"/>
          </a:xfrm>
          <a:prstGeom prst="rect">
            <a:avLst/>
          </a:prstGeom>
        </p:spPr>
      </p:pic>
      <p:pic>
        <p:nvPicPr>
          <p:cNvPr id="29" name="Image 27" descr="preencoded.png"/>
          <p:cNvPicPr>
            <a:picLocks noChangeAspect="1"/>
          </p:cNvPicPr>
          <p:nvPr/>
        </p:nvPicPr>
        <p:blipFill>
          <a:blip r:embed="rId22"/>
          <a:stretch>
            <a:fillRect/>
          </a:stretch>
        </p:blipFill>
        <p:spPr>
          <a:xfrm>
            <a:off x="7283444" y="1851835"/>
            <a:ext cx="185613" cy="167052"/>
          </a:xfrm>
          <a:prstGeom prst="rect">
            <a:avLst/>
          </a:prstGeom>
        </p:spPr>
      </p:pic>
      <p:pic>
        <p:nvPicPr>
          <p:cNvPr id="30" name="Image 28" descr="preencoded.png"/>
          <p:cNvPicPr>
            <a:picLocks noChangeAspect="1"/>
          </p:cNvPicPr>
          <p:nvPr/>
        </p:nvPicPr>
        <p:blipFill>
          <a:blip r:embed="rId23"/>
          <a:stretch>
            <a:fillRect/>
          </a:stretch>
        </p:blipFill>
        <p:spPr>
          <a:xfrm>
            <a:off x="7283444" y="2195220"/>
            <a:ext cx="74245" cy="148491"/>
          </a:xfrm>
          <a:prstGeom prst="rect">
            <a:avLst/>
          </a:prstGeom>
        </p:spPr>
      </p:pic>
      <p:pic>
        <p:nvPicPr>
          <p:cNvPr id="31" name="Image 29" descr="preencoded.png"/>
          <p:cNvPicPr>
            <a:picLocks noChangeAspect="1"/>
          </p:cNvPicPr>
          <p:nvPr/>
        </p:nvPicPr>
        <p:blipFill>
          <a:blip r:embed="rId23"/>
          <a:stretch>
            <a:fillRect/>
          </a:stretch>
        </p:blipFill>
        <p:spPr>
          <a:xfrm>
            <a:off x="7283444" y="2492202"/>
            <a:ext cx="74245" cy="148491"/>
          </a:xfrm>
          <a:prstGeom prst="rect">
            <a:avLst/>
          </a:prstGeom>
        </p:spPr>
      </p:pic>
      <p:pic>
        <p:nvPicPr>
          <p:cNvPr id="32" name="Image 30" descr="preencoded.png"/>
          <p:cNvPicPr>
            <a:picLocks noChangeAspect="1"/>
          </p:cNvPicPr>
          <p:nvPr/>
        </p:nvPicPr>
        <p:blipFill>
          <a:blip r:embed="rId23"/>
          <a:stretch>
            <a:fillRect/>
          </a:stretch>
        </p:blipFill>
        <p:spPr>
          <a:xfrm>
            <a:off x="7283444" y="2789183"/>
            <a:ext cx="74245" cy="148491"/>
          </a:xfrm>
          <a:prstGeom prst="rect">
            <a:avLst/>
          </a:prstGeom>
        </p:spPr>
      </p:pic>
      <p:pic>
        <p:nvPicPr>
          <p:cNvPr id="33" name="Image 31" descr="preencoded.png"/>
          <p:cNvPicPr>
            <a:picLocks noChangeAspect="1"/>
          </p:cNvPicPr>
          <p:nvPr/>
        </p:nvPicPr>
        <p:blipFill>
          <a:blip r:embed="rId23"/>
          <a:stretch>
            <a:fillRect/>
          </a:stretch>
        </p:blipFill>
        <p:spPr>
          <a:xfrm>
            <a:off x="7283444" y="3086165"/>
            <a:ext cx="74245" cy="148491"/>
          </a:xfrm>
          <a:prstGeom prst="rect">
            <a:avLst/>
          </a:prstGeom>
        </p:spPr>
      </p:pic>
      <p:pic>
        <p:nvPicPr>
          <p:cNvPr id="34" name="Image 32" descr="preencoded.png"/>
          <p:cNvPicPr>
            <a:picLocks noChangeAspect="1"/>
          </p:cNvPicPr>
          <p:nvPr/>
        </p:nvPicPr>
        <p:blipFill>
          <a:blip r:embed="rId23"/>
          <a:stretch>
            <a:fillRect/>
          </a:stretch>
        </p:blipFill>
        <p:spPr>
          <a:xfrm>
            <a:off x="7283444" y="3383146"/>
            <a:ext cx="74245" cy="148491"/>
          </a:xfrm>
          <a:prstGeom prst="rect">
            <a:avLst/>
          </a:prstGeom>
        </p:spPr>
      </p:pic>
      <p:pic>
        <p:nvPicPr>
          <p:cNvPr id="35" name="Image 33" descr="preencoded.png"/>
          <p:cNvPicPr>
            <a:picLocks noChangeAspect="1"/>
          </p:cNvPicPr>
          <p:nvPr/>
        </p:nvPicPr>
        <p:blipFill>
          <a:blip r:embed="rId24"/>
          <a:stretch>
            <a:fillRect/>
          </a:stretch>
        </p:blipFill>
        <p:spPr>
          <a:xfrm>
            <a:off x="7283444" y="3745093"/>
            <a:ext cx="185613" cy="167052"/>
          </a:xfrm>
          <a:prstGeom prst="rect">
            <a:avLst/>
          </a:prstGeom>
        </p:spPr>
      </p:pic>
      <p:pic>
        <p:nvPicPr>
          <p:cNvPr id="36" name="Image 34" descr="preencoded.png"/>
          <p:cNvPicPr>
            <a:picLocks noChangeAspect="1"/>
          </p:cNvPicPr>
          <p:nvPr/>
        </p:nvPicPr>
        <p:blipFill>
          <a:blip r:embed="rId23"/>
          <a:stretch>
            <a:fillRect/>
          </a:stretch>
        </p:blipFill>
        <p:spPr>
          <a:xfrm>
            <a:off x="7283444" y="4088477"/>
            <a:ext cx="74245" cy="148491"/>
          </a:xfrm>
          <a:prstGeom prst="rect">
            <a:avLst/>
          </a:prstGeom>
        </p:spPr>
      </p:pic>
      <p:pic>
        <p:nvPicPr>
          <p:cNvPr id="37" name="Image 35" descr="preencoded.png"/>
          <p:cNvPicPr>
            <a:picLocks noChangeAspect="1"/>
          </p:cNvPicPr>
          <p:nvPr/>
        </p:nvPicPr>
        <p:blipFill>
          <a:blip r:embed="rId23"/>
          <a:stretch>
            <a:fillRect/>
          </a:stretch>
        </p:blipFill>
        <p:spPr>
          <a:xfrm>
            <a:off x="7283444" y="4385459"/>
            <a:ext cx="74245" cy="148491"/>
          </a:xfrm>
          <a:prstGeom prst="rect">
            <a:avLst/>
          </a:prstGeom>
        </p:spPr>
      </p:pic>
      <p:pic>
        <p:nvPicPr>
          <p:cNvPr id="38" name="Image 36" descr="preencoded.png"/>
          <p:cNvPicPr>
            <a:picLocks noChangeAspect="1"/>
          </p:cNvPicPr>
          <p:nvPr/>
        </p:nvPicPr>
        <p:blipFill>
          <a:blip r:embed="rId23"/>
          <a:stretch>
            <a:fillRect/>
          </a:stretch>
        </p:blipFill>
        <p:spPr>
          <a:xfrm>
            <a:off x="7283444" y="4682441"/>
            <a:ext cx="74245" cy="148491"/>
          </a:xfrm>
          <a:prstGeom prst="rect">
            <a:avLst/>
          </a:prstGeom>
        </p:spPr>
      </p:pic>
      <p:pic>
        <p:nvPicPr>
          <p:cNvPr id="39" name="Image 37" descr="preencoded.png"/>
          <p:cNvPicPr>
            <a:picLocks noChangeAspect="1"/>
          </p:cNvPicPr>
          <p:nvPr/>
        </p:nvPicPr>
        <p:blipFill>
          <a:blip r:embed="rId25"/>
          <a:stretch>
            <a:fillRect/>
          </a:stretch>
        </p:blipFill>
        <p:spPr>
          <a:xfrm>
            <a:off x="7097830" y="5202158"/>
            <a:ext cx="4187469" cy="1076558"/>
          </a:xfrm>
          <a:prstGeom prst="rect">
            <a:avLst/>
          </a:prstGeom>
        </p:spPr>
      </p:pic>
      <p:pic>
        <p:nvPicPr>
          <p:cNvPr id="40" name="Image 38" descr="preencoded.png"/>
          <p:cNvPicPr>
            <a:picLocks noChangeAspect="1"/>
          </p:cNvPicPr>
          <p:nvPr/>
        </p:nvPicPr>
        <p:blipFill>
          <a:blip r:embed="rId26"/>
          <a:stretch>
            <a:fillRect/>
          </a:stretch>
        </p:blipFill>
        <p:spPr>
          <a:xfrm>
            <a:off x="7246321" y="5350649"/>
            <a:ext cx="139210" cy="259859"/>
          </a:xfrm>
          <a:prstGeom prst="rect">
            <a:avLst/>
          </a:prstGeom>
        </p:spPr>
      </p:pic>
      <p:sp>
        <p:nvSpPr>
          <p:cNvPr id="41" name="Text 0"/>
          <p:cNvSpPr/>
          <p:nvPr/>
        </p:nvSpPr>
        <p:spPr>
          <a:xfrm>
            <a:off x="593963" y="673190"/>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SSD-Backed Volumes: General Purpose (gp3 &amp; gp2)</a:t>
            </a:r>
            <a:endParaRPr lang="en-US" sz="2631" dirty="0"/>
          </a:p>
        </p:txBody>
      </p:sp>
      <p:sp>
        <p:nvSpPr>
          <p:cNvPr id="42" name="Text 1"/>
          <p:cNvSpPr/>
          <p:nvPr/>
        </p:nvSpPr>
        <p:spPr>
          <a:xfrm>
            <a:off x="1057997" y="1452766"/>
            <a:ext cx="568673"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gp3</a:t>
            </a:r>
            <a:endParaRPr lang="en-US" sz="1754" dirty="0"/>
          </a:p>
        </p:txBody>
      </p:sp>
      <p:sp>
        <p:nvSpPr>
          <p:cNvPr id="43" name="Text 2"/>
          <p:cNvSpPr/>
          <p:nvPr/>
        </p:nvSpPr>
        <p:spPr>
          <a:xfrm>
            <a:off x="779577" y="1861116"/>
            <a:ext cx="269502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Latest generation with enhanced flexibility and cost efficiency</a:t>
            </a:r>
            <a:endParaRPr lang="en-US" sz="1169" dirty="0"/>
          </a:p>
        </p:txBody>
      </p:sp>
      <p:sp>
        <p:nvSpPr>
          <p:cNvPr id="44" name="Text 3"/>
          <p:cNvSpPr/>
          <p:nvPr/>
        </p:nvSpPr>
        <p:spPr>
          <a:xfrm>
            <a:off x="1039436" y="2492201"/>
            <a:ext cx="2398039" cy="668209"/>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Independent IOPS/Throughput: Provision without matching storage size</a:t>
            </a:r>
            <a:endParaRPr lang="en-US" sz="1169" dirty="0"/>
          </a:p>
        </p:txBody>
      </p:sp>
      <p:sp>
        <p:nvSpPr>
          <p:cNvPr id="45" name="Text 4"/>
          <p:cNvSpPr/>
          <p:nvPr/>
        </p:nvSpPr>
        <p:spPr>
          <a:xfrm>
            <a:off x="1039436" y="3308901"/>
            <a:ext cx="2667788"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Baseline IOPS: 3,000 included</a:t>
            </a:r>
            <a:endParaRPr lang="en-US" sz="1169" dirty="0"/>
          </a:p>
        </p:txBody>
      </p:sp>
      <p:sp>
        <p:nvSpPr>
          <p:cNvPr id="46" name="Text 5"/>
          <p:cNvSpPr/>
          <p:nvPr/>
        </p:nvSpPr>
        <p:spPr>
          <a:xfrm>
            <a:off x="1039436" y="3680128"/>
            <a:ext cx="2398039"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Max Throughput: 2,000 MiB/s (baseline 125 MiB/s)</a:t>
            </a:r>
            <a:endParaRPr lang="en-US" sz="1169" dirty="0"/>
          </a:p>
        </p:txBody>
      </p:sp>
      <p:sp>
        <p:nvSpPr>
          <p:cNvPr id="47" name="Text 6"/>
          <p:cNvSpPr/>
          <p:nvPr/>
        </p:nvSpPr>
        <p:spPr>
          <a:xfrm>
            <a:off x="1039436" y="4274091"/>
            <a:ext cx="2398039"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Price: Up to 20% lower per GiB than gp2</a:t>
            </a:r>
            <a:endParaRPr lang="en-US" sz="1169" dirty="0"/>
          </a:p>
        </p:txBody>
      </p:sp>
      <p:sp>
        <p:nvSpPr>
          <p:cNvPr id="48" name="Text 7"/>
          <p:cNvSpPr/>
          <p:nvPr/>
        </p:nvSpPr>
        <p:spPr>
          <a:xfrm>
            <a:off x="4272735" y="1452766"/>
            <a:ext cx="568673"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gp2</a:t>
            </a:r>
            <a:endParaRPr lang="en-US" sz="1754" dirty="0"/>
          </a:p>
        </p:txBody>
      </p:sp>
      <p:sp>
        <p:nvSpPr>
          <p:cNvPr id="49" name="Text 8"/>
          <p:cNvSpPr/>
          <p:nvPr/>
        </p:nvSpPr>
        <p:spPr>
          <a:xfrm>
            <a:off x="3994316" y="1861116"/>
            <a:ext cx="269502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Previous generation with performance proportional to size</a:t>
            </a:r>
            <a:endParaRPr lang="en-US" sz="1169" dirty="0"/>
          </a:p>
        </p:txBody>
      </p:sp>
      <p:sp>
        <p:nvSpPr>
          <p:cNvPr id="50" name="Text 9"/>
          <p:cNvSpPr/>
          <p:nvPr/>
        </p:nvSpPr>
        <p:spPr>
          <a:xfrm>
            <a:off x="4254175" y="2492202"/>
            <a:ext cx="2398039"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IOPS Model: Scales with size (3 IOPS/GiB)</a:t>
            </a:r>
            <a:endParaRPr lang="en-US" sz="1169" dirty="0"/>
          </a:p>
        </p:txBody>
      </p:sp>
      <p:sp>
        <p:nvSpPr>
          <p:cNvPr id="51" name="Text 10"/>
          <p:cNvSpPr/>
          <p:nvPr/>
        </p:nvSpPr>
        <p:spPr>
          <a:xfrm>
            <a:off x="4254175" y="3086165"/>
            <a:ext cx="171298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Min IOPS: 100 IOPS</a:t>
            </a:r>
            <a:endParaRPr lang="en-US" sz="1169" dirty="0"/>
          </a:p>
        </p:txBody>
      </p:sp>
      <p:sp>
        <p:nvSpPr>
          <p:cNvPr id="52" name="Text 11"/>
          <p:cNvSpPr/>
          <p:nvPr/>
        </p:nvSpPr>
        <p:spPr>
          <a:xfrm>
            <a:off x="4254175" y="3457392"/>
            <a:ext cx="2452012"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Max Throughput: 250 MiB/s</a:t>
            </a:r>
            <a:endParaRPr lang="en-US" sz="1169" dirty="0"/>
          </a:p>
        </p:txBody>
      </p:sp>
      <p:sp>
        <p:nvSpPr>
          <p:cNvPr id="53" name="Text 12"/>
          <p:cNvSpPr/>
          <p:nvPr/>
        </p:nvSpPr>
        <p:spPr>
          <a:xfrm>
            <a:off x="4254175" y="3828619"/>
            <a:ext cx="2398039"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Price: I/O operations included in price</a:t>
            </a:r>
            <a:endParaRPr lang="en-US" sz="1169" dirty="0"/>
          </a:p>
        </p:txBody>
      </p:sp>
      <p:sp>
        <p:nvSpPr>
          <p:cNvPr id="54" name="Text 13"/>
          <p:cNvSpPr/>
          <p:nvPr/>
        </p:nvSpPr>
        <p:spPr>
          <a:xfrm>
            <a:off x="1020874" y="5350649"/>
            <a:ext cx="5909904"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Volume Size Comparison</a:t>
            </a:r>
            <a:endParaRPr lang="en-US" sz="1461" dirty="0"/>
          </a:p>
        </p:txBody>
      </p:sp>
      <p:sp>
        <p:nvSpPr>
          <p:cNvPr id="55" name="Text 14"/>
          <p:cNvSpPr/>
          <p:nvPr/>
        </p:nvSpPr>
        <p:spPr>
          <a:xfrm>
            <a:off x="1187926" y="5758999"/>
            <a:ext cx="399707"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gp3:</a:t>
            </a:r>
            <a:endParaRPr lang="en-US" sz="1169" dirty="0"/>
          </a:p>
        </p:txBody>
      </p:sp>
      <p:sp>
        <p:nvSpPr>
          <p:cNvPr id="56" name="Text 15"/>
          <p:cNvSpPr/>
          <p:nvPr/>
        </p:nvSpPr>
        <p:spPr>
          <a:xfrm>
            <a:off x="1187926" y="6018858"/>
            <a:ext cx="247228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1 GiB - 64 TiB (up to 16 TiB on Outposts)</a:t>
            </a:r>
            <a:endParaRPr lang="en-US" sz="1169" dirty="0"/>
          </a:p>
        </p:txBody>
      </p:sp>
      <p:sp>
        <p:nvSpPr>
          <p:cNvPr id="57" name="Text 16"/>
          <p:cNvSpPr/>
          <p:nvPr/>
        </p:nvSpPr>
        <p:spPr>
          <a:xfrm>
            <a:off x="4217051" y="5870367"/>
            <a:ext cx="399707"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gp2:</a:t>
            </a:r>
            <a:endParaRPr lang="en-US" sz="1169" dirty="0"/>
          </a:p>
        </p:txBody>
      </p:sp>
      <p:sp>
        <p:nvSpPr>
          <p:cNvPr id="58" name="Text 17"/>
          <p:cNvSpPr/>
          <p:nvPr/>
        </p:nvSpPr>
        <p:spPr>
          <a:xfrm>
            <a:off x="4217051" y="6130226"/>
            <a:ext cx="296674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1 GiB - 16 TiB</a:t>
            </a:r>
            <a:endParaRPr lang="en-US" sz="1169" dirty="0"/>
          </a:p>
        </p:txBody>
      </p:sp>
      <p:sp>
        <p:nvSpPr>
          <p:cNvPr id="59" name="Text 18"/>
          <p:cNvSpPr/>
          <p:nvPr/>
        </p:nvSpPr>
        <p:spPr>
          <a:xfrm>
            <a:off x="7589706" y="1452766"/>
            <a:ext cx="3816242"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Primary Use Cases</a:t>
            </a:r>
            <a:endParaRPr lang="en-US" sz="1461" dirty="0"/>
          </a:p>
        </p:txBody>
      </p:sp>
      <p:sp>
        <p:nvSpPr>
          <p:cNvPr id="60" name="Text 19"/>
          <p:cNvSpPr/>
          <p:nvPr/>
        </p:nvSpPr>
        <p:spPr>
          <a:xfrm>
            <a:off x="7543302" y="1823993"/>
            <a:ext cx="381624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gp3 Use Cases</a:t>
            </a:r>
            <a:endParaRPr lang="en-US" sz="1315" dirty="0"/>
          </a:p>
        </p:txBody>
      </p:sp>
      <p:sp>
        <p:nvSpPr>
          <p:cNvPr id="61" name="Text 20"/>
          <p:cNvSpPr/>
          <p:nvPr/>
        </p:nvSpPr>
        <p:spPr>
          <a:xfrm>
            <a:off x="7431934" y="2158097"/>
            <a:ext cx="1442565"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Virtual desktops</a:t>
            </a:r>
            <a:endParaRPr lang="en-US" sz="1169" dirty="0"/>
          </a:p>
        </p:txBody>
      </p:sp>
      <p:sp>
        <p:nvSpPr>
          <p:cNvPr id="62" name="Text 21"/>
          <p:cNvSpPr/>
          <p:nvPr/>
        </p:nvSpPr>
        <p:spPr>
          <a:xfrm>
            <a:off x="7431934" y="2455079"/>
            <a:ext cx="3614417"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Medium-sized single-instance databases</a:t>
            </a:r>
            <a:endParaRPr lang="en-US" sz="1169" dirty="0"/>
          </a:p>
        </p:txBody>
      </p:sp>
      <p:sp>
        <p:nvSpPr>
          <p:cNvPr id="63" name="Text 22"/>
          <p:cNvSpPr/>
          <p:nvPr/>
        </p:nvSpPr>
        <p:spPr>
          <a:xfrm>
            <a:off x="7431934" y="2752061"/>
            <a:ext cx="321558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Low-latency interactive applications</a:t>
            </a:r>
            <a:endParaRPr lang="en-US" sz="1169" dirty="0"/>
          </a:p>
        </p:txBody>
      </p:sp>
      <p:sp>
        <p:nvSpPr>
          <p:cNvPr id="64" name="Text 23"/>
          <p:cNvSpPr/>
          <p:nvPr/>
        </p:nvSpPr>
        <p:spPr>
          <a:xfrm>
            <a:off x="7431935" y="3049042"/>
            <a:ext cx="307828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Development &amp; test environments</a:t>
            </a:r>
            <a:endParaRPr lang="en-US" sz="1169" dirty="0"/>
          </a:p>
        </p:txBody>
      </p:sp>
      <p:sp>
        <p:nvSpPr>
          <p:cNvPr id="65" name="Text 24"/>
          <p:cNvSpPr/>
          <p:nvPr/>
        </p:nvSpPr>
        <p:spPr>
          <a:xfrm>
            <a:off x="7431934" y="3346024"/>
            <a:ext cx="1219828"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Boot volumes</a:t>
            </a:r>
            <a:endParaRPr lang="en-US" sz="1169" dirty="0"/>
          </a:p>
        </p:txBody>
      </p:sp>
      <p:sp>
        <p:nvSpPr>
          <p:cNvPr id="66" name="Text 25"/>
          <p:cNvSpPr/>
          <p:nvPr/>
        </p:nvSpPr>
        <p:spPr>
          <a:xfrm>
            <a:off x="7543302" y="3717250"/>
            <a:ext cx="381624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gp2 Use Cases</a:t>
            </a:r>
            <a:endParaRPr lang="en-US" sz="1315" dirty="0"/>
          </a:p>
        </p:txBody>
      </p:sp>
      <p:sp>
        <p:nvSpPr>
          <p:cNvPr id="67" name="Text 26"/>
          <p:cNvSpPr/>
          <p:nvPr/>
        </p:nvSpPr>
        <p:spPr>
          <a:xfrm>
            <a:off x="7431934" y="4051355"/>
            <a:ext cx="1219828"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Boot volumes</a:t>
            </a:r>
            <a:endParaRPr lang="en-US" sz="1169" dirty="0"/>
          </a:p>
        </p:txBody>
      </p:sp>
      <p:sp>
        <p:nvSpPr>
          <p:cNvPr id="68" name="Text 27"/>
          <p:cNvSpPr/>
          <p:nvPr/>
        </p:nvSpPr>
        <p:spPr>
          <a:xfrm>
            <a:off x="7431934" y="4348336"/>
            <a:ext cx="321558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Low-latency interactive applications</a:t>
            </a:r>
            <a:endParaRPr lang="en-US" sz="1169" dirty="0"/>
          </a:p>
        </p:txBody>
      </p:sp>
      <p:sp>
        <p:nvSpPr>
          <p:cNvPr id="69" name="Text 28"/>
          <p:cNvSpPr/>
          <p:nvPr/>
        </p:nvSpPr>
        <p:spPr>
          <a:xfrm>
            <a:off x="7431935" y="4645318"/>
            <a:ext cx="307828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Development &amp; test environments</a:t>
            </a:r>
            <a:endParaRPr lang="en-US" sz="1169" dirty="0"/>
          </a:p>
        </p:txBody>
      </p:sp>
      <p:sp>
        <p:nvSpPr>
          <p:cNvPr id="70" name="Text 29"/>
          <p:cNvSpPr/>
          <p:nvPr/>
        </p:nvSpPr>
        <p:spPr>
          <a:xfrm>
            <a:off x="7496899" y="5350649"/>
            <a:ext cx="3639910" cy="185613"/>
          </a:xfrm>
          <a:prstGeom prst="rect">
            <a:avLst/>
          </a:prstGeom>
          <a:noFill/>
          <a:ln/>
        </p:spPr>
        <p:txBody>
          <a:bodyPr vert="horz" wrap="square" lIns="0" tIns="0" rIns="0" bIns="0" rtlCol="0" anchor="t"/>
          <a:lstStyle/>
          <a:p>
            <a:pPr>
              <a:lnSpc>
                <a:spcPts val="1461"/>
              </a:lnSpc>
            </a:pPr>
            <a:r>
              <a:rPr lang="en-US" sz="1023" dirty="0">
                <a:solidFill>
                  <a:srgbClr val="1F2937"/>
                </a:solidFill>
                <a:latin typeface="ui-sans-serif" pitchFamily="34" charset="0"/>
                <a:ea typeface="ui-sans-serif" pitchFamily="34" charset="-122"/>
                <a:cs typeface="ui-sans-serif" pitchFamily="34" charset="-120"/>
              </a:rPr>
              <a:t>Performance Note</a:t>
            </a:r>
            <a:endParaRPr lang="en-US" sz="1023" dirty="0"/>
          </a:p>
        </p:txBody>
      </p:sp>
      <p:sp>
        <p:nvSpPr>
          <p:cNvPr id="71" name="Text 30"/>
          <p:cNvSpPr/>
          <p:nvPr/>
        </p:nvSpPr>
        <p:spPr>
          <a:xfrm>
            <a:off x="7496899" y="5573386"/>
            <a:ext cx="3639910"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Both gp3 and gp2 offer single-digit millisecond latency and are optimized for transactional workloads with small I/O sizes.</a:t>
            </a:r>
            <a:endParaRPr lang="en-US" sz="1023" dirty="0"/>
          </a:p>
        </p:txBody>
      </p:sp>
    </p:spTree>
    <p:extLst>
      <p:ext uri="{BB962C8B-B14F-4D97-AF65-F5344CB8AC3E}">
        <p14:creationId xmlns:p14="http://schemas.microsoft.com/office/powerpoint/2010/main" val="1220290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088122"/>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296982"/>
          </a:xfrm>
          <a:prstGeom prst="rect">
            <a:avLst/>
          </a:prstGeom>
        </p:spPr>
      </p:pic>
      <p:pic>
        <p:nvPicPr>
          <p:cNvPr id="5" name="Image 3" descr="preencoded.png"/>
          <p:cNvPicPr>
            <a:picLocks noChangeAspect="1"/>
          </p:cNvPicPr>
          <p:nvPr/>
        </p:nvPicPr>
        <p:blipFill>
          <a:blip r:embed="rId5"/>
          <a:stretch>
            <a:fillRect/>
          </a:stretch>
        </p:blipFill>
        <p:spPr>
          <a:xfrm>
            <a:off x="593963" y="1601257"/>
            <a:ext cx="10691336" cy="519718"/>
          </a:xfrm>
          <a:prstGeom prst="rect">
            <a:avLst/>
          </a:prstGeom>
        </p:spPr>
      </p:pic>
      <p:pic>
        <p:nvPicPr>
          <p:cNvPr id="6" name="Image 4" descr="preencoded.png"/>
          <p:cNvPicPr>
            <a:picLocks noChangeAspect="1"/>
          </p:cNvPicPr>
          <p:nvPr/>
        </p:nvPicPr>
        <p:blipFill>
          <a:blip r:embed="rId6"/>
          <a:stretch>
            <a:fillRect/>
          </a:stretch>
        </p:blipFill>
        <p:spPr>
          <a:xfrm>
            <a:off x="742454" y="1777590"/>
            <a:ext cx="148491" cy="148491"/>
          </a:xfrm>
          <a:prstGeom prst="rect">
            <a:avLst/>
          </a:prstGeom>
        </p:spPr>
      </p:pic>
      <p:pic>
        <p:nvPicPr>
          <p:cNvPr id="7" name="Image 5" descr="preencoded.png"/>
          <p:cNvPicPr>
            <a:picLocks noChangeAspect="1"/>
          </p:cNvPicPr>
          <p:nvPr/>
        </p:nvPicPr>
        <p:blipFill>
          <a:blip r:embed="rId7"/>
          <a:stretch>
            <a:fillRect/>
          </a:stretch>
        </p:blipFill>
        <p:spPr>
          <a:xfrm>
            <a:off x="593963" y="2343711"/>
            <a:ext cx="3464736" cy="3712270"/>
          </a:xfrm>
          <a:prstGeom prst="rect">
            <a:avLst/>
          </a:prstGeom>
        </p:spPr>
      </p:pic>
      <p:pic>
        <p:nvPicPr>
          <p:cNvPr id="8" name="Image 6" descr="preencoded.png"/>
          <p:cNvPicPr>
            <a:picLocks noChangeAspect="1"/>
          </p:cNvPicPr>
          <p:nvPr/>
        </p:nvPicPr>
        <p:blipFill>
          <a:blip r:embed="rId8"/>
          <a:stretch>
            <a:fillRect/>
          </a:stretch>
        </p:blipFill>
        <p:spPr>
          <a:xfrm>
            <a:off x="779576" y="2529324"/>
            <a:ext cx="371227" cy="371227"/>
          </a:xfrm>
          <a:prstGeom prst="rect">
            <a:avLst/>
          </a:prstGeom>
        </p:spPr>
      </p:pic>
      <p:pic>
        <p:nvPicPr>
          <p:cNvPr id="9" name="Image 7" descr="preencoded.png"/>
          <p:cNvPicPr>
            <a:picLocks noChangeAspect="1"/>
          </p:cNvPicPr>
          <p:nvPr/>
        </p:nvPicPr>
        <p:blipFill>
          <a:blip r:embed="rId9"/>
          <a:stretch>
            <a:fillRect/>
          </a:stretch>
        </p:blipFill>
        <p:spPr>
          <a:xfrm>
            <a:off x="909506" y="2640692"/>
            <a:ext cx="111368" cy="148491"/>
          </a:xfrm>
          <a:prstGeom prst="rect">
            <a:avLst/>
          </a:prstGeom>
        </p:spPr>
      </p:pic>
      <p:pic>
        <p:nvPicPr>
          <p:cNvPr id="10" name="Image 8" descr="preencoded.png"/>
          <p:cNvPicPr>
            <a:picLocks noChangeAspect="1"/>
          </p:cNvPicPr>
          <p:nvPr/>
        </p:nvPicPr>
        <p:blipFill>
          <a:blip r:embed="rId10"/>
          <a:stretch>
            <a:fillRect/>
          </a:stretch>
        </p:blipFill>
        <p:spPr>
          <a:xfrm>
            <a:off x="779576" y="3086165"/>
            <a:ext cx="167052" cy="148491"/>
          </a:xfrm>
          <a:prstGeom prst="rect">
            <a:avLst/>
          </a:prstGeom>
        </p:spPr>
      </p:pic>
      <p:pic>
        <p:nvPicPr>
          <p:cNvPr id="11" name="Image 9" descr="preencoded.png"/>
          <p:cNvPicPr>
            <a:picLocks noChangeAspect="1"/>
          </p:cNvPicPr>
          <p:nvPr/>
        </p:nvPicPr>
        <p:blipFill>
          <a:blip r:embed="rId9"/>
          <a:stretch>
            <a:fillRect/>
          </a:stretch>
        </p:blipFill>
        <p:spPr>
          <a:xfrm>
            <a:off x="779576" y="3605882"/>
            <a:ext cx="111368" cy="148491"/>
          </a:xfrm>
          <a:prstGeom prst="rect">
            <a:avLst/>
          </a:prstGeom>
        </p:spPr>
      </p:pic>
      <p:pic>
        <p:nvPicPr>
          <p:cNvPr id="12" name="Image 10" descr="preencoded.png"/>
          <p:cNvPicPr>
            <a:picLocks noChangeAspect="1"/>
          </p:cNvPicPr>
          <p:nvPr/>
        </p:nvPicPr>
        <p:blipFill>
          <a:blip r:embed="rId11"/>
          <a:stretch>
            <a:fillRect/>
          </a:stretch>
        </p:blipFill>
        <p:spPr>
          <a:xfrm>
            <a:off x="779577" y="4125600"/>
            <a:ext cx="129929" cy="148491"/>
          </a:xfrm>
          <a:prstGeom prst="rect">
            <a:avLst/>
          </a:prstGeom>
        </p:spPr>
      </p:pic>
      <p:pic>
        <p:nvPicPr>
          <p:cNvPr id="13" name="Image 11" descr="preencoded.png"/>
          <p:cNvPicPr>
            <a:picLocks noChangeAspect="1"/>
          </p:cNvPicPr>
          <p:nvPr/>
        </p:nvPicPr>
        <p:blipFill>
          <a:blip r:embed="rId12"/>
          <a:stretch>
            <a:fillRect/>
          </a:stretch>
        </p:blipFill>
        <p:spPr>
          <a:xfrm>
            <a:off x="779577" y="4645318"/>
            <a:ext cx="129929" cy="148491"/>
          </a:xfrm>
          <a:prstGeom prst="rect">
            <a:avLst/>
          </a:prstGeom>
        </p:spPr>
      </p:pic>
      <p:pic>
        <p:nvPicPr>
          <p:cNvPr id="14" name="Image 12" descr="preencoded.png"/>
          <p:cNvPicPr>
            <a:picLocks noChangeAspect="1"/>
          </p:cNvPicPr>
          <p:nvPr/>
        </p:nvPicPr>
        <p:blipFill>
          <a:blip r:embed="rId13"/>
          <a:stretch>
            <a:fillRect/>
          </a:stretch>
        </p:blipFill>
        <p:spPr>
          <a:xfrm>
            <a:off x="779576" y="5165036"/>
            <a:ext cx="3093509" cy="705331"/>
          </a:xfrm>
          <a:prstGeom prst="rect">
            <a:avLst/>
          </a:prstGeom>
        </p:spPr>
      </p:pic>
      <p:pic>
        <p:nvPicPr>
          <p:cNvPr id="15" name="Image 13" descr="preencoded.png"/>
          <p:cNvPicPr>
            <a:picLocks noChangeAspect="1"/>
          </p:cNvPicPr>
          <p:nvPr/>
        </p:nvPicPr>
        <p:blipFill>
          <a:blip r:embed="rId14"/>
          <a:stretch>
            <a:fillRect/>
          </a:stretch>
        </p:blipFill>
        <p:spPr>
          <a:xfrm>
            <a:off x="4207190" y="2343711"/>
            <a:ext cx="3464736" cy="3712270"/>
          </a:xfrm>
          <a:prstGeom prst="rect">
            <a:avLst/>
          </a:prstGeom>
        </p:spPr>
      </p:pic>
      <p:pic>
        <p:nvPicPr>
          <p:cNvPr id="16" name="Image 14" descr="preencoded.png"/>
          <p:cNvPicPr>
            <a:picLocks noChangeAspect="1"/>
          </p:cNvPicPr>
          <p:nvPr/>
        </p:nvPicPr>
        <p:blipFill>
          <a:blip r:embed="rId15"/>
          <a:stretch>
            <a:fillRect/>
          </a:stretch>
        </p:blipFill>
        <p:spPr>
          <a:xfrm>
            <a:off x="4392803" y="2529324"/>
            <a:ext cx="371227" cy="371227"/>
          </a:xfrm>
          <a:prstGeom prst="rect">
            <a:avLst/>
          </a:prstGeom>
        </p:spPr>
      </p:pic>
      <p:pic>
        <p:nvPicPr>
          <p:cNvPr id="17" name="Image 15" descr="preencoded.png"/>
          <p:cNvPicPr>
            <a:picLocks noChangeAspect="1"/>
          </p:cNvPicPr>
          <p:nvPr/>
        </p:nvPicPr>
        <p:blipFill>
          <a:blip r:embed="rId16"/>
          <a:stretch>
            <a:fillRect/>
          </a:stretch>
        </p:blipFill>
        <p:spPr>
          <a:xfrm>
            <a:off x="4504171" y="2640692"/>
            <a:ext cx="148491" cy="148491"/>
          </a:xfrm>
          <a:prstGeom prst="rect">
            <a:avLst/>
          </a:prstGeom>
        </p:spPr>
      </p:pic>
      <p:pic>
        <p:nvPicPr>
          <p:cNvPr id="18" name="Image 16" descr="preencoded.png"/>
          <p:cNvPicPr>
            <a:picLocks noChangeAspect="1"/>
          </p:cNvPicPr>
          <p:nvPr/>
        </p:nvPicPr>
        <p:blipFill>
          <a:blip r:embed="rId17"/>
          <a:stretch>
            <a:fillRect/>
          </a:stretch>
        </p:blipFill>
        <p:spPr>
          <a:xfrm>
            <a:off x="4392803" y="3086165"/>
            <a:ext cx="111368" cy="148491"/>
          </a:xfrm>
          <a:prstGeom prst="rect">
            <a:avLst/>
          </a:prstGeom>
        </p:spPr>
      </p:pic>
      <p:pic>
        <p:nvPicPr>
          <p:cNvPr id="19" name="Image 17" descr="preencoded.png"/>
          <p:cNvPicPr>
            <a:picLocks noChangeAspect="1"/>
          </p:cNvPicPr>
          <p:nvPr/>
        </p:nvPicPr>
        <p:blipFill>
          <a:blip r:embed="rId18"/>
          <a:stretch>
            <a:fillRect/>
          </a:stretch>
        </p:blipFill>
        <p:spPr>
          <a:xfrm>
            <a:off x="4392804" y="3605882"/>
            <a:ext cx="185613" cy="148491"/>
          </a:xfrm>
          <a:prstGeom prst="rect">
            <a:avLst/>
          </a:prstGeom>
        </p:spPr>
      </p:pic>
      <p:pic>
        <p:nvPicPr>
          <p:cNvPr id="20" name="Image 18" descr="preencoded.png"/>
          <p:cNvPicPr>
            <a:picLocks noChangeAspect="1"/>
          </p:cNvPicPr>
          <p:nvPr/>
        </p:nvPicPr>
        <p:blipFill>
          <a:blip r:embed="rId19"/>
          <a:stretch>
            <a:fillRect/>
          </a:stretch>
        </p:blipFill>
        <p:spPr>
          <a:xfrm>
            <a:off x="4392804" y="4125600"/>
            <a:ext cx="129929" cy="148491"/>
          </a:xfrm>
          <a:prstGeom prst="rect">
            <a:avLst/>
          </a:prstGeom>
        </p:spPr>
      </p:pic>
      <p:pic>
        <p:nvPicPr>
          <p:cNvPr id="21" name="Image 19" descr="preencoded.png"/>
          <p:cNvPicPr>
            <a:picLocks noChangeAspect="1"/>
          </p:cNvPicPr>
          <p:nvPr/>
        </p:nvPicPr>
        <p:blipFill>
          <a:blip r:embed="rId20"/>
          <a:stretch>
            <a:fillRect/>
          </a:stretch>
        </p:blipFill>
        <p:spPr>
          <a:xfrm>
            <a:off x="4392804" y="4645318"/>
            <a:ext cx="129929" cy="148491"/>
          </a:xfrm>
          <a:prstGeom prst="rect">
            <a:avLst/>
          </a:prstGeom>
        </p:spPr>
      </p:pic>
      <p:pic>
        <p:nvPicPr>
          <p:cNvPr id="22" name="Image 20" descr="preencoded.png"/>
          <p:cNvPicPr>
            <a:picLocks noChangeAspect="1"/>
          </p:cNvPicPr>
          <p:nvPr/>
        </p:nvPicPr>
        <p:blipFill>
          <a:blip r:embed="rId21"/>
          <a:stretch>
            <a:fillRect/>
          </a:stretch>
        </p:blipFill>
        <p:spPr>
          <a:xfrm>
            <a:off x="4392803" y="5165036"/>
            <a:ext cx="3093509" cy="705331"/>
          </a:xfrm>
          <a:prstGeom prst="rect">
            <a:avLst/>
          </a:prstGeom>
        </p:spPr>
      </p:pic>
      <p:pic>
        <p:nvPicPr>
          <p:cNvPr id="23" name="Image 21" descr="preencoded.png"/>
          <p:cNvPicPr>
            <a:picLocks noChangeAspect="1"/>
          </p:cNvPicPr>
          <p:nvPr/>
        </p:nvPicPr>
        <p:blipFill>
          <a:blip r:embed="rId22"/>
          <a:stretch>
            <a:fillRect/>
          </a:stretch>
        </p:blipFill>
        <p:spPr>
          <a:xfrm>
            <a:off x="7820418" y="2343711"/>
            <a:ext cx="3464736" cy="3712270"/>
          </a:xfrm>
          <a:prstGeom prst="rect">
            <a:avLst/>
          </a:prstGeom>
        </p:spPr>
      </p:pic>
      <p:pic>
        <p:nvPicPr>
          <p:cNvPr id="24" name="Image 22" descr="preencoded.png"/>
          <p:cNvPicPr>
            <a:picLocks noChangeAspect="1"/>
          </p:cNvPicPr>
          <p:nvPr/>
        </p:nvPicPr>
        <p:blipFill>
          <a:blip r:embed="rId23"/>
          <a:stretch>
            <a:fillRect/>
          </a:stretch>
        </p:blipFill>
        <p:spPr>
          <a:xfrm>
            <a:off x="8006031" y="2529324"/>
            <a:ext cx="371227" cy="371227"/>
          </a:xfrm>
          <a:prstGeom prst="rect">
            <a:avLst/>
          </a:prstGeom>
        </p:spPr>
      </p:pic>
      <p:pic>
        <p:nvPicPr>
          <p:cNvPr id="25" name="Image 23" descr="preencoded.png"/>
          <p:cNvPicPr>
            <a:picLocks noChangeAspect="1"/>
          </p:cNvPicPr>
          <p:nvPr/>
        </p:nvPicPr>
        <p:blipFill>
          <a:blip r:embed="rId24"/>
          <a:stretch>
            <a:fillRect/>
          </a:stretch>
        </p:blipFill>
        <p:spPr>
          <a:xfrm>
            <a:off x="8117399" y="2640692"/>
            <a:ext cx="148491" cy="148491"/>
          </a:xfrm>
          <a:prstGeom prst="rect">
            <a:avLst/>
          </a:prstGeom>
        </p:spPr>
      </p:pic>
      <p:pic>
        <p:nvPicPr>
          <p:cNvPr id="26" name="Image 24" descr="preencoded.png"/>
          <p:cNvPicPr>
            <a:picLocks noChangeAspect="1"/>
          </p:cNvPicPr>
          <p:nvPr/>
        </p:nvPicPr>
        <p:blipFill>
          <a:blip r:embed="rId25"/>
          <a:stretch>
            <a:fillRect/>
          </a:stretch>
        </p:blipFill>
        <p:spPr>
          <a:xfrm>
            <a:off x="8006031" y="3086165"/>
            <a:ext cx="111368" cy="148491"/>
          </a:xfrm>
          <a:prstGeom prst="rect">
            <a:avLst/>
          </a:prstGeom>
        </p:spPr>
      </p:pic>
      <p:pic>
        <p:nvPicPr>
          <p:cNvPr id="27" name="Image 25" descr="preencoded.png"/>
          <p:cNvPicPr>
            <a:picLocks noChangeAspect="1"/>
          </p:cNvPicPr>
          <p:nvPr/>
        </p:nvPicPr>
        <p:blipFill>
          <a:blip r:embed="rId26"/>
          <a:stretch>
            <a:fillRect/>
          </a:stretch>
        </p:blipFill>
        <p:spPr>
          <a:xfrm>
            <a:off x="8006031" y="3605882"/>
            <a:ext cx="185613" cy="148491"/>
          </a:xfrm>
          <a:prstGeom prst="rect">
            <a:avLst/>
          </a:prstGeom>
        </p:spPr>
      </p:pic>
      <p:pic>
        <p:nvPicPr>
          <p:cNvPr id="28" name="Image 26" descr="preencoded.png"/>
          <p:cNvPicPr>
            <a:picLocks noChangeAspect="1"/>
          </p:cNvPicPr>
          <p:nvPr/>
        </p:nvPicPr>
        <p:blipFill>
          <a:blip r:embed="rId27"/>
          <a:stretch>
            <a:fillRect/>
          </a:stretch>
        </p:blipFill>
        <p:spPr>
          <a:xfrm>
            <a:off x="8006031" y="4125600"/>
            <a:ext cx="148491" cy="148491"/>
          </a:xfrm>
          <a:prstGeom prst="rect">
            <a:avLst/>
          </a:prstGeom>
        </p:spPr>
      </p:pic>
      <p:pic>
        <p:nvPicPr>
          <p:cNvPr id="29" name="Image 27" descr="preencoded.png"/>
          <p:cNvPicPr>
            <a:picLocks noChangeAspect="1"/>
          </p:cNvPicPr>
          <p:nvPr/>
        </p:nvPicPr>
        <p:blipFill>
          <a:blip r:embed="rId28"/>
          <a:stretch>
            <a:fillRect/>
          </a:stretch>
        </p:blipFill>
        <p:spPr>
          <a:xfrm>
            <a:off x="8006031" y="4645318"/>
            <a:ext cx="3093509" cy="519718"/>
          </a:xfrm>
          <a:prstGeom prst="rect">
            <a:avLst/>
          </a:prstGeom>
        </p:spPr>
      </p:pic>
      <p:sp>
        <p:nvSpPr>
          <p:cNvPr id="31" name="Text 0"/>
          <p:cNvSpPr/>
          <p:nvPr/>
        </p:nvSpPr>
        <p:spPr>
          <a:xfrm>
            <a:off x="593963" y="673190"/>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SSD-Backed Volumes: Provisioned IOPS</a:t>
            </a:r>
            <a:endParaRPr lang="en-US" sz="2631" dirty="0"/>
          </a:p>
        </p:txBody>
      </p:sp>
      <p:sp>
        <p:nvSpPr>
          <p:cNvPr id="32" name="Text 1"/>
          <p:cNvSpPr/>
          <p:nvPr/>
        </p:nvSpPr>
        <p:spPr>
          <a:xfrm>
            <a:off x="593963" y="1118662"/>
            <a:ext cx="12829604" cy="259859"/>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Designed for mission-critical applications requiring consistent high performance and low latency</a:t>
            </a:r>
            <a:endParaRPr lang="en-US" sz="1461" dirty="0"/>
          </a:p>
        </p:txBody>
      </p:sp>
      <p:sp>
        <p:nvSpPr>
          <p:cNvPr id="33" name="Text 2"/>
          <p:cNvSpPr/>
          <p:nvPr/>
        </p:nvSpPr>
        <p:spPr>
          <a:xfrm>
            <a:off x="965190" y="1749748"/>
            <a:ext cx="1247322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 The Provisioned IOPS SSD family offers consistent, high-performance I/O and low latency for the most demanding applications.</a:t>
            </a:r>
            <a:endParaRPr lang="en-US" sz="1169" dirty="0"/>
          </a:p>
        </p:txBody>
      </p:sp>
      <p:sp>
        <p:nvSpPr>
          <p:cNvPr id="34" name="Text 3"/>
          <p:cNvSpPr/>
          <p:nvPr/>
        </p:nvSpPr>
        <p:spPr>
          <a:xfrm>
            <a:off x="1262172" y="2566447"/>
            <a:ext cx="2640119"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io2 Block Express</a:t>
            </a:r>
            <a:endParaRPr lang="en-US" sz="1754" dirty="0"/>
          </a:p>
        </p:txBody>
      </p:sp>
      <p:sp>
        <p:nvSpPr>
          <p:cNvPr id="35" name="Text 4"/>
          <p:cNvSpPr/>
          <p:nvPr/>
        </p:nvSpPr>
        <p:spPr>
          <a:xfrm>
            <a:off x="1020874" y="3067604"/>
            <a:ext cx="2121736" cy="17633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Sub-millisecond latency</a:t>
            </a:r>
            <a:endParaRPr lang="en-US" sz="1169" dirty="0"/>
          </a:p>
        </p:txBody>
      </p:sp>
      <p:sp>
        <p:nvSpPr>
          <p:cNvPr id="36" name="Text 5"/>
          <p:cNvSpPr/>
          <p:nvPr/>
        </p:nvSpPr>
        <p:spPr>
          <a:xfrm>
            <a:off x="1020874" y="3271778"/>
            <a:ext cx="2978226"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Under 500 microseconds for 16KiB I/O</a:t>
            </a:r>
            <a:endParaRPr lang="en-US" sz="1023" dirty="0"/>
          </a:p>
        </p:txBody>
      </p:sp>
      <p:sp>
        <p:nvSpPr>
          <p:cNvPr id="37" name="Text 6"/>
          <p:cNvSpPr/>
          <p:nvPr/>
        </p:nvSpPr>
        <p:spPr>
          <a:xfrm>
            <a:off x="965190" y="3587322"/>
            <a:ext cx="1742563" cy="17633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Up to 256,000 IOPS</a:t>
            </a:r>
            <a:endParaRPr lang="en-US" sz="1169" dirty="0"/>
          </a:p>
        </p:txBody>
      </p:sp>
      <p:sp>
        <p:nvSpPr>
          <p:cNvPr id="38" name="Text 7"/>
          <p:cNvSpPr/>
          <p:nvPr/>
        </p:nvSpPr>
        <p:spPr>
          <a:xfrm>
            <a:off x="965190" y="3791496"/>
            <a:ext cx="2867380"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Per volume on Nitro-based instances</a:t>
            </a:r>
            <a:endParaRPr lang="en-US" sz="1023" dirty="0"/>
          </a:p>
        </p:txBody>
      </p:sp>
      <p:sp>
        <p:nvSpPr>
          <p:cNvPr id="39" name="Text 8"/>
          <p:cNvSpPr/>
          <p:nvPr/>
        </p:nvSpPr>
        <p:spPr>
          <a:xfrm>
            <a:off x="983752" y="4107039"/>
            <a:ext cx="1694883" cy="17633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99.999% durability</a:t>
            </a:r>
            <a:endParaRPr lang="en-US" sz="1169" dirty="0"/>
          </a:p>
        </p:txBody>
      </p:sp>
      <p:sp>
        <p:nvSpPr>
          <p:cNvPr id="40" name="Text 9"/>
          <p:cNvSpPr/>
          <p:nvPr/>
        </p:nvSpPr>
        <p:spPr>
          <a:xfrm>
            <a:off x="983752" y="4311214"/>
            <a:ext cx="2294357"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Annual failure rate of 0.001%</a:t>
            </a:r>
            <a:endParaRPr lang="en-US" sz="1023" dirty="0"/>
          </a:p>
        </p:txBody>
      </p:sp>
      <p:sp>
        <p:nvSpPr>
          <p:cNvPr id="41" name="Text 10"/>
          <p:cNvSpPr/>
          <p:nvPr/>
        </p:nvSpPr>
        <p:spPr>
          <a:xfrm>
            <a:off x="983751" y="4626757"/>
            <a:ext cx="1815300" cy="17633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Multi-Attach support</a:t>
            </a:r>
            <a:endParaRPr lang="en-US" sz="1169" dirty="0"/>
          </a:p>
        </p:txBody>
      </p:sp>
      <p:sp>
        <p:nvSpPr>
          <p:cNvPr id="42" name="Text 11"/>
          <p:cNvSpPr/>
          <p:nvPr/>
        </p:nvSpPr>
        <p:spPr>
          <a:xfrm>
            <a:off x="983751" y="4830932"/>
            <a:ext cx="2414947"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Up to 16 Nitro-based instances</a:t>
            </a:r>
            <a:endParaRPr lang="en-US" sz="1023" dirty="0"/>
          </a:p>
        </p:txBody>
      </p:sp>
      <p:sp>
        <p:nvSpPr>
          <p:cNvPr id="43" name="Text 12"/>
          <p:cNvSpPr/>
          <p:nvPr/>
        </p:nvSpPr>
        <p:spPr>
          <a:xfrm>
            <a:off x="853822" y="5239281"/>
            <a:ext cx="2945018"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Ideal for:</a:t>
            </a:r>
            <a:endParaRPr lang="en-US" sz="1023" dirty="0"/>
          </a:p>
        </p:txBody>
      </p:sp>
      <p:sp>
        <p:nvSpPr>
          <p:cNvPr id="44" name="Text 13"/>
          <p:cNvSpPr/>
          <p:nvPr/>
        </p:nvSpPr>
        <p:spPr>
          <a:xfrm>
            <a:off x="853822" y="5424895"/>
            <a:ext cx="2945018"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Mission-critical databases (Oracle, SAP HANA, SQL Server)</a:t>
            </a:r>
            <a:endParaRPr lang="en-US" sz="1023" dirty="0"/>
          </a:p>
        </p:txBody>
      </p:sp>
      <p:sp>
        <p:nvSpPr>
          <p:cNvPr id="45" name="Text 14"/>
          <p:cNvSpPr/>
          <p:nvPr/>
        </p:nvSpPr>
        <p:spPr>
          <a:xfrm>
            <a:off x="4875399" y="2566447"/>
            <a:ext cx="461307"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io2</a:t>
            </a:r>
            <a:endParaRPr lang="en-US" sz="1754" dirty="0"/>
          </a:p>
        </p:txBody>
      </p:sp>
      <p:sp>
        <p:nvSpPr>
          <p:cNvPr id="46" name="Text 15"/>
          <p:cNvSpPr/>
          <p:nvPr/>
        </p:nvSpPr>
        <p:spPr>
          <a:xfrm>
            <a:off x="4578417" y="3067604"/>
            <a:ext cx="1629280" cy="17633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Up to 64,000 IOPS</a:t>
            </a:r>
            <a:endParaRPr lang="en-US" sz="1169" dirty="0"/>
          </a:p>
        </p:txBody>
      </p:sp>
      <p:sp>
        <p:nvSpPr>
          <p:cNvPr id="47" name="Text 16"/>
          <p:cNvSpPr/>
          <p:nvPr/>
        </p:nvSpPr>
        <p:spPr>
          <a:xfrm>
            <a:off x="4578417" y="3271778"/>
            <a:ext cx="2867380"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Per volume on Nitro-based instances</a:t>
            </a:r>
            <a:endParaRPr lang="en-US" sz="1023" dirty="0"/>
          </a:p>
        </p:txBody>
      </p:sp>
      <p:sp>
        <p:nvSpPr>
          <p:cNvPr id="48" name="Text 17"/>
          <p:cNvSpPr/>
          <p:nvPr/>
        </p:nvSpPr>
        <p:spPr>
          <a:xfrm>
            <a:off x="4652663" y="3587322"/>
            <a:ext cx="1820868" cy="17633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500:1 IOPS:GiB ratio</a:t>
            </a:r>
            <a:endParaRPr lang="en-US" sz="1169" dirty="0"/>
          </a:p>
        </p:txBody>
      </p:sp>
      <p:sp>
        <p:nvSpPr>
          <p:cNvPr id="49" name="Text 18"/>
          <p:cNvSpPr/>
          <p:nvPr/>
        </p:nvSpPr>
        <p:spPr>
          <a:xfrm>
            <a:off x="4652662" y="3791496"/>
            <a:ext cx="2493427"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Higher than other volume types</a:t>
            </a:r>
            <a:endParaRPr lang="en-US" sz="1023" dirty="0"/>
          </a:p>
        </p:txBody>
      </p:sp>
      <p:sp>
        <p:nvSpPr>
          <p:cNvPr id="50" name="Text 19"/>
          <p:cNvSpPr/>
          <p:nvPr/>
        </p:nvSpPr>
        <p:spPr>
          <a:xfrm>
            <a:off x="4596979" y="4107039"/>
            <a:ext cx="1694883" cy="17633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99.999% durability</a:t>
            </a:r>
            <a:endParaRPr lang="en-US" sz="1169" dirty="0"/>
          </a:p>
        </p:txBody>
      </p:sp>
      <p:sp>
        <p:nvSpPr>
          <p:cNvPr id="51" name="Text 20"/>
          <p:cNvSpPr/>
          <p:nvPr/>
        </p:nvSpPr>
        <p:spPr>
          <a:xfrm>
            <a:off x="4596978" y="4311214"/>
            <a:ext cx="1798247"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Slightly better than io1</a:t>
            </a:r>
            <a:endParaRPr lang="en-US" sz="1023" dirty="0"/>
          </a:p>
        </p:txBody>
      </p:sp>
      <p:sp>
        <p:nvSpPr>
          <p:cNvPr id="52" name="Text 21"/>
          <p:cNvSpPr/>
          <p:nvPr/>
        </p:nvSpPr>
        <p:spPr>
          <a:xfrm>
            <a:off x="4596978" y="4626757"/>
            <a:ext cx="1815300" cy="17633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Multi-Attach support</a:t>
            </a:r>
            <a:endParaRPr lang="en-US" sz="1169" dirty="0"/>
          </a:p>
        </p:txBody>
      </p:sp>
      <p:sp>
        <p:nvSpPr>
          <p:cNvPr id="53" name="Text 22"/>
          <p:cNvSpPr/>
          <p:nvPr/>
        </p:nvSpPr>
        <p:spPr>
          <a:xfrm>
            <a:off x="4596979" y="4830932"/>
            <a:ext cx="1512750"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Supported</a:t>
            </a:r>
            <a:endParaRPr lang="en-US" sz="1023" dirty="0"/>
          </a:p>
        </p:txBody>
      </p:sp>
      <p:sp>
        <p:nvSpPr>
          <p:cNvPr id="54" name="Text 23"/>
          <p:cNvSpPr/>
          <p:nvPr/>
        </p:nvSpPr>
        <p:spPr>
          <a:xfrm>
            <a:off x="4467049" y="5239281"/>
            <a:ext cx="2945018"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Ideal for:</a:t>
            </a:r>
            <a:endParaRPr lang="en-US" sz="1023" dirty="0"/>
          </a:p>
        </p:txBody>
      </p:sp>
      <p:sp>
        <p:nvSpPr>
          <p:cNvPr id="55" name="Text 24"/>
          <p:cNvSpPr/>
          <p:nvPr/>
        </p:nvSpPr>
        <p:spPr>
          <a:xfrm>
            <a:off x="4467049" y="5424895"/>
            <a:ext cx="2945018"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Medium to large relational databases, NoSQL databases</a:t>
            </a:r>
            <a:endParaRPr lang="en-US" sz="1023" dirty="0"/>
          </a:p>
        </p:txBody>
      </p:sp>
      <p:sp>
        <p:nvSpPr>
          <p:cNvPr id="56" name="Text 25"/>
          <p:cNvSpPr/>
          <p:nvPr/>
        </p:nvSpPr>
        <p:spPr>
          <a:xfrm>
            <a:off x="8488627" y="2566447"/>
            <a:ext cx="461307"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io1</a:t>
            </a:r>
            <a:endParaRPr lang="en-US" sz="1754" dirty="0"/>
          </a:p>
        </p:txBody>
      </p:sp>
      <p:sp>
        <p:nvSpPr>
          <p:cNvPr id="57" name="Text 26"/>
          <p:cNvSpPr/>
          <p:nvPr/>
        </p:nvSpPr>
        <p:spPr>
          <a:xfrm>
            <a:off x="8191645" y="3067604"/>
            <a:ext cx="1607354" cy="17633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High performance</a:t>
            </a:r>
            <a:endParaRPr lang="en-US" sz="1169" dirty="0"/>
          </a:p>
        </p:txBody>
      </p:sp>
      <p:sp>
        <p:nvSpPr>
          <p:cNvPr id="58" name="Text 27"/>
          <p:cNvSpPr/>
          <p:nvPr/>
        </p:nvSpPr>
        <p:spPr>
          <a:xfrm>
            <a:off x="8191645" y="3271778"/>
            <a:ext cx="2581477"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Previous generation volume type</a:t>
            </a:r>
            <a:endParaRPr lang="en-US" sz="1023" dirty="0"/>
          </a:p>
        </p:txBody>
      </p:sp>
      <p:sp>
        <p:nvSpPr>
          <p:cNvPr id="59" name="Text 28"/>
          <p:cNvSpPr/>
          <p:nvPr/>
        </p:nvSpPr>
        <p:spPr>
          <a:xfrm>
            <a:off x="8265890" y="3587322"/>
            <a:ext cx="1707586" cy="17633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50:1 IOPS:GiB ratio</a:t>
            </a:r>
            <a:endParaRPr lang="en-US" sz="1169" dirty="0"/>
          </a:p>
        </p:txBody>
      </p:sp>
      <p:sp>
        <p:nvSpPr>
          <p:cNvPr id="60" name="Text 29"/>
          <p:cNvSpPr/>
          <p:nvPr/>
        </p:nvSpPr>
        <p:spPr>
          <a:xfrm>
            <a:off x="8265890" y="3791496"/>
            <a:ext cx="1707586"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Lower than io2</a:t>
            </a:r>
            <a:endParaRPr lang="en-US" sz="1023" dirty="0"/>
          </a:p>
        </p:txBody>
      </p:sp>
      <p:sp>
        <p:nvSpPr>
          <p:cNvPr id="61" name="Text 30"/>
          <p:cNvSpPr/>
          <p:nvPr/>
        </p:nvSpPr>
        <p:spPr>
          <a:xfrm>
            <a:off x="8228767" y="4107039"/>
            <a:ext cx="1802945" cy="17633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Legacy volume type</a:t>
            </a:r>
            <a:endParaRPr lang="en-US" sz="1169" dirty="0"/>
          </a:p>
        </p:txBody>
      </p:sp>
      <p:sp>
        <p:nvSpPr>
          <p:cNvPr id="62" name="Text 31"/>
          <p:cNvSpPr/>
          <p:nvPr/>
        </p:nvSpPr>
        <p:spPr>
          <a:xfrm>
            <a:off x="8228768" y="4311214"/>
            <a:ext cx="3142146"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io2 and io2 Block Express now preferred</a:t>
            </a:r>
            <a:endParaRPr lang="en-US" sz="1023" dirty="0"/>
          </a:p>
        </p:txBody>
      </p:sp>
      <p:sp>
        <p:nvSpPr>
          <p:cNvPr id="63" name="Text 32"/>
          <p:cNvSpPr/>
          <p:nvPr/>
        </p:nvSpPr>
        <p:spPr>
          <a:xfrm>
            <a:off x="8080277" y="4719564"/>
            <a:ext cx="2945018"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Ideal for:</a:t>
            </a:r>
            <a:endParaRPr lang="en-US" sz="1023" dirty="0"/>
          </a:p>
        </p:txBody>
      </p:sp>
      <p:sp>
        <p:nvSpPr>
          <p:cNvPr id="64" name="Text 33"/>
          <p:cNvSpPr/>
          <p:nvPr/>
        </p:nvSpPr>
        <p:spPr>
          <a:xfrm>
            <a:off x="8080277" y="4905177"/>
            <a:ext cx="3534022"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Latency-sensitive transactional workloads</a:t>
            </a:r>
            <a:endParaRPr lang="en-US" sz="1023" dirty="0"/>
          </a:p>
        </p:txBody>
      </p:sp>
    </p:spTree>
    <p:extLst>
      <p:ext uri="{BB962C8B-B14F-4D97-AF65-F5344CB8AC3E}">
        <p14:creationId xmlns:p14="http://schemas.microsoft.com/office/powerpoint/2010/main" val="2323579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7795766"/>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296982"/>
          </a:xfrm>
          <a:prstGeom prst="rect">
            <a:avLst/>
          </a:prstGeom>
        </p:spPr>
      </p:pic>
      <p:pic>
        <p:nvPicPr>
          <p:cNvPr id="5" name="Image 3" descr="preencoded.png"/>
          <p:cNvPicPr>
            <a:picLocks noChangeAspect="1"/>
          </p:cNvPicPr>
          <p:nvPr/>
        </p:nvPicPr>
        <p:blipFill>
          <a:blip r:embed="rId5"/>
          <a:stretch>
            <a:fillRect/>
          </a:stretch>
        </p:blipFill>
        <p:spPr>
          <a:xfrm>
            <a:off x="593963" y="1638380"/>
            <a:ext cx="5197177" cy="5754018"/>
          </a:xfrm>
          <a:prstGeom prst="rect">
            <a:avLst/>
          </a:prstGeom>
        </p:spPr>
      </p:pic>
      <p:pic>
        <p:nvPicPr>
          <p:cNvPr id="6" name="Image 4" descr="preencoded.png"/>
          <p:cNvPicPr>
            <a:picLocks noChangeAspect="1"/>
          </p:cNvPicPr>
          <p:nvPr/>
        </p:nvPicPr>
        <p:blipFill>
          <a:blip r:embed="rId6"/>
          <a:stretch>
            <a:fillRect/>
          </a:stretch>
        </p:blipFill>
        <p:spPr>
          <a:xfrm>
            <a:off x="816699" y="1861116"/>
            <a:ext cx="445472" cy="445472"/>
          </a:xfrm>
          <a:prstGeom prst="rect">
            <a:avLst/>
          </a:prstGeom>
        </p:spPr>
      </p:pic>
      <p:pic>
        <p:nvPicPr>
          <p:cNvPr id="7" name="Image 5" descr="preencoded.png"/>
          <p:cNvPicPr>
            <a:picLocks noChangeAspect="1"/>
          </p:cNvPicPr>
          <p:nvPr/>
        </p:nvPicPr>
        <p:blipFill>
          <a:blip r:embed="rId7"/>
          <a:stretch>
            <a:fillRect/>
          </a:stretch>
        </p:blipFill>
        <p:spPr>
          <a:xfrm>
            <a:off x="914147" y="1935361"/>
            <a:ext cx="250578" cy="296982"/>
          </a:xfrm>
          <a:prstGeom prst="rect">
            <a:avLst/>
          </a:prstGeom>
        </p:spPr>
      </p:pic>
      <p:pic>
        <p:nvPicPr>
          <p:cNvPr id="8" name="Image 6" descr="preencoded.png"/>
          <p:cNvPicPr>
            <a:picLocks noChangeAspect="1"/>
          </p:cNvPicPr>
          <p:nvPr/>
        </p:nvPicPr>
        <p:blipFill>
          <a:blip r:embed="rId8"/>
          <a:stretch>
            <a:fillRect/>
          </a:stretch>
        </p:blipFill>
        <p:spPr>
          <a:xfrm>
            <a:off x="816699" y="2826306"/>
            <a:ext cx="148491" cy="148491"/>
          </a:xfrm>
          <a:prstGeom prst="rect">
            <a:avLst/>
          </a:prstGeom>
        </p:spPr>
      </p:pic>
      <p:pic>
        <p:nvPicPr>
          <p:cNvPr id="9" name="Image 7" descr="preencoded.png"/>
          <p:cNvPicPr>
            <a:picLocks noChangeAspect="1"/>
          </p:cNvPicPr>
          <p:nvPr/>
        </p:nvPicPr>
        <p:blipFill>
          <a:blip r:embed="rId8"/>
          <a:stretch>
            <a:fillRect/>
          </a:stretch>
        </p:blipFill>
        <p:spPr>
          <a:xfrm>
            <a:off x="816699" y="3123287"/>
            <a:ext cx="148491" cy="148491"/>
          </a:xfrm>
          <a:prstGeom prst="rect">
            <a:avLst/>
          </a:prstGeom>
        </p:spPr>
      </p:pic>
      <p:pic>
        <p:nvPicPr>
          <p:cNvPr id="10" name="Image 8" descr="preencoded.png"/>
          <p:cNvPicPr>
            <a:picLocks noChangeAspect="1"/>
          </p:cNvPicPr>
          <p:nvPr/>
        </p:nvPicPr>
        <p:blipFill>
          <a:blip r:embed="rId8"/>
          <a:stretch>
            <a:fillRect/>
          </a:stretch>
        </p:blipFill>
        <p:spPr>
          <a:xfrm>
            <a:off x="816699" y="3420269"/>
            <a:ext cx="148491" cy="148491"/>
          </a:xfrm>
          <a:prstGeom prst="rect">
            <a:avLst/>
          </a:prstGeom>
        </p:spPr>
      </p:pic>
      <p:pic>
        <p:nvPicPr>
          <p:cNvPr id="11" name="Image 9" descr="preencoded.png"/>
          <p:cNvPicPr>
            <a:picLocks noChangeAspect="1"/>
          </p:cNvPicPr>
          <p:nvPr/>
        </p:nvPicPr>
        <p:blipFill>
          <a:blip r:embed="rId9"/>
          <a:stretch>
            <a:fillRect/>
          </a:stretch>
        </p:blipFill>
        <p:spPr>
          <a:xfrm>
            <a:off x="816699" y="4385459"/>
            <a:ext cx="4751705" cy="222736"/>
          </a:xfrm>
          <a:prstGeom prst="rect">
            <a:avLst/>
          </a:prstGeom>
        </p:spPr>
      </p:pic>
      <p:pic>
        <p:nvPicPr>
          <p:cNvPr id="12" name="Image 10" descr="preencoded.png"/>
          <p:cNvPicPr>
            <a:picLocks noChangeAspect="1"/>
          </p:cNvPicPr>
          <p:nvPr/>
        </p:nvPicPr>
        <p:blipFill>
          <a:blip r:embed="rId10"/>
          <a:stretch>
            <a:fillRect/>
          </a:stretch>
        </p:blipFill>
        <p:spPr>
          <a:xfrm>
            <a:off x="816700" y="4385459"/>
            <a:ext cx="950254" cy="222736"/>
          </a:xfrm>
          <a:prstGeom prst="rect">
            <a:avLst/>
          </a:prstGeom>
        </p:spPr>
      </p:pic>
      <p:pic>
        <p:nvPicPr>
          <p:cNvPr id="13" name="Image 11" descr="preencoded.png"/>
          <p:cNvPicPr>
            <a:picLocks noChangeAspect="1"/>
          </p:cNvPicPr>
          <p:nvPr/>
        </p:nvPicPr>
        <p:blipFill>
          <a:blip r:embed="rId9"/>
          <a:stretch>
            <a:fillRect/>
          </a:stretch>
        </p:blipFill>
        <p:spPr>
          <a:xfrm>
            <a:off x="816699" y="4942300"/>
            <a:ext cx="4751705" cy="222736"/>
          </a:xfrm>
          <a:prstGeom prst="rect">
            <a:avLst/>
          </a:prstGeom>
        </p:spPr>
      </p:pic>
      <p:pic>
        <p:nvPicPr>
          <p:cNvPr id="14" name="Image 12" descr="preencoded.png"/>
          <p:cNvPicPr>
            <a:picLocks noChangeAspect="1"/>
          </p:cNvPicPr>
          <p:nvPr/>
        </p:nvPicPr>
        <p:blipFill>
          <a:blip r:embed="rId11"/>
          <a:stretch>
            <a:fillRect/>
          </a:stretch>
        </p:blipFill>
        <p:spPr>
          <a:xfrm>
            <a:off x="816699" y="4942300"/>
            <a:ext cx="4751705" cy="222736"/>
          </a:xfrm>
          <a:prstGeom prst="rect">
            <a:avLst/>
          </a:prstGeom>
        </p:spPr>
      </p:pic>
      <p:pic>
        <p:nvPicPr>
          <p:cNvPr id="15" name="Image 13" descr="preencoded.png"/>
          <p:cNvPicPr>
            <a:picLocks noChangeAspect="1"/>
          </p:cNvPicPr>
          <p:nvPr/>
        </p:nvPicPr>
        <p:blipFill>
          <a:blip r:embed="rId12"/>
          <a:stretch>
            <a:fillRect/>
          </a:stretch>
        </p:blipFill>
        <p:spPr>
          <a:xfrm>
            <a:off x="816699" y="5499140"/>
            <a:ext cx="4751705" cy="222736"/>
          </a:xfrm>
          <a:prstGeom prst="rect">
            <a:avLst/>
          </a:prstGeom>
        </p:spPr>
      </p:pic>
      <p:pic>
        <p:nvPicPr>
          <p:cNvPr id="16" name="Image 14" descr="preencoded.png"/>
          <p:cNvPicPr>
            <a:picLocks noChangeAspect="1"/>
          </p:cNvPicPr>
          <p:nvPr/>
        </p:nvPicPr>
        <p:blipFill>
          <a:blip r:embed="rId13"/>
          <a:stretch>
            <a:fillRect/>
          </a:stretch>
        </p:blipFill>
        <p:spPr>
          <a:xfrm>
            <a:off x="816699" y="5499140"/>
            <a:ext cx="4751705" cy="222736"/>
          </a:xfrm>
          <a:prstGeom prst="rect">
            <a:avLst/>
          </a:prstGeom>
        </p:spPr>
      </p:pic>
      <p:pic>
        <p:nvPicPr>
          <p:cNvPr id="27" name="Image 25" descr="preencoded.png"/>
          <p:cNvPicPr>
            <a:picLocks noChangeAspect="1"/>
          </p:cNvPicPr>
          <p:nvPr/>
        </p:nvPicPr>
        <p:blipFill>
          <a:blip r:embed="rId14"/>
          <a:stretch>
            <a:fillRect/>
          </a:stretch>
        </p:blipFill>
        <p:spPr>
          <a:xfrm>
            <a:off x="6214669" y="1675502"/>
            <a:ext cx="5197177" cy="5754018"/>
          </a:xfrm>
          <a:prstGeom prst="rect">
            <a:avLst/>
          </a:prstGeom>
        </p:spPr>
      </p:pic>
      <p:pic>
        <p:nvPicPr>
          <p:cNvPr id="28" name="Image 26" descr="preencoded.png"/>
          <p:cNvPicPr>
            <a:picLocks noChangeAspect="1"/>
          </p:cNvPicPr>
          <p:nvPr/>
        </p:nvPicPr>
        <p:blipFill>
          <a:blip r:embed="rId15"/>
          <a:stretch>
            <a:fillRect/>
          </a:stretch>
        </p:blipFill>
        <p:spPr>
          <a:xfrm>
            <a:off x="6310858" y="1861116"/>
            <a:ext cx="445472" cy="445472"/>
          </a:xfrm>
          <a:prstGeom prst="rect">
            <a:avLst/>
          </a:prstGeom>
        </p:spPr>
      </p:pic>
      <p:pic>
        <p:nvPicPr>
          <p:cNvPr id="29" name="Image 27" descr="preencoded.png"/>
          <p:cNvPicPr>
            <a:picLocks noChangeAspect="1"/>
          </p:cNvPicPr>
          <p:nvPr/>
        </p:nvPicPr>
        <p:blipFill>
          <a:blip r:embed="rId16"/>
          <a:stretch>
            <a:fillRect/>
          </a:stretch>
        </p:blipFill>
        <p:spPr>
          <a:xfrm>
            <a:off x="6422226" y="1935361"/>
            <a:ext cx="222736" cy="296982"/>
          </a:xfrm>
          <a:prstGeom prst="rect">
            <a:avLst/>
          </a:prstGeom>
        </p:spPr>
      </p:pic>
      <p:pic>
        <p:nvPicPr>
          <p:cNvPr id="30" name="Image 28" descr="preencoded.png"/>
          <p:cNvPicPr>
            <a:picLocks noChangeAspect="1"/>
          </p:cNvPicPr>
          <p:nvPr/>
        </p:nvPicPr>
        <p:blipFill>
          <a:blip r:embed="rId8"/>
          <a:stretch>
            <a:fillRect/>
          </a:stretch>
        </p:blipFill>
        <p:spPr>
          <a:xfrm>
            <a:off x="6310858" y="2826306"/>
            <a:ext cx="148491" cy="148491"/>
          </a:xfrm>
          <a:prstGeom prst="rect">
            <a:avLst/>
          </a:prstGeom>
        </p:spPr>
      </p:pic>
      <p:pic>
        <p:nvPicPr>
          <p:cNvPr id="31" name="Image 29" descr="preencoded.png"/>
          <p:cNvPicPr>
            <a:picLocks noChangeAspect="1"/>
          </p:cNvPicPr>
          <p:nvPr/>
        </p:nvPicPr>
        <p:blipFill>
          <a:blip r:embed="rId8"/>
          <a:stretch>
            <a:fillRect/>
          </a:stretch>
        </p:blipFill>
        <p:spPr>
          <a:xfrm>
            <a:off x="6310858" y="3123287"/>
            <a:ext cx="148491" cy="148491"/>
          </a:xfrm>
          <a:prstGeom prst="rect">
            <a:avLst/>
          </a:prstGeom>
        </p:spPr>
      </p:pic>
      <p:pic>
        <p:nvPicPr>
          <p:cNvPr id="32" name="Image 30" descr="preencoded.png"/>
          <p:cNvPicPr>
            <a:picLocks noChangeAspect="1"/>
          </p:cNvPicPr>
          <p:nvPr/>
        </p:nvPicPr>
        <p:blipFill>
          <a:blip r:embed="rId8"/>
          <a:stretch>
            <a:fillRect/>
          </a:stretch>
        </p:blipFill>
        <p:spPr>
          <a:xfrm>
            <a:off x="6310858" y="3420269"/>
            <a:ext cx="148491" cy="148491"/>
          </a:xfrm>
          <a:prstGeom prst="rect">
            <a:avLst/>
          </a:prstGeom>
        </p:spPr>
      </p:pic>
      <p:pic>
        <p:nvPicPr>
          <p:cNvPr id="33" name="Image 31" descr="preencoded.png"/>
          <p:cNvPicPr>
            <a:picLocks noChangeAspect="1"/>
          </p:cNvPicPr>
          <p:nvPr/>
        </p:nvPicPr>
        <p:blipFill>
          <a:blip r:embed="rId8"/>
          <a:stretch>
            <a:fillRect/>
          </a:stretch>
        </p:blipFill>
        <p:spPr>
          <a:xfrm>
            <a:off x="6310858" y="3717250"/>
            <a:ext cx="148491" cy="148491"/>
          </a:xfrm>
          <a:prstGeom prst="rect">
            <a:avLst/>
          </a:prstGeom>
        </p:spPr>
      </p:pic>
      <p:pic>
        <p:nvPicPr>
          <p:cNvPr id="34" name="Image 32" descr="preencoded.png"/>
          <p:cNvPicPr>
            <a:picLocks noChangeAspect="1"/>
          </p:cNvPicPr>
          <p:nvPr/>
        </p:nvPicPr>
        <p:blipFill>
          <a:blip r:embed="rId17"/>
          <a:stretch>
            <a:fillRect/>
          </a:stretch>
        </p:blipFill>
        <p:spPr>
          <a:xfrm>
            <a:off x="6310858" y="4682441"/>
            <a:ext cx="4751705" cy="222736"/>
          </a:xfrm>
          <a:prstGeom prst="rect">
            <a:avLst/>
          </a:prstGeom>
        </p:spPr>
      </p:pic>
      <p:pic>
        <p:nvPicPr>
          <p:cNvPr id="35" name="Image 33" descr="preencoded.png"/>
          <p:cNvPicPr>
            <a:picLocks noChangeAspect="1"/>
          </p:cNvPicPr>
          <p:nvPr/>
        </p:nvPicPr>
        <p:blipFill>
          <a:blip r:embed="rId18"/>
          <a:stretch>
            <a:fillRect/>
          </a:stretch>
        </p:blipFill>
        <p:spPr>
          <a:xfrm>
            <a:off x="6310858" y="4682441"/>
            <a:ext cx="285091" cy="222736"/>
          </a:xfrm>
          <a:prstGeom prst="rect">
            <a:avLst/>
          </a:prstGeom>
        </p:spPr>
      </p:pic>
      <p:pic>
        <p:nvPicPr>
          <p:cNvPr id="36" name="Image 34" descr="preencoded.png"/>
          <p:cNvPicPr>
            <a:picLocks noChangeAspect="1"/>
          </p:cNvPicPr>
          <p:nvPr/>
        </p:nvPicPr>
        <p:blipFill>
          <a:blip r:embed="rId19"/>
          <a:stretch>
            <a:fillRect/>
          </a:stretch>
        </p:blipFill>
        <p:spPr>
          <a:xfrm>
            <a:off x="6310858" y="5239281"/>
            <a:ext cx="4751705" cy="222736"/>
          </a:xfrm>
          <a:prstGeom prst="rect">
            <a:avLst/>
          </a:prstGeom>
        </p:spPr>
      </p:pic>
      <p:pic>
        <p:nvPicPr>
          <p:cNvPr id="37" name="Image 35" descr="preencoded.png"/>
          <p:cNvPicPr>
            <a:picLocks noChangeAspect="1"/>
          </p:cNvPicPr>
          <p:nvPr/>
        </p:nvPicPr>
        <p:blipFill>
          <a:blip r:embed="rId20"/>
          <a:stretch>
            <a:fillRect/>
          </a:stretch>
        </p:blipFill>
        <p:spPr>
          <a:xfrm>
            <a:off x="6310858" y="5239281"/>
            <a:ext cx="1900653" cy="222736"/>
          </a:xfrm>
          <a:prstGeom prst="rect">
            <a:avLst/>
          </a:prstGeom>
        </p:spPr>
      </p:pic>
      <p:pic>
        <p:nvPicPr>
          <p:cNvPr id="38" name="Image 36" descr="preencoded.png"/>
          <p:cNvPicPr>
            <a:picLocks noChangeAspect="1"/>
          </p:cNvPicPr>
          <p:nvPr/>
        </p:nvPicPr>
        <p:blipFill>
          <a:blip r:embed="rId19"/>
          <a:stretch>
            <a:fillRect/>
          </a:stretch>
        </p:blipFill>
        <p:spPr>
          <a:xfrm>
            <a:off x="6310858" y="5796122"/>
            <a:ext cx="4751705" cy="222736"/>
          </a:xfrm>
          <a:prstGeom prst="rect">
            <a:avLst/>
          </a:prstGeom>
        </p:spPr>
      </p:pic>
      <p:pic>
        <p:nvPicPr>
          <p:cNvPr id="39" name="Image 37" descr="preencoded.png"/>
          <p:cNvPicPr>
            <a:picLocks noChangeAspect="1"/>
          </p:cNvPicPr>
          <p:nvPr/>
        </p:nvPicPr>
        <p:blipFill>
          <a:blip r:embed="rId21"/>
          <a:stretch>
            <a:fillRect/>
          </a:stretch>
        </p:blipFill>
        <p:spPr>
          <a:xfrm>
            <a:off x="6310858" y="5796122"/>
            <a:ext cx="2375853" cy="222736"/>
          </a:xfrm>
          <a:prstGeom prst="rect">
            <a:avLst/>
          </a:prstGeom>
        </p:spPr>
      </p:pic>
      <p:sp>
        <p:nvSpPr>
          <p:cNvPr id="51" name="Text 0"/>
          <p:cNvSpPr/>
          <p:nvPr/>
        </p:nvSpPr>
        <p:spPr>
          <a:xfrm>
            <a:off x="593963" y="673190"/>
            <a:ext cx="10691336" cy="742454"/>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HDD-Backed Volumes: Throughput Optimized (st1) &amp; Cold HDD (sc1)</a:t>
            </a:r>
            <a:endParaRPr lang="en-US" sz="2631" dirty="0"/>
          </a:p>
        </p:txBody>
      </p:sp>
      <p:sp>
        <p:nvSpPr>
          <p:cNvPr id="52" name="Text 1"/>
          <p:cNvSpPr/>
          <p:nvPr/>
        </p:nvSpPr>
        <p:spPr>
          <a:xfrm>
            <a:off x="1410662" y="1935361"/>
            <a:ext cx="4208844"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Throughput Optimized (st1)</a:t>
            </a:r>
            <a:endParaRPr lang="en-US" sz="1754" dirty="0"/>
          </a:p>
        </p:txBody>
      </p:sp>
      <p:sp>
        <p:nvSpPr>
          <p:cNvPr id="53" name="Text 2"/>
          <p:cNvSpPr/>
          <p:nvPr/>
        </p:nvSpPr>
        <p:spPr>
          <a:xfrm>
            <a:off x="816699" y="2455079"/>
            <a:ext cx="475170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Key Features:</a:t>
            </a:r>
            <a:endParaRPr lang="en-US" sz="1315" dirty="0"/>
          </a:p>
        </p:txBody>
      </p:sp>
      <p:sp>
        <p:nvSpPr>
          <p:cNvPr id="54" name="Text 3"/>
          <p:cNvSpPr/>
          <p:nvPr/>
        </p:nvSpPr>
        <p:spPr>
          <a:xfrm>
            <a:off x="1039436" y="2789183"/>
            <a:ext cx="5077515"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For frequently accessed, throughput-intensive workloads</a:t>
            </a:r>
            <a:endParaRPr lang="en-US" sz="1169" dirty="0"/>
          </a:p>
        </p:txBody>
      </p:sp>
      <p:sp>
        <p:nvSpPr>
          <p:cNvPr id="55" name="Text 4"/>
          <p:cNvSpPr/>
          <p:nvPr/>
        </p:nvSpPr>
        <p:spPr>
          <a:xfrm>
            <a:off x="1039435" y="3086165"/>
            <a:ext cx="432404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Uses burst credit model for flexible performance</a:t>
            </a:r>
            <a:endParaRPr lang="en-US" sz="1169" dirty="0"/>
          </a:p>
        </p:txBody>
      </p:sp>
      <p:sp>
        <p:nvSpPr>
          <p:cNvPr id="56" name="Text 5"/>
          <p:cNvSpPr/>
          <p:nvPr/>
        </p:nvSpPr>
        <p:spPr>
          <a:xfrm>
            <a:off x="1039436" y="3383146"/>
            <a:ext cx="292880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Cannot be used as boot volumes</a:t>
            </a:r>
            <a:endParaRPr lang="en-US" sz="1169" dirty="0"/>
          </a:p>
        </p:txBody>
      </p:sp>
      <p:sp>
        <p:nvSpPr>
          <p:cNvPr id="57" name="Text 6"/>
          <p:cNvSpPr/>
          <p:nvPr/>
        </p:nvSpPr>
        <p:spPr>
          <a:xfrm>
            <a:off x="816699" y="3828619"/>
            <a:ext cx="570204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Throughput Capabilities:</a:t>
            </a:r>
            <a:endParaRPr lang="en-US" sz="1315" dirty="0"/>
          </a:p>
        </p:txBody>
      </p:sp>
      <p:sp>
        <p:nvSpPr>
          <p:cNvPr id="58" name="Text 7"/>
          <p:cNvSpPr/>
          <p:nvPr/>
        </p:nvSpPr>
        <p:spPr>
          <a:xfrm>
            <a:off x="816699" y="4162723"/>
            <a:ext cx="713626"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Baseline:</a:t>
            </a:r>
            <a:endParaRPr lang="en-US" sz="1023" dirty="0"/>
          </a:p>
        </p:txBody>
      </p:sp>
      <p:sp>
        <p:nvSpPr>
          <p:cNvPr id="59" name="Text 8"/>
          <p:cNvSpPr/>
          <p:nvPr/>
        </p:nvSpPr>
        <p:spPr>
          <a:xfrm>
            <a:off x="4513888" y="4162723"/>
            <a:ext cx="1265420"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40 MiB/s per TiB</a:t>
            </a:r>
            <a:endParaRPr lang="en-US" sz="1023" dirty="0"/>
          </a:p>
        </p:txBody>
      </p:sp>
      <p:sp>
        <p:nvSpPr>
          <p:cNvPr id="60" name="Text 9"/>
          <p:cNvSpPr/>
          <p:nvPr/>
        </p:nvSpPr>
        <p:spPr>
          <a:xfrm>
            <a:off x="816699" y="4719564"/>
            <a:ext cx="464788"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Burst:</a:t>
            </a:r>
            <a:endParaRPr lang="en-US" sz="1023" dirty="0"/>
          </a:p>
        </p:txBody>
      </p:sp>
      <p:sp>
        <p:nvSpPr>
          <p:cNvPr id="61" name="Text 10"/>
          <p:cNvSpPr/>
          <p:nvPr/>
        </p:nvSpPr>
        <p:spPr>
          <a:xfrm>
            <a:off x="4431232" y="4719564"/>
            <a:ext cx="1364607"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250 MiB/s per TiB</a:t>
            </a:r>
            <a:endParaRPr lang="en-US" sz="1023" dirty="0"/>
          </a:p>
        </p:txBody>
      </p:sp>
      <p:sp>
        <p:nvSpPr>
          <p:cNvPr id="62" name="Text 11"/>
          <p:cNvSpPr/>
          <p:nvPr/>
        </p:nvSpPr>
        <p:spPr>
          <a:xfrm>
            <a:off x="816699" y="5276404"/>
            <a:ext cx="1310663"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Max per volume:</a:t>
            </a:r>
            <a:endParaRPr lang="en-US" sz="1023" dirty="0"/>
          </a:p>
        </p:txBody>
      </p:sp>
      <p:sp>
        <p:nvSpPr>
          <p:cNvPr id="63" name="Text 12"/>
          <p:cNvSpPr/>
          <p:nvPr/>
        </p:nvSpPr>
        <p:spPr>
          <a:xfrm>
            <a:off x="4930213" y="5276404"/>
            <a:ext cx="765830"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500 MiB/s</a:t>
            </a:r>
            <a:endParaRPr lang="en-US" sz="1023" dirty="0"/>
          </a:p>
        </p:txBody>
      </p:sp>
      <p:sp>
        <p:nvSpPr>
          <p:cNvPr id="64" name="Text 13"/>
          <p:cNvSpPr/>
          <p:nvPr/>
        </p:nvSpPr>
        <p:spPr>
          <a:xfrm>
            <a:off x="816699" y="5944612"/>
            <a:ext cx="475170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Ideal Use Cases:</a:t>
            </a:r>
            <a:endParaRPr lang="en-US" sz="1315" dirty="0"/>
          </a:p>
        </p:txBody>
      </p:sp>
      <p:sp>
        <p:nvSpPr>
          <p:cNvPr id="65" name="Text 14"/>
          <p:cNvSpPr/>
          <p:nvPr/>
        </p:nvSpPr>
        <p:spPr>
          <a:xfrm>
            <a:off x="1076558" y="6278716"/>
            <a:ext cx="1864720" cy="259859"/>
          </a:xfrm>
          <a:prstGeom prst="rect">
            <a:avLst/>
          </a:prstGeom>
          <a:noFill/>
          <a:ln/>
        </p:spPr>
        <p:txBody>
          <a:bodyPr vert="horz" wrap="square" lIns="0" tIns="0" rIns="0" bIns="0" rtlCol="0" anchor="t"/>
          <a:lstStyle/>
          <a:p>
            <a:pPr>
              <a:lnSpc>
                <a:spcPts val="1461"/>
              </a:lnSpc>
            </a:pPr>
            <a:r>
              <a:rPr lang="en-US" sz="1023" dirty="0">
                <a:solidFill>
                  <a:srgbClr val="1D4ED8"/>
                </a:solidFill>
                <a:latin typeface="ui-sans-serif" pitchFamily="34" charset="0"/>
                <a:ea typeface="ui-sans-serif" pitchFamily="34" charset="-122"/>
                <a:cs typeface="ui-sans-serif" pitchFamily="34" charset="-120"/>
              </a:rPr>
              <a:t> Data Warehouses</a:t>
            </a:r>
            <a:endParaRPr lang="en-US" sz="1023" dirty="0"/>
          </a:p>
        </p:txBody>
      </p:sp>
      <p:sp>
        <p:nvSpPr>
          <p:cNvPr id="66" name="Text 15"/>
          <p:cNvSpPr/>
          <p:nvPr/>
        </p:nvSpPr>
        <p:spPr>
          <a:xfrm>
            <a:off x="2695455" y="6278716"/>
            <a:ext cx="1644594" cy="259859"/>
          </a:xfrm>
          <a:prstGeom prst="rect">
            <a:avLst/>
          </a:prstGeom>
          <a:noFill/>
          <a:ln/>
        </p:spPr>
        <p:txBody>
          <a:bodyPr vert="horz" wrap="square" lIns="0" tIns="0" rIns="0" bIns="0" rtlCol="0" anchor="t"/>
          <a:lstStyle/>
          <a:p>
            <a:pPr>
              <a:lnSpc>
                <a:spcPts val="1461"/>
              </a:lnSpc>
            </a:pPr>
            <a:r>
              <a:rPr lang="en-US" sz="1023" dirty="0">
                <a:solidFill>
                  <a:srgbClr val="1D4ED8"/>
                </a:solidFill>
                <a:latin typeface="ui-sans-serif" pitchFamily="34" charset="0"/>
                <a:ea typeface="ui-sans-serif" pitchFamily="34" charset="-122"/>
                <a:cs typeface="ui-sans-serif" pitchFamily="34" charset="-120"/>
              </a:rPr>
              <a:t> Log Processing</a:t>
            </a:r>
            <a:endParaRPr lang="en-US" sz="1023" dirty="0"/>
          </a:p>
        </p:txBody>
      </p:sp>
      <p:sp>
        <p:nvSpPr>
          <p:cNvPr id="67" name="Text 16"/>
          <p:cNvSpPr/>
          <p:nvPr/>
        </p:nvSpPr>
        <p:spPr>
          <a:xfrm>
            <a:off x="4168037" y="6278716"/>
            <a:ext cx="1423076" cy="259859"/>
          </a:xfrm>
          <a:prstGeom prst="rect">
            <a:avLst/>
          </a:prstGeom>
          <a:noFill/>
          <a:ln/>
        </p:spPr>
        <p:txBody>
          <a:bodyPr vert="horz" wrap="square" lIns="0" tIns="0" rIns="0" bIns="0" rtlCol="0" anchor="t"/>
          <a:lstStyle/>
          <a:p>
            <a:pPr>
              <a:lnSpc>
                <a:spcPts val="1461"/>
              </a:lnSpc>
            </a:pPr>
            <a:r>
              <a:rPr lang="en-US" sz="1023" dirty="0">
                <a:solidFill>
                  <a:srgbClr val="1D4ED8"/>
                </a:solidFill>
                <a:latin typeface="ui-sans-serif" pitchFamily="34" charset="0"/>
                <a:ea typeface="ui-sans-serif" pitchFamily="34" charset="-122"/>
                <a:cs typeface="ui-sans-serif" pitchFamily="34" charset="-120"/>
              </a:rPr>
              <a:t> MapReduce</a:t>
            </a:r>
            <a:endParaRPr lang="en-US" sz="1023" dirty="0"/>
          </a:p>
        </p:txBody>
      </p:sp>
      <p:sp>
        <p:nvSpPr>
          <p:cNvPr id="70" name="Text 19"/>
          <p:cNvSpPr/>
          <p:nvPr/>
        </p:nvSpPr>
        <p:spPr>
          <a:xfrm>
            <a:off x="6904822" y="1935361"/>
            <a:ext cx="2264078"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Cold HDD (sc1)</a:t>
            </a:r>
            <a:endParaRPr lang="en-US" sz="1754" dirty="0"/>
          </a:p>
        </p:txBody>
      </p:sp>
      <p:sp>
        <p:nvSpPr>
          <p:cNvPr id="71" name="Text 20"/>
          <p:cNvSpPr/>
          <p:nvPr/>
        </p:nvSpPr>
        <p:spPr>
          <a:xfrm>
            <a:off x="6310858" y="2455079"/>
            <a:ext cx="475170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Key Features:</a:t>
            </a:r>
            <a:endParaRPr lang="en-US" sz="1315" dirty="0"/>
          </a:p>
        </p:txBody>
      </p:sp>
      <p:sp>
        <p:nvSpPr>
          <p:cNvPr id="72" name="Text 21"/>
          <p:cNvSpPr/>
          <p:nvPr/>
        </p:nvSpPr>
        <p:spPr>
          <a:xfrm>
            <a:off x="6533595" y="2789183"/>
            <a:ext cx="2078755"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Lowest-cost EBS option</a:t>
            </a:r>
            <a:endParaRPr lang="en-US" sz="1169" dirty="0"/>
          </a:p>
        </p:txBody>
      </p:sp>
      <p:sp>
        <p:nvSpPr>
          <p:cNvPr id="73" name="Text 22"/>
          <p:cNvSpPr/>
          <p:nvPr/>
        </p:nvSpPr>
        <p:spPr>
          <a:xfrm>
            <a:off x="6533594" y="3086165"/>
            <a:ext cx="3680541"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For infrequently accessed, large datasets</a:t>
            </a:r>
            <a:endParaRPr lang="en-US" sz="1169" dirty="0"/>
          </a:p>
        </p:txBody>
      </p:sp>
      <p:sp>
        <p:nvSpPr>
          <p:cNvPr id="74" name="Text 23"/>
          <p:cNvSpPr/>
          <p:nvPr/>
        </p:nvSpPr>
        <p:spPr>
          <a:xfrm>
            <a:off x="6533594" y="3383146"/>
            <a:ext cx="212191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Uses burst credit model</a:t>
            </a:r>
            <a:endParaRPr lang="en-US" sz="1169" dirty="0"/>
          </a:p>
        </p:txBody>
      </p:sp>
      <p:sp>
        <p:nvSpPr>
          <p:cNvPr id="75" name="Text 24"/>
          <p:cNvSpPr/>
          <p:nvPr/>
        </p:nvSpPr>
        <p:spPr>
          <a:xfrm>
            <a:off x="6533595" y="3680128"/>
            <a:ext cx="280160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Not supported as boot volumes</a:t>
            </a:r>
            <a:endParaRPr lang="en-US" sz="1169" dirty="0"/>
          </a:p>
        </p:txBody>
      </p:sp>
      <p:sp>
        <p:nvSpPr>
          <p:cNvPr id="76" name="Text 25"/>
          <p:cNvSpPr/>
          <p:nvPr/>
        </p:nvSpPr>
        <p:spPr>
          <a:xfrm>
            <a:off x="6310858" y="4125600"/>
            <a:ext cx="570204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Throughput Capabilities:</a:t>
            </a:r>
            <a:endParaRPr lang="en-US" sz="1315" dirty="0"/>
          </a:p>
        </p:txBody>
      </p:sp>
      <p:sp>
        <p:nvSpPr>
          <p:cNvPr id="77" name="Text 26"/>
          <p:cNvSpPr/>
          <p:nvPr/>
        </p:nvSpPr>
        <p:spPr>
          <a:xfrm>
            <a:off x="6310858" y="4459705"/>
            <a:ext cx="713626"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Baseline:</a:t>
            </a:r>
            <a:endParaRPr lang="en-US" sz="1023" dirty="0"/>
          </a:p>
        </p:txBody>
      </p:sp>
      <p:sp>
        <p:nvSpPr>
          <p:cNvPr id="78" name="Text 27"/>
          <p:cNvSpPr/>
          <p:nvPr/>
        </p:nvSpPr>
        <p:spPr>
          <a:xfrm>
            <a:off x="10008047" y="4459705"/>
            <a:ext cx="1265420"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12 MiB/s per TiB</a:t>
            </a:r>
            <a:endParaRPr lang="en-US" sz="1023" dirty="0"/>
          </a:p>
        </p:txBody>
      </p:sp>
      <p:sp>
        <p:nvSpPr>
          <p:cNvPr id="79" name="Text 28"/>
          <p:cNvSpPr/>
          <p:nvPr/>
        </p:nvSpPr>
        <p:spPr>
          <a:xfrm>
            <a:off x="6310858" y="5016545"/>
            <a:ext cx="464788"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Burst:</a:t>
            </a:r>
            <a:endParaRPr lang="en-US" sz="1023" dirty="0"/>
          </a:p>
        </p:txBody>
      </p:sp>
      <p:sp>
        <p:nvSpPr>
          <p:cNvPr id="80" name="Text 29"/>
          <p:cNvSpPr/>
          <p:nvPr/>
        </p:nvSpPr>
        <p:spPr>
          <a:xfrm>
            <a:off x="10008047" y="5016545"/>
            <a:ext cx="1265420"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80 MiB/s per TiB</a:t>
            </a:r>
            <a:endParaRPr lang="en-US" sz="1023" dirty="0"/>
          </a:p>
        </p:txBody>
      </p:sp>
      <p:sp>
        <p:nvSpPr>
          <p:cNvPr id="81" name="Text 30"/>
          <p:cNvSpPr/>
          <p:nvPr/>
        </p:nvSpPr>
        <p:spPr>
          <a:xfrm>
            <a:off x="6310858" y="5573386"/>
            <a:ext cx="1310663"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Max per volume:</a:t>
            </a:r>
            <a:endParaRPr lang="en-US" sz="1023" dirty="0"/>
          </a:p>
        </p:txBody>
      </p:sp>
      <p:sp>
        <p:nvSpPr>
          <p:cNvPr id="82" name="Text 31"/>
          <p:cNvSpPr/>
          <p:nvPr/>
        </p:nvSpPr>
        <p:spPr>
          <a:xfrm>
            <a:off x="10424371" y="5573386"/>
            <a:ext cx="765830"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250 MiB/s</a:t>
            </a:r>
            <a:endParaRPr lang="en-US" sz="1023" dirty="0"/>
          </a:p>
        </p:txBody>
      </p:sp>
      <p:sp>
        <p:nvSpPr>
          <p:cNvPr id="83" name="Text 32"/>
          <p:cNvSpPr/>
          <p:nvPr/>
        </p:nvSpPr>
        <p:spPr>
          <a:xfrm>
            <a:off x="6310858" y="6074542"/>
            <a:ext cx="475170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Ideal Use Cases:</a:t>
            </a:r>
            <a:endParaRPr lang="en-US" sz="1315" dirty="0"/>
          </a:p>
        </p:txBody>
      </p:sp>
    </p:spTree>
    <p:extLst>
      <p:ext uri="{BB962C8B-B14F-4D97-AF65-F5344CB8AC3E}">
        <p14:creationId xmlns:p14="http://schemas.microsoft.com/office/powerpoint/2010/main" val="1464704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296982"/>
          </a:xfrm>
          <a:prstGeom prst="rect">
            <a:avLst/>
          </a:prstGeom>
        </p:spPr>
      </p:pic>
      <p:pic>
        <p:nvPicPr>
          <p:cNvPr id="5" name="Image 3" descr="preencoded.png"/>
          <p:cNvPicPr>
            <a:picLocks noChangeAspect="1"/>
          </p:cNvPicPr>
          <p:nvPr/>
        </p:nvPicPr>
        <p:blipFill>
          <a:blip r:embed="rId5"/>
          <a:stretch>
            <a:fillRect/>
          </a:stretch>
        </p:blipFill>
        <p:spPr>
          <a:xfrm>
            <a:off x="593963" y="1378521"/>
            <a:ext cx="1541317" cy="519718"/>
          </a:xfrm>
          <a:prstGeom prst="rect">
            <a:avLst/>
          </a:prstGeom>
        </p:spPr>
      </p:pic>
      <p:pic>
        <p:nvPicPr>
          <p:cNvPr id="6" name="Image 4" descr="preencoded.png"/>
          <p:cNvPicPr>
            <a:picLocks noChangeAspect="1"/>
          </p:cNvPicPr>
          <p:nvPr/>
        </p:nvPicPr>
        <p:blipFill>
          <a:blip r:embed="rId6"/>
          <a:stretch>
            <a:fillRect/>
          </a:stretch>
        </p:blipFill>
        <p:spPr>
          <a:xfrm>
            <a:off x="2135280" y="1378521"/>
            <a:ext cx="1347002" cy="519718"/>
          </a:xfrm>
          <a:prstGeom prst="rect">
            <a:avLst/>
          </a:prstGeom>
        </p:spPr>
      </p:pic>
      <p:pic>
        <p:nvPicPr>
          <p:cNvPr id="7" name="Image 5" descr="preencoded.png"/>
          <p:cNvPicPr>
            <a:picLocks noChangeAspect="1"/>
          </p:cNvPicPr>
          <p:nvPr/>
        </p:nvPicPr>
        <p:blipFill>
          <a:blip r:embed="rId7"/>
          <a:stretch>
            <a:fillRect/>
          </a:stretch>
        </p:blipFill>
        <p:spPr>
          <a:xfrm>
            <a:off x="2209526" y="1573415"/>
            <a:ext cx="102087" cy="129929"/>
          </a:xfrm>
          <a:prstGeom prst="rect">
            <a:avLst/>
          </a:prstGeom>
        </p:spPr>
      </p:pic>
      <p:pic>
        <p:nvPicPr>
          <p:cNvPr id="8" name="Image 6" descr="preencoded.png"/>
          <p:cNvPicPr>
            <a:picLocks noChangeAspect="1"/>
          </p:cNvPicPr>
          <p:nvPr/>
        </p:nvPicPr>
        <p:blipFill>
          <a:blip r:embed="rId8"/>
          <a:stretch>
            <a:fillRect/>
          </a:stretch>
        </p:blipFill>
        <p:spPr>
          <a:xfrm>
            <a:off x="3482283" y="1378521"/>
            <a:ext cx="1321771" cy="519718"/>
          </a:xfrm>
          <a:prstGeom prst="rect">
            <a:avLst/>
          </a:prstGeom>
        </p:spPr>
      </p:pic>
      <p:pic>
        <p:nvPicPr>
          <p:cNvPr id="9" name="Image 7" descr="preencoded.png"/>
          <p:cNvPicPr>
            <a:picLocks noChangeAspect="1"/>
          </p:cNvPicPr>
          <p:nvPr/>
        </p:nvPicPr>
        <p:blipFill>
          <a:blip r:embed="rId7"/>
          <a:stretch>
            <a:fillRect/>
          </a:stretch>
        </p:blipFill>
        <p:spPr>
          <a:xfrm>
            <a:off x="3556529" y="1573415"/>
            <a:ext cx="102087" cy="129929"/>
          </a:xfrm>
          <a:prstGeom prst="rect">
            <a:avLst/>
          </a:prstGeom>
        </p:spPr>
      </p:pic>
      <p:pic>
        <p:nvPicPr>
          <p:cNvPr id="10" name="Image 8" descr="preencoded.png"/>
          <p:cNvPicPr>
            <a:picLocks noChangeAspect="1"/>
          </p:cNvPicPr>
          <p:nvPr/>
        </p:nvPicPr>
        <p:blipFill>
          <a:blip r:embed="rId9"/>
          <a:stretch>
            <a:fillRect/>
          </a:stretch>
        </p:blipFill>
        <p:spPr>
          <a:xfrm>
            <a:off x="4804054" y="1378521"/>
            <a:ext cx="1282038" cy="519718"/>
          </a:xfrm>
          <a:prstGeom prst="rect">
            <a:avLst/>
          </a:prstGeom>
        </p:spPr>
      </p:pic>
      <p:pic>
        <p:nvPicPr>
          <p:cNvPr id="11" name="Image 9" descr="preencoded.png"/>
          <p:cNvPicPr>
            <a:picLocks noChangeAspect="1"/>
          </p:cNvPicPr>
          <p:nvPr/>
        </p:nvPicPr>
        <p:blipFill>
          <a:blip r:embed="rId7"/>
          <a:stretch>
            <a:fillRect/>
          </a:stretch>
        </p:blipFill>
        <p:spPr>
          <a:xfrm>
            <a:off x="4878300" y="1573415"/>
            <a:ext cx="102087" cy="129929"/>
          </a:xfrm>
          <a:prstGeom prst="rect">
            <a:avLst/>
          </a:prstGeom>
        </p:spPr>
      </p:pic>
      <p:pic>
        <p:nvPicPr>
          <p:cNvPr id="12" name="Image 10" descr="preencoded.png"/>
          <p:cNvPicPr>
            <a:picLocks noChangeAspect="1"/>
          </p:cNvPicPr>
          <p:nvPr/>
        </p:nvPicPr>
        <p:blipFill>
          <a:blip r:embed="rId10"/>
          <a:stretch>
            <a:fillRect/>
          </a:stretch>
        </p:blipFill>
        <p:spPr>
          <a:xfrm>
            <a:off x="6086092" y="1378521"/>
            <a:ext cx="1313796" cy="519718"/>
          </a:xfrm>
          <a:prstGeom prst="rect">
            <a:avLst/>
          </a:prstGeom>
        </p:spPr>
      </p:pic>
      <p:pic>
        <p:nvPicPr>
          <p:cNvPr id="13" name="Image 11" descr="preencoded.png"/>
          <p:cNvPicPr>
            <a:picLocks noChangeAspect="1"/>
          </p:cNvPicPr>
          <p:nvPr/>
        </p:nvPicPr>
        <p:blipFill>
          <a:blip r:embed="rId7"/>
          <a:stretch>
            <a:fillRect/>
          </a:stretch>
        </p:blipFill>
        <p:spPr>
          <a:xfrm>
            <a:off x="6160337" y="1573415"/>
            <a:ext cx="102087" cy="129929"/>
          </a:xfrm>
          <a:prstGeom prst="rect">
            <a:avLst/>
          </a:prstGeom>
        </p:spPr>
      </p:pic>
      <p:pic>
        <p:nvPicPr>
          <p:cNvPr id="14" name="Image 12" descr="preencoded.png"/>
          <p:cNvPicPr>
            <a:picLocks noChangeAspect="1"/>
          </p:cNvPicPr>
          <p:nvPr/>
        </p:nvPicPr>
        <p:blipFill>
          <a:blip r:embed="rId10"/>
          <a:stretch>
            <a:fillRect/>
          </a:stretch>
        </p:blipFill>
        <p:spPr>
          <a:xfrm>
            <a:off x="7399887" y="1378521"/>
            <a:ext cx="1313796" cy="519718"/>
          </a:xfrm>
          <a:prstGeom prst="rect">
            <a:avLst/>
          </a:prstGeom>
        </p:spPr>
      </p:pic>
      <p:pic>
        <p:nvPicPr>
          <p:cNvPr id="15" name="Image 13" descr="preencoded.png"/>
          <p:cNvPicPr>
            <a:picLocks noChangeAspect="1"/>
          </p:cNvPicPr>
          <p:nvPr/>
        </p:nvPicPr>
        <p:blipFill>
          <a:blip r:embed="rId7"/>
          <a:stretch>
            <a:fillRect/>
          </a:stretch>
        </p:blipFill>
        <p:spPr>
          <a:xfrm>
            <a:off x="7474133" y="1573415"/>
            <a:ext cx="102087" cy="129929"/>
          </a:xfrm>
          <a:prstGeom prst="rect">
            <a:avLst/>
          </a:prstGeom>
        </p:spPr>
      </p:pic>
      <p:pic>
        <p:nvPicPr>
          <p:cNvPr id="16" name="Image 14" descr="preencoded.png"/>
          <p:cNvPicPr>
            <a:picLocks noChangeAspect="1"/>
          </p:cNvPicPr>
          <p:nvPr/>
        </p:nvPicPr>
        <p:blipFill>
          <a:blip r:embed="rId11"/>
          <a:stretch>
            <a:fillRect/>
          </a:stretch>
        </p:blipFill>
        <p:spPr>
          <a:xfrm>
            <a:off x="8713683" y="1378521"/>
            <a:ext cx="1275658" cy="519718"/>
          </a:xfrm>
          <a:prstGeom prst="rect">
            <a:avLst/>
          </a:prstGeom>
        </p:spPr>
      </p:pic>
      <p:pic>
        <p:nvPicPr>
          <p:cNvPr id="17" name="Image 15" descr="preencoded.png"/>
          <p:cNvPicPr>
            <a:picLocks noChangeAspect="1"/>
          </p:cNvPicPr>
          <p:nvPr/>
        </p:nvPicPr>
        <p:blipFill>
          <a:blip r:embed="rId12"/>
          <a:stretch>
            <a:fillRect/>
          </a:stretch>
        </p:blipFill>
        <p:spPr>
          <a:xfrm>
            <a:off x="8787928" y="1573415"/>
            <a:ext cx="129929" cy="129929"/>
          </a:xfrm>
          <a:prstGeom prst="rect">
            <a:avLst/>
          </a:prstGeom>
        </p:spPr>
      </p:pic>
      <p:pic>
        <p:nvPicPr>
          <p:cNvPr id="18" name="Image 16" descr="preencoded.png"/>
          <p:cNvPicPr>
            <a:picLocks noChangeAspect="1"/>
          </p:cNvPicPr>
          <p:nvPr/>
        </p:nvPicPr>
        <p:blipFill>
          <a:blip r:embed="rId13"/>
          <a:stretch>
            <a:fillRect/>
          </a:stretch>
        </p:blipFill>
        <p:spPr>
          <a:xfrm>
            <a:off x="9989341" y="1378521"/>
            <a:ext cx="1295959" cy="519718"/>
          </a:xfrm>
          <a:prstGeom prst="rect">
            <a:avLst/>
          </a:prstGeom>
        </p:spPr>
      </p:pic>
      <p:pic>
        <p:nvPicPr>
          <p:cNvPr id="19" name="Image 17" descr="preencoded.png"/>
          <p:cNvPicPr>
            <a:picLocks noChangeAspect="1"/>
          </p:cNvPicPr>
          <p:nvPr/>
        </p:nvPicPr>
        <p:blipFill>
          <a:blip r:embed="rId12"/>
          <a:stretch>
            <a:fillRect/>
          </a:stretch>
        </p:blipFill>
        <p:spPr>
          <a:xfrm>
            <a:off x="10063586" y="1573415"/>
            <a:ext cx="129929" cy="129929"/>
          </a:xfrm>
          <a:prstGeom prst="rect">
            <a:avLst/>
          </a:prstGeom>
        </p:spPr>
      </p:pic>
      <p:pic>
        <p:nvPicPr>
          <p:cNvPr id="20" name="Image 18" descr="preencoded.png"/>
          <p:cNvPicPr>
            <a:picLocks noChangeAspect="1"/>
          </p:cNvPicPr>
          <p:nvPr/>
        </p:nvPicPr>
        <p:blipFill>
          <a:blip r:embed="rId14"/>
          <a:stretch>
            <a:fillRect/>
          </a:stretch>
        </p:blipFill>
        <p:spPr>
          <a:xfrm>
            <a:off x="593963" y="1898238"/>
            <a:ext cx="1541317" cy="296982"/>
          </a:xfrm>
          <a:prstGeom prst="rect">
            <a:avLst/>
          </a:prstGeom>
        </p:spPr>
      </p:pic>
      <p:pic>
        <p:nvPicPr>
          <p:cNvPr id="21" name="Image 19" descr="preencoded.png"/>
          <p:cNvPicPr>
            <a:picLocks noChangeAspect="1"/>
          </p:cNvPicPr>
          <p:nvPr/>
        </p:nvPicPr>
        <p:blipFill>
          <a:blip r:embed="rId15"/>
          <a:stretch>
            <a:fillRect/>
          </a:stretch>
        </p:blipFill>
        <p:spPr>
          <a:xfrm>
            <a:off x="2135280" y="1898238"/>
            <a:ext cx="1347002" cy="296982"/>
          </a:xfrm>
          <a:prstGeom prst="rect">
            <a:avLst/>
          </a:prstGeom>
        </p:spPr>
      </p:pic>
      <p:pic>
        <p:nvPicPr>
          <p:cNvPr id="22" name="Image 20" descr="preencoded.png"/>
          <p:cNvPicPr>
            <a:picLocks noChangeAspect="1"/>
          </p:cNvPicPr>
          <p:nvPr/>
        </p:nvPicPr>
        <p:blipFill>
          <a:blip r:embed="rId16"/>
          <a:stretch>
            <a:fillRect/>
          </a:stretch>
        </p:blipFill>
        <p:spPr>
          <a:xfrm>
            <a:off x="3482283" y="1898238"/>
            <a:ext cx="1321771" cy="296982"/>
          </a:xfrm>
          <a:prstGeom prst="rect">
            <a:avLst/>
          </a:prstGeom>
        </p:spPr>
      </p:pic>
      <p:pic>
        <p:nvPicPr>
          <p:cNvPr id="23" name="Image 21" descr="preencoded.png"/>
          <p:cNvPicPr>
            <a:picLocks noChangeAspect="1"/>
          </p:cNvPicPr>
          <p:nvPr/>
        </p:nvPicPr>
        <p:blipFill>
          <a:blip r:embed="rId17"/>
          <a:stretch>
            <a:fillRect/>
          </a:stretch>
        </p:blipFill>
        <p:spPr>
          <a:xfrm>
            <a:off x="4804054" y="1898238"/>
            <a:ext cx="1282038" cy="296982"/>
          </a:xfrm>
          <a:prstGeom prst="rect">
            <a:avLst/>
          </a:prstGeom>
        </p:spPr>
      </p:pic>
      <p:pic>
        <p:nvPicPr>
          <p:cNvPr id="24" name="Image 22" descr="preencoded.png"/>
          <p:cNvPicPr>
            <a:picLocks noChangeAspect="1"/>
          </p:cNvPicPr>
          <p:nvPr/>
        </p:nvPicPr>
        <p:blipFill>
          <a:blip r:embed="rId18"/>
          <a:stretch>
            <a:fillRect/>
          </a:stretch>
        </p:blipFill>
        <p:spPr>
          <a:xfrm>
            <a:off x="6086092" y="1898238"/>
            <a:ext cx="1313796" cy="296982"/>
          </a:xfrm>
          <a:prstGeom prst="rect">
            <a:avLst/>
          </a:prstGeom>
        </p:spPr>
      </p:pic>
      <p:pic>
        <p:nvPicPr>
          <p:cNvPr id="25" name="Image 23" descr="preencoded.png"/>
          <p:cNvPicPr>
            <a:picLocks noChangeAspect="1"/>
          </p:cNvPicPr>
          <p:nvPr/>
        </p:nvPicPr>
        <p:blipFill>
          <a:blip r:embed="rId18"/>
          <a:stretch>
            <a:fillRect/>
          </a:stretch>
        </p:blipFill>
        <p:spPr>
          <a:xfrm>
            <a:off x="7399887" y="1898238"/>
            <a:ext cx="1313796" cy="296982"/>
          </a:xfrm>
          <a:prstGeom prst="rect">
            <a:avLst/>
          </a:prstGeom>
        </p:spPr>
      </p:pic>
      <p:pic>
        <p:nvPicPr>
          <p:cNvPr id="26" name="Image 24" descr="preencoded.png"/>
          <p:cNvPicPr>
            <a:picLocks noChangeAspect="1"/>
          </p:cNvPicPr>
          <p:nvPr/>
        </p:nvPicPr>
        <p:blipFill>
          <a:blip r:embed="rId19"/>
          <a:stretch>
            <a:fillRect/>
          </a:stretch>
        </p:blipFill>
        <p:spPr>
          <a:xfrm>
            <a:off x="8713683" y="1898238"/>
            <a:ext cx="1275658" cy="296982"/>
          </a:xfrm>
          <a:prstGeom prst="rect">
            <a:avLst/>
          </a:prstGeom>
        </p:spPr>
      </p:pic>
      <p:pic>
        <p:nvPicPr>
          <p:cNvPr id="27" name="Image 25" descr="preencoded.png"/>
          <p:cNvPicPr>
            <a:picLocks noChangeAspect="1"/>
          </p:cNvPicPr>
          <p:nvPr/>
        </p:nvPicPr>
        <p:blipFill>
          <a:blip r:embed="rId20"/>
          <a:stretch>
            <a:fillRect/>
          </a:stretch>
        </p:blipFill>
        <p:spPr>
          <a:xfrm>
            <a:off x="9989341" y="1898238"/>
            <a:ext cx="1295959" cy="296982"/>
          </a:xfrm>
          <a:prstGeom prst="rect">
            <a:avLst/>
          </a:prstGeom>
        </p:spPr>
      </p:pic>
      <p:pic>
        <p:nvPicPr>
          <p:cNvPr id="28" name="Image 26" descr="preencoded.png"/>
          <p:cNvPicPr>
            <a:picLocks noChangeAspect="1"/>
          </p:cNvPicPr>
          <p:nvPr/>
        </p:nvPicPr>
        <p:blipFill>
          <a:blip r:embed="rId21"/>
          <a:stretch>
            <a:fillRect/>
          </a:stretch>
        </p:blipFill>
        <p:spPr>
          <a:xfrm>
            <a:off x="593963" y="2195220"/>
            <a:ext cx="10691336" cy="482595"/>
          </a:xfrm>
          <a:prstGeom prst="rect">
            <a:avLst/>
          </a:prstGeom>
        </p:spPr>
      </p:pic>
      <p:pic>
        <p:nvPicPr>
          <p:cNvPr id="29" name="Image 27" descr="preencoded.png"/>
          <p:cNvPicPr>
            <a:picLocks noChangeAspect="1"/>
          </p:cNvPicPr>
          <p:nvPr/>
        </p:nvPicPr>
        <p:blipFill>
          <a:blip r:embed="rId22"/>
          <a:stretch>
            <a:fillRect/>
          </a:stretch>
        </p:blipFill>
        <p:spPr>
          <a:xfrm>
            <a:off x="593963" y="2195220"/>
            <a:ext cx="1541317" cy="482595"/>
          </a:xfrm>
          <a:prstGeom prst="rect">
            <a:avLst/>
          </a:prstGeom>
        </p:spPr>
      </p:pic>
      <p:pic>
        <p:nvPicPr>
          <p:cNvPr id="30" name="Image 28" descr="preencoded.png"/>
          <p:cNvPicPr>
            <a:picLocks noChangeAspect="1"/>
          </p:cNvPicPr>
          <p:nvPr/>
        </p:nvPicPr>
        <p:blipFill>
          <a:blip r:embed="rId23"/>
          <a:stretch>
            <a:fillRect/>
          </a:stretch>
        </p:blipFill>
        <p:spPr>
          <a:xfrm>
            <a:off x="2135280" y="2195220"/>
            <a:ext cx="1347002" cy="482595"/>
          </a:xfrm>
          <a:prstGeom prst="rect">
            <a:avLst/>
          </a:prstGeom>
        </p:spPr>
      </p:pic>
      <p:pic>
        <p:nvPicPr>
          <p:cNvPr id="31" name="Image 29" descr="preencoded.png"/>
          <p:cNvPicPr>
            <a:picLocks noChangeAspect="1"/>
          </p:cNvPicPr>
          <p:nvPr/>
        </p:nvPicPr>
        <p:blipFill>
          <a:blip r:embed="rId24"/>
          <a:stretch>
            <a:fillRect/>
          </a:stretch>
        </p:blipFill>
        <p:spPr>
          <a:xfrm>
            <a:off x="3482283" y="2195220"/>
            <a:ext cx="1321771" cy="482595"/>
          </a:xfrm>
          <a:prstGeom prst="rect">
            <a:avLst/>
          </a:prstGeom>
        </p:spPr>
      </p:pic>
      <p:pic>
        <p:nvPicPr>
          <p:cNvPr id="32" name="Image 30" descr="preencoded.png"/>
          <p:cNvPicPr>
            <a:picLocks noChangeAspect="1"/>
          </p:cNvPicPr>
          <p:nvPr/>
        </p:nvPicPr>
        <p:blipFill>
          <a:blip r:embed="rId25"/>
          <a:stretch>
            <a:fillRect/>
          </a:stretch>
        </p:blipFill>
        <p:spPr>
          <a:xfrm>
            <a:off x="4804054" y="2195220"/>
            <a:ext cx="1282038" cy="482595"/>
          </a:xfrm>
          <a:prstGeom prst="rect">
            <a:avLst/>
          </a:prstGeom>
        </p:spPr>
      </p:pic>
      <p:pic>
        <p:nvPicPr>
          <p:cNvPr id="33" name="Image 31" descr="preencoded.png"/>
          <p:cNvPicPr>
            <a:picLocks noChangeAspect="1"/>
          </p:cNvPicPr>
          <p:nvPr/>
        </p:nvPicPr>
        <p:blipFill>
          <a:blip r:embed="rId26"/>
          <a:stretch>
            <a:fillRect/>
          </a:stretch>
        </p:blipFill>
        <p:spPr>
          <a:xfrm>
            <a:off x="6086092" y="2195220"/>
            <a:ext cx="1313796" cy="482595"/>
          </a:xfrm>
          <a:prstGeom prst="rect">
            <a:avLst/>
          </a:prstGeom>
        </p:spPr>
      </p:pic>
      <p:pic>
        <p:nvPicPr>
          <p:cNvPr id="34" name="Image 32" descr="preencoded.png"/>
          <p:cNvPicPr>
            <a:picLocks noChangeAspect="1"/>
          </p:cNvPicPr>
          <p:nvPr/>
        </p:nvPicPr>
        <p:blipFill>
          <a:blip r:embed="rId26"/>
          <a:stretch>
            <a:fillRect/>
          </a:stretch>
        </p:blipFill>
        <p:spPr>
          <a:xfrm>
            <a:off x="7399887" y="2195220"/>
            <a:ext cx="1313796" cy="482595"/>
          </a:xfrm>
          <a:prstGeom prst="rect">
            <a:avLst/>
          </a:prstGeom>
        </p:spPr>
      </p:pic>
      <p:pic>
        <p:nvPicPr>
          <p:cNvPr id="35" name="Image 33" descr="preencoded.png"/>
          <p:cNvPicPr>
            <a:picLocks noChangeAspect="1"/>
          </p:cNvPicPr>
          <p:nvPr/>
        </p:nvPicPr>
        <p:blipFill>
          <a:blip r:embed="rId27"/>
          <a:stretch>
            <a:fillRect/>
          </a:stretch>
        </p:blipFill>
        <p:spPr>
          <a:xfrm>
            <a:off x="8713683" y="2195220"/>
            <a:ext cx="1275658" cy="482595"/>
          </a:xfrm>
          <a:prstGeom prst="rect">
            <a:avLst/>
          </a:prstGeom>
        </p:spPr>
      </p:pic>
      <p:pic>
        <p:nvPicPr>
          <p:cNvPr id="36" name="Image 34" descr="preencoded.png"/>
          <p:cNvPicPr>
            <a:picLocks noChangeAspect="1"/>
          </p:cNvPicPr>
          <p:nvPr/>
        </p:nvPicPr>
        <p:blipFill>
          <a:blip r:embed="rId28"/>
          <a:stretch>
            <a:fillRect/>
          </a:stretch>
        </p:blipFill>
        <p:spPr>
          <a:xfrm>
            <a:off x="9989341" y="2195220"/>
            <a:ext cx="1295959" cy="482595"/>
          </a:xfrm>
          <a:prstGeom prst="rect">
            <a:avLst/>
          </a:prstGeom>
        </p:spPr>
      </p:pic>
      <p:pic>
        <p:nvPicPr>
          <p:cNvPr id="37" name="Image 35" descr="preencoded.png"/>
          <p:cNvPicPr>
            <a:picLocks noChangeAspect="1"/>
          </p:cNvPicPr>
          <p:nvPr/>
        </p:nvPicPr>
        <p:blipFill>
          <a:blip r:embed="rId14"/>
          <a:stretch>
            <a:fillRect/>
          </a:stretch>
        </p:blipFill>
        <p:spPr>
          <a:xfrm>
            <a:off x="593963" y="2677815"/>
            <a:ext cx="1541317" cy="296982"/>
          </a:xfrm>
          <a:prstGeom prst="rect">
            <a:avLst/>
          </a:prstGeom>
        </p:spPr>
      </p:pic>
      <p:pic>
        <p:nvPicPr>
          <p:cNvPr id="38" name="Image 36" descr="preencoded.png"/>
          <p:cNvPicPr>
            <a:picLocks noChangeAspect="1"/>
          </p:cNvPicPr>
          <p:nvPr/>
        </p:nvPicPr>
        <p:blipFill>
          <a:blip r:embed="rId15"/>
          <a:stretch>
            <a:fillRect/>
          </a:stretch>
        </p:blipFill>
        <p:spPr>
          <a:xfrm>
            <a:off x="2135280" y="2677815"/>
            <a:ext cx="1347002" cy="296982"/>
          </a:xfrm>
          <a:prstGeom prst="rect">
            <a:avLst/>
          </a:prstGeom>
        </p:spPr>
      </p:pic>
      <p:pic>
        <p:nvPicPr>
          <p:cNvPr id="39" name="Image 37" descr="preencoded.png"/>
          <p:cNvPicPr>
            <a:picLocks noChangeAspect="1"/>
          </p:cNvPicPr>
          <p:nvPr/>
        </p:nvPicPr>
        <p:blipFill>
          <a:blip r:embed="rId16"/>
          <a:stretch>
            <a:fillRect/>
          </a:stretch>
        </p:blipFill>
        <p:spPr>
          <a:xfrm>
            <a:off x="3482283" y="2677815"/>
            <a:ext cx="1321771" cy="296982"/>
          </a:xfrm>
          <a:prstGeom prst="rect">
            <a:avLst/>
          </a:prstGeom>
        </p:spPr>
      </p:pic>
      <p:pic>
        <p:nvPicPr>
          <p:cNvPr id="40" name="Image 38" descr="preencoded.png"/>
          <p:cNvPicPr>
            <a:picLocks noChangeAspect="1"/>
          </p:cNvPicPr>
          <p:nvPr/>
        </p:nvPicPr>
        <p:blipFill>
          <a:blip r:embed="rId17"/>
          <a:stretch>
            <a:fillRect/>
          </a:stretch>
        </p:blipFill>
        <p:spPr>
          <a:xfrm>
            <a:off x="4804054" y="2677815"/>
            <a:ext cx="1282038" cy="296982"/>
          </a:xfrm>
          <a:prstGeom prst="rect">
            <a:avLst/>
          </a:prstGeom>
        </p:spPr>
      </p:pic>
      <p:pic>
        <p:nvPicPr>
          <p:cNvPr id="41" name="Image 39" descr="preencoded.png"/>
          <p:cNvPicPr>
            <a:picLocks noChangeAspect="1"/>
          </p:cNvPicPr>
          <p:nvPr/>
        </p:nvPicPr>
        <p:blipFill>
          <a:blip r:embed="rId18"/>
          <a:stretch>
            <a:fillRect/>
          </a:stretch>
        </p:blipFill>
        <p:spPr>
          <a:xfrm>
            <a:off x="6086092" y="2677815"/>
            <a:ext cx="1313796" cy="296982"/>
          </a:xfrm>
          <a:prstGeom prst="rect">
            <a:avLst/>
          </a:prstGeom>
        </p:spPr>
      </p:pic>
      <p:pic>
        <p:nvPicPr>
          <p:cNvPr id="42" name="Image 40" descr="preencoded.png"/>
          <p:cNvPicPr>
            <a:picLocks noChangeAspect="1"/>
          </p:cNvPicPr>
          <p:nvPr/>
        </p:nvPicPr>
        <p:blipFill>
          <a:blip r:embed="rId18"/>
          <a:stretch>
            <a:fillRect/>
          </a:stretch>
        </p:blipFill>
        <p:spPr>
          <a:xfrm>
            <a:off x="7399887" y="2677815"/>
            <a:ext cx="1313796" cy="296982"/>
          </a:xfrm>
          <a:prstGeom prst="rect">
            <a:avLst/>
          </a:prstGeom>
        </p:spPr>
      </p:pic>
      <p:pic>
        <p:nvPicPr>
          <p:cNvPr id="43" name="Image 41" descr="preencoded.png"/>
          <p:cNvPicPr>
            <a:picLocks noChangeAspect="1"/>
          </p:cNvPicPr>
          <p:nvPr/>
        </p:nvPicPr>
        <p:blipFill>
          <a:blip r:embed="rId19"/>
          <a:stretch>
            <a:fillRect/>
          </a:stretch>
        </p:blipFill>
        <p:spPr>
          <a:xfrm>
            <a:off x="8713683" y="2677815"/>
            <a:ext cx="1275658" cy="296982"/>
          </a:xfrm>
          <a:prstGeom prst="rect">
            <a:avLst/>
          </a:prstGeom>
        </p:spPr>
      </p:pic>
      <p:pic>
        <p:nvPicPr>
          <p:cNvPr id="44" name="Image 42" descr="preencoded.png"/>
          <p:cNvPicPr>
            <a:picLocks noChangeAspect="1"/>
          </p:cNvPicPr>
          <p:nvPr/>
        </p:nvPicPr>
        <p:blipFill>
          <a:blip r:embed="rId20"/>
          <a:stretch>
            <a:fillRect/>
          </a:stretch>
        </p:blipFill>
        <p:spPr>
          <a:xfrm>
            <a:off x="9989341" y="2677815"/>
            <a:ext cx="1295959" cy="296982"/>
          </a:xfrm>
          <a:prstGeom prst="rect">
            <a:avLst/>
          </a:prstGeom>
        </p:spPr>
      </p:pic>
      <p:pic>
        <p:nvPicPr>
          <p:cNvPr id="45" name="Image 43" descr="preencoded.png"/>
          <p:cNvPicPr>
            <a:picLocks noChangeAspect="1"/>
          </p:cNvPicPr>
          <p:nvPr/>
        </p:nvPicPr>
        <p:blipFill>
          <a:blip r:embed="rId29"/>
          <a:stretch>
            <a:fillRect/>
          </a:stretch>
        </p:blipFill>
        <p:spPr>
          <a:xfrm>
            <a:off x="593963" y="2974796"/>
            <a:ext cx="10691336" cy="296982"/>
          </a:xfrm>
          <a:prstGeom prst="rect">
            <a:avLst/>
          </a:prstGeom>
        </p:spPr>
      </p:pic>
      <p:pic>
        <p:nvPicPr>
          <p:cNvPr id="46" name="Image 44" descr="preencoded.png"/>
          <p:cNvPicPr>
            <a:picLocks noChangeAspect="1"/>
          </p:cNvPicPr>
          <p:nvPr/>
        </p:nvPicPr>
        <p:blipFill>
          <a:blip r:embed="rId14"/>
          <a:stretch>
            <a:fillRect/>
          </a:stretch>
        </p:blipFill>
        <p:spPr>
          <a:xfrm>
            <a:off x="593963" y="2974796"/>
            <a:ext cx="1541317" cy="296982"/>
          </a:xfrm>
          <a:prstGeom prst="rect">
            <a:avLst/>
          </a:prstGeom>
        </p:spPr>
      </p:pic>
      <p:pic>
        <p:nvPicPr>
          <p:cNvPr id="47" name="Image 45" descr="preencoded.png"/>
          <p:cNvPicPr>
            <a:picLocks noChangeAspect="1"/>
          </p:cNvPicPr>
          <p:nvPr/>
        </p:nvPicPr>
        <p:blipFill>
          <a:blip r:embed="rId15"/>
          <a:stretch>
            <a:fillRect/>
          </a:stretch>
        </p:blipFill>
        <p:spPr>
          <a:xfrm>
            <a:off x="2135280" y="2974796"/>
            <a:ext cx="1347002" cy="296982"/>
          </a:xfrm>
          <a:prstGeom prst="rect">
            <a:avLst/>
          </a:prstGeom>
        </p:spPr>
      </p:pic>
      <p:pic>
        <p:nvPicPr>
          <p:cNvPr id="48" name="Image 46" descr="preencoded.png"/>
          <p:cNvPicPr>
            <a:picLocks noChangeAspect="1"/>
          </p:cNvPicPr>
          <p:nvPr/>
        </p:nvPicPr>
        <p:blipFill>
          <a:blip r:embed="rId16"/>
          <a:stretch>
            <a:fillRect/>
          </a:stretch>
        </p:blipFill>
        <p:spPr>
          <a:xfrm>
            <a:off x="3482283" y="2974796"/>
            <a:ext cx="1321771" cy="296982"/>
          </a:xfrm>
          <a:prstGeom prst="rect">
            <a:avLst/>
          </a:prstGeom>
        </p:spPr>
      </p:pic>
      <p:pic>
        <p:nvPicPr>
          <p:cNvPr id="49" name="Image 47" descr="preencoded.png"/>
          <p:cNvPicPr>
            <a:picLocks noChangeAspect="1"/>
          </p:cNvPicPr>
          <p:nvPr/>
        </p:nvPicPr>
        <p:blipFill>
          <a:blip r:embed="rId17"/>
          <a:stretch>
            <a:fillRect/>
          </a:stretch>
        </p:blipFill>
        <p:spPr>
          <a:xfrm>
            <a:off x="4804054" y="2974796"/>
            <a:ext cx="1282038" cy="296982"/>
          </a:xfrm>
          <a:prstGeom prst="rect">
            <a:avLst/>
          </a:prstGeom>
        </p:spPr>
      </p:pic>
      <p:pic>
        <p:nvPicPr>
          <p:cNvPr id="50" name="Image 48" descr="preencoded.png"/>
          <p:cNvPicPr>
            <a:picLocks noChangeAspect="1"/>
          </p:cNvPicPr>
          <p:nvPr/>
        </p:nvPicPr>
        <p:blipFill>
          <a:blip r:embed="rId18"/>
          <a:stretch>
            <a:fillRect/>
          </a:stretch>
        </p:blipFill>
        <p:spPr>
          <a:xfrm>
            <a:off x="6086092" y="2974796"/>
            <a:ext cx="1313796" cy="296982"/>
          </a:xfrm>
          <a:prstGeom prst="rect">
            <a:avLst/>
          </a:prstGeom>
        </p:spPr>
      </p:pic>
      <p:pic>
        <p:nvPicPr>
          <p:cNvPr id="51" name="Image 49" descr="preencoded.png"/>
          <p:cNvPicPr>
            <a:picLocks noChangeAspect="1"/>
          </p:cNvPicPr>
          <p:nvPr/>
        </p:nvPicPr>
        <p:blipFill>
          <a:blip r:embed="rId18"/>
          <a:stretch>
            <a:fillRect/>
          </a:stretch>
        </p:blipFill>
        <p:spPr>
          <a:xfrm>
            <a:off x="7399887" y="2974796"/>
            <a:ext cx="1313796" cy="296982"/>
          </a:xfrm>
          <a:prstGeom prst="rect">
            <a:avLst/>
          </a:prstGeom>
        </p:spPr>
      </p:pic>
      <p:pic>
        <p:nvPicPr>
          <p:cNvPr id="52" name="Image 50" descr="preencoded.png"/>
          <p:cNvPicPr>
            <a:picLocks noChangeAspect="1"/>
          </p:cNvPicPr>
          <p:nvPr/>
        </p:nvPicPr>
        <p:blipFill>
          <a:blip r:embed="rId19"/>
          <a:stretch>
            <a:fillRect/>
          </a:stretch>
        </p:blipFill>
        <p:spPr>
          <a:xfrm>
            <a:off x="8713683" y="2974796"/>
            <a:ext cx="1275658" cy="296982"/>
          </a:xfrm>
          <a:prstGeom prst="rect">
            <a:avLst/>
          </a:prstGeom>
        </p:spPr>
      </p:pic>
      <p:pic>
        <p:nvPicPr>
          <p:cNvPr id="53" name="Image 51" descr="preencoded.png"/>
          <p:cNvPicPr>
            <a:picLocks noChangeAspect="1"/>
          </p:cNvPicPr>
          <p:nvPr/>
        </p:nvPicPr>
        <p:blipFill>
          <a:blip r:embed="rId20"/>
          <a:stretch>
            <a:fillRect/>
          </a:stretch>
        </p:blipFill>
        <p:spPr>
          <a:xfrm>
            <a:off x="9989341" y="2974796"/>
            <a:ext cx="1295959" cy="296982"/>
          </a:xfrm>
          <a:prstGeom prst="rect">
            <a:avLst/>
          </a:prstGeom>
        </p:spPr>
      </p:pic>
      <p:pic>
        <p:nvPicPr>
          <p:cNvPr id="54" name="Image 52" descr="preencoded.png"/>
          <p:cNvPicPr>
            <a:picLocks noChangeAspect="1"/>
          </p:cNvPicPr>
          <p:nvPr/>
        </p:nvPicPr>
        <p:blipFill>
          <a:blip r:embed="rId22"/>
          <a:stretch>
            <a:fillRect/>
          </a:stretch>
        </p:blipFill>
        <p:spPr>
          <a:xfrm>
            <a:off x="593963" y="3271778"/>
            <a:ext cx="1541317" cy="482595"/>
          </a:xfrm>
          <a:prstGeom prst="rect">
            <a:avLst/>
          </a:prstGeom>
        </p:spPr>
      </p:pic>
      <p:pic>
        <p:nvPicPr>
          <p:cNvPr id="55" name="Image 53" descr="preencoded.png"/>
          <p:cNvPicPr>
            <a:picLocks noChangeAspect="1"/>
          </p:cNvPicPr>
          <p:nvPr/>
        </p:nvPicPr>
        <p:blipFill>
          <a:blip r:embed="rId23"/>
          <a:stretch>
            <a:fillRect/>
          </a:stretch>
        </p:blipFill>
        <p:spPr>
          <a:xfrm>
            <a:off x="2135280" y="3271778"/>
            <a:ext cx="1347002" cy="482595"/>
          </a:xfrm>
          <a:prstGeom prst="rect">
            <a:avLst/>
          </a:prstGeom>
        </p:spPr>
      </p:pic>
      <p:pic>
        <p:nvPicPr>
          <p:cNvPr id="56" name="Image 54" descr="preencoded.png"/>
          <p:cNvPicPr>
            <a:picLocks noChangeAspect="1"/>
          </p:cNvPicPr>
          <p:nvPr/>
        </p:nvPicPr>
        <p:blipFill>
          <a:blip r:embed="rId24"/>
          <a:stretch>
            <a:fillRect/>
          </a:stretch>
        </p:blipFill>
        <p:spPr>
          <a:xfrm>
            <a:off x="3482283" y="3271778"/>
            <a:ext cx="1321771" cy="482595"/>
          </a:xfrm>
          <a:prstGeom prst="rect">
            <a:avLst/>
          </a:prstGeom>
        </p:spPr>
      </p:pic>
      <p:pic>
        <p:nvPicPr>
          <p:cNvPr id="57" name="Image 55" descr="preencoded.png"/>
          <p:cNvPicPr>
            <a:picLocks noChangeAspect="1"/>
          </p:cNvPicPr>
          <p:nvPr/>
        </p:nvPicPr>
        <p:blipFill>
          <a:blip r:embed="rId25"/>
          <a:stretch>
            <a:fillRect/>
          </a:stretch>
        </p:blipFill>
        <p:spPr>
          <a:xfrm>
            <a:off x="4804054" y="3271778"/>
            <a:ext cx="1282038" cy="482595"/>
          </a:xfrm>
          <a:prstGeom prst="rect">
            <a:avLst/>
          </a:prstGeom>
        </p:spPr>
      </p:pic>
      <p:pic>
        <p:nvPicPr>
          <p:cNvPr id="58" name="Image 56" descr="preencoded.png"/>
          <p:cNvPicPr>
            <a:picLocks noChangeAspect="1"/>
          </p:cNvPicPr>
          <p:nvPr/>
        </p:nvPicPr>
        <p:blipFill>
          <a:blip r:embed="rId26"/>
          <a:stretch>
            <a:fillRect/>
          </a:stretch>
        </p:blipFill>
        <p:spPr>
          <a:xfrm>
            <a:off x="6086092" y="3271778"/>
            <a:ext cx="1313796" cy="482595"/>
          </a:xfrm>
          <a:prstGeom prst="rect">
            <a:avLst/>
          </a:prstGeom>
        </p:spPr>
      </p:pic>
      <p:pic>
        <p:nvPicPr>
          <p:cNvPr id="59" name="Image 57" descr="preencoded.png"/>
          <p:cNvPicPr>
            <a:picLocks noChangeAspect="1"/>
          </p:cNvPicPr>
          <p:nvPr/>
        </p:nvPicPr>
        <p:blipFill>
          <a:blip r:embed="rId26"/>
          <a:stretch>
            <a:fillRect/>
          </a:stretch>
        </p:blipFill>
        <p:spPr>
          <a:xfrm>
            <a:off x="7399887" y="3271778"/>
            <a:ext cx="1313796" cy="482595"/>
          </a:xfrm>
          <a:prstGeom prst="rect">
            <a:avLst/>
          </a:prstGeom>
        </p:spPr>
      </p:pic>
      <p:pic>
        <p:nvPicPr>
          <p:cNvPr id="60" name="Image 58" descr="preencoded.png"/>
          <p:cNvPicPr>
            <a:picLocks noChangeAspect="1"/>
          </p:cNvPicPr>
          <p:nvPr/>
        </p:nvPicPr>
        <p:blipFill>
          <a:blip r:embed="rId27"/>
          <a:stretch>
            <a:fillRect/>
          </a:stretch>
        </p:blipFill>
        <p:spPr>
          <a:xfrm>
            <a:off x="8713683" y="3271778"/>
            <a:ext cx="1275658" cy="482595"/>
          </a:xfrm>
          <a:prstGeom prst="rect">
            <a:avLst/>
          </a:prstGeom>
        </p:spPr>
      </p:pic>
      <p:pic>
        <p:nvPicPr>
          <p:cNvPr id="61" name="Image 59" descr="preencoded.png"/>
          <p:cNvPicPr>
            <a:picLocks noChangeAspect="1"/>
          </p:cNvPicPr>
          <p:nvPr/>
        </p:nvPicPr>
        <p:blipFill>
          <a:blip r:embed="rId28"/>
          <a:stretch>
            <a:fillRect/>
          </a:stretch>
        </p:blipFill>
        <p:spPr>
          <a:xfrm>
            <a:off x="9989341" y="3271778"/>
            <a:ext cx="1295959" cy="482595"/>
          </a:xfrm>
          <a:prstGeom prst="rect">
            <a:avLst/>
          </a:prstGeom>
        </p:spPr>
      </p:pic>
      <p:pic>
        <p:nvPicPr>
          <p:cNvPr id="62" name="Image 60" descr="preencoded.png"/>
          <p:cNvPicPr>
            <a:picLocks noChangeAspect="1"/>
          </p:cNvPicPr>
          <p:nvPr/>
        </p:nvPicPr>
        <p:blipFill>
          <a:blip r:embed="rId30"/>
          <a:stretch>
            <a:fillRect/>
          </a:stretch>
        </p:blipFill>
        <p:spPr>
          <a:xfrm>
            <a:off x="593963" y="3754373"/>
            <a:ext cx="10691336" cy="296982"/>
          </a:xfrm>
          <a:prstGeom prst="rect">
            <a:avLst/>
          </a:prstGeom>
        </p:spPr>
      </p:pic>
      <p:pic>
        <p:nvPicPr>
          <p:cNvPr id="63" name="Image 61" descr="preencoded.png"/>
          <p:cNvPicPr>
            <a:picLocks noChangeAspect="1"/>
          </p:cNvPicPr>
          <p:nvPr/>
        </p:nvPicPr>
        <p:blipFill>
          <a:blip r:embed="rId14"/>
          <a:stretch>
            <a:fillRect/>
          </a:stretch>
        </p:blipFill>
        <p:spPr>
          <a:xfrm>
            <a:off x="593963" y="3754373"/>
            <a:ext cx="1541317" cy="296982"/>
          </a:xfrm>
          <a:prstGeom prst="rect">
            <a:avLst/>
          </a:prstGeom>
        </p:spPr>
      </p:pic>
      <p:pic>
        <p:nvPicPr>
          <p:cNvPr id="64" name="Image 62" descr="preencoded.png"/>
          <p:cNvPicPr>
            <a:picLocks noChangeAspect="1"/>
          </p:cNvPicPr>
          <p:nvPr/>
        </p:nvPicPr>
        <p:blipFill>
          <a:blip r:embed="rId15"/>
          <a:stretch>
            <a:fillRect/>
          </a:stretch>
        </p:blipFill>
        <p:spPr>
          <a:xfrm>
            <a:off x="2135280" y="3754373"/>
            <a:ext cx="1347002" cy="296982"/>
          </a:xfrm>
          <a:prstGeom prst="rect">
            <a:avLst/>
          </a:prstGeom>
        </p:spPr>
      </p:pic>
      <p:pic>
        <p:nvPicPr>
          <p:cNvPr id="65" name="Image 63" descr="preencoded.png"/>
          <p:cNvPicPr>
            <a:picLocks noChangeAspect="1"/>
          </p:cNvPicPr>
          <p:nvPr/>
        </p:nvPicPr>
        <p:blipFill>
          <a:blip r:embed="rId16"/>
          <a:stretch>
            <a:fillRect/>
          </a:stretch>
        </p:blipFill>
        <p:spPr>
          <a:xfrm>
            <a:off x="3482283" y="3754373"/>
            <a:ext cx="1321771" cy="296982"/>
          </a:xfrm>
          <a:prstGeom prst="rect">
            <a:avLst/>
          </a:prstGeom>
        </p:spPr>
      </p:pic>
      <p:pic>
        <p:nvPicPr>
          <p:cNvPr id="66" name="Image 64" descr="preencoded.png"/>
          <p:cNvPicPr>
            <a:picLocks noChangeAspect="1"/>
          </p:cNvPicPr>
          <p:nvPr/>
        </p:nvPicPr>
        <p:blipFill>
          <a:blip r:embed="rId17"/>
          <a:stretch>
            <a:fillRect/>
          </a:stretch>
        </p:blipFill>
        <p:spPr>
          <a:xfrm>
            <a:off x="4804054" y="3754373"/>
            <a:ext cx="1282038" cy="296982"/>
          </a:xfrm>
          <a:prstGeom prst="rect">
            <a:avLst/>
          </a:prstGeom>
        </p:spPr>
      </p:pic>
      <p:pic>
        <p:nvPicPr>
          <p:cNvPr id="67" name="Image 65" descr="preencoded.png"/>
          <p:cNvPicPr>
            <a:picLocks noChangeAspect="1"/>
          </p:cNvPicPr>
          <p:nvPr/>
        </p:nvPicPr>
        <p:blipFill>
          <a:blip r:embed="rId18"/>
          <a:stretch>
            <a:fillRect/>
          </a:stretch>
        </p:blipFill>
        <p:spPr>
          <a:xfrm>
            <a:off x="6086092" y="3754373"/>
            <a:ext cx="1313796" cy="296982"/>
          </a:xfrm>
          <a:prstGeom prst="rect">
            <a:avLst/>
          </a:prstGeom>
        </p:spPr>
      </p:pic>
      <p:pic>
        <p:nvPicPr>
          <p:cNvPr id="68" name="Image 66" descr="preencoded.png"/>
          <p:cNvPicPr>
            <a:picLocks noChangeAspect="1"/>
          </p:cNvPicPr>
          <p:nvPr/>
        </p:nvPicPr>
        <p:blipFill>
          <a:blip r:embed="rId18"/>
          <a:stretch>
            <a:fillRect/>
          </a:stretch>
        </p:blipFill>
        <p:spPr>
          <a:xfrm>
            <a:off x="7399887" y="3754373"/>
            <a:ext cx="1313796" cy="296982"/>
          </a:xfrm>
          <a:prstGeom prst="rect">
            <a:avLst/>
          </a:prstGeom>
        </p:spPr>
      </p:pic>
      <p:pic>
        <p:nvPicPr>
          <p:cNvPr id="69" name="Image 67" descr="preencoded.png"/>
          <p:cNvPicPr>
            <a:picLocks noChangeAspect="1"/>
          </p:cNvPicPr>
          <p:nvPr/>
        </p:nvPicPr>
        <p:blipFill>
          <a:blip r:embed="rId19"/>
          <a:stretch>
            <a:fillRect/>
          </a:stretch>
        </p:blipFill>
        <p:spPr>
          <a:xfrm>
            <a:off x="8713683" y="3754373"/>
            <a:ext cx="1275658" cy="296982"/>
          </a:xfrm>
          <a:prstGeom prst="rect">
            <a:avLst/>
          </a:prstGeom>
        </p:spPr>
      </p:pic>
      <p:pic>
        <p:nvPicPr>
          <p:cNvPr id="70" name="Image 68" descr="preencoded.png"/>
          <p:cNvPicPr>
            <a:picLocks noChangeAspect="1"/>
          </p:cNvPicPr>
          <p:nvPr/>
        </p:nvPicPr>
        <p:blipFill>
          <a:blip r:embed="rId20"/>
          <a:stretch>
            <a:fillRect/>
          </a:stretch>
        </p:blipFill>
        <p:spPr>
          <a:xfrm>
            <a:off x="9989341" y="3754373"/>
            <a:ext cx="1295959" cy="296982"/>
          </a:xfrm>
          <a:prstGeom prst="rect">
            <a:avLst/>
          </a:prstGeom>
        </p:spPr>
      </p:pic>
      <p:pic>
        <p:nvPicPr>
          <p:cNvPr id="71" name="Image 69" descr="preencoded.png"/>
          <p:cNvPicPr>
            <a:picLocks noChangeAspect="1"/>
          </p:cNvPicPr>
          <p:nvPr/>
        </p:nvPicPr>
        <p:blipFill>
          <a:blip r:embed="rId22"/>
          <a:stretch>
            <a:fillRect/>
          </a:stretch>
        </p:blipFill>
        <p:spPr>
          <a:xfrm>
            <a:off x="593963" y="4051355"/>
            <a:ext cx="1541317" cy="482595"/>
          </a:xfrm>
          <a:prstGeom prst="rect">
            <a:avLst/>
          </a:prstGeom>
        </p:spPr>
      </p:pic>
      <p:pic>
        <p:nvPicPr>
          <p:cNvPr id="72" name="Image 70" descr="preencoded.png"/>
          <p:cNvPicPr>
            <a:picLocks noChangeAspect="1"/>
          </p:cNvPicPr>
          <p:nvPr/>
        </p:nvPicPr>
        <p:blipFill>
          <a:blip r:embed="rId23"/>
          <a:stretch>
            <a:fillRect/>
          </a:stretch>
        </p:blipFill>
        <p:spPr>
          <a:xfrm>
            <a:off x="2135280" y="4051355"/>
            <a:ext cx="1347002" cy="482595"/>
          </a:xfrm>
          <a:prstGeom prst="rect">
            <a:avLst/>
          </a:prstGeom>
        </p:spPr>
      </p:pic>
      <p:pic>
        <p:nvPicPr>
          <p:cNvPr id="73" name="Image 71" descr="preencoded.png"/>
          <p:cNvPicPr>
            <a:picLocks noChangeAspect="1"/>
          </p:cNvPicPr>
          <p:nvPr/>
        </p:nvPicPr>
        <p:blipFill>
          <a:blip r:embed="rId24"/>
          <a:stretch>
            <a:fillRect/>
          </a:stretch>
        </p:blipFill>
        <p:spPr>
          <a:xfrm>
            <a:off x="3482283" y="4051355"/>
            <a:ext cx="1321771" cy="482595"/>
          </a:xfrm>
          <a:prstGeom prst="rect">
            <a:avLst/>
          </a:prstGeom>
        </p:spPr>
      </p:pic>
      <p:pic>
        <p:nvPicPr>
          <p:cNvPr id="74" name="Image 72" descr="preencoded.png"/>
          <p:cNvPicPr>
            <a:picLocks noChangeAspect="1"/>
          </p:cNvPicPr>
          <p:nvPr/>
        </p:nvPicPr>
        <p:blipFill>
          <a:blip r:embed="rId25"/>
          <a:stretch>
            <a:fillRect/>
          </a:stretch>
        </p:blipFill>
        <p:spPr>
          <a:xfrm>
            <a:off x="4804054" y="4051355"/>
            <a:ext cx="1282038" cy="482595"/>
          </a:xfrm>
          <a:prstGeom prst="rect">
            <a:avLst/>
          </a:prstGeom>
        </p:spPr>
      </p:pic>
      <p:pic>
        <p:nvPicPr>
          <p:cNvPr id="75" name="Image 73" descr="preencoded.png"/>
          <p:cNvPicPr>
            <a:picLocks noChangeAspect="1"/>
          </p:cNvPicPr>
          <p:nvPr/>
        </p:nvPicPr>
        <p:blipFill>
          <a:blip r:embed="rId26"/>
          <a:stretch>
            <a:fillRect/>
          </a:stretch>
        </p:blipFill>
        <p:spPr>
          <a:xfrm>
            <a:off x="6086092" y="4051355"/>
            <a:ext cx="1313796" cy="482595"/>
          </a:xfrm>
          <a:prstGeom prst="rect">
            <a:avLst/>
          </a:prstGeom>
        </p:spPr>
      </p:pic>
      <p:pic>
        <p:nvPicPr>
          <p:cNvPr id="76" name="Image 74" descr="preencoded.png"/>
          <p:cNvPicPr>
            <a:picLocks noChangeAspect="1"/>
          </p:cNvPicPr>
          <p:nvPr/>
        </p:nvPicPr>
        <p:blipFill>
          <a:blip r:embed="rId26"/>
          <a:stretch>
            <a:fillRect/>
          </a:stretch>
        </p:blipFill>
        <p:spPr>
          <a:xfrm>
            <a:off x="7399887" y="4051355"/>
            <a:ext cx="1313796" cy="482595"/>
          </a:xfrm>
          <a:prstGeom prst="rect">
            <a:avLst/>
          </a:prstGeom>
        </p:spPr>
      </p:pic>
      <p:pic>
        <p:nvPicPr>
          <p:cNvPr id="77" name="Image 75" descr="preencoded.png"/>
          <p:cNvPicPr>
            <a:picLocks noChangeAspect="1"/>
          </p:cNvPicPr>
          <p:nvPr/>
        </p:nvPicPr>
        <p:blipFill>
          <a:blip r:embed="rId27"/>
          <a:stretch>
            <a:fillRect/>
          </a:stretch>
        </p:blipFill>
        <p:spPr>
          <a:xfrm>
            <a:off x="8713683" y="4051355"/>
            <a:ext cx="1275658" cy="482595"/>
          </a:xfrm>
          <a:prstGeom prst="rect">
            <a:avLst/>
          </a:prstGeom>
        </p:spPr>
      </p:pic>
      <p:pic>
        <p:nvPicPr>
          <p:cNvPr id="78" name="Image 76" descr="preencoded.png"/>
          <p:cNvPicPr>
            <a:picLocks noChangeAspect="1"/>
          </p:cNvPicPr>
          <p:nvPr/>
        </p:nvPicPr>
        <p:blipFill>
          <a:blip r:embed="rId28"/>
          <a:stretch>
            <a:fillRect/>
          </a:stretch>
        </p:blipFill>
        <p:spPr>
          <a:xfrm>
            <a:off x="9989341" y="4051355"/>
            <a:ext cx="1295959" cy="482595"/>
          </a:xfrm>
          <a:prstGeom prst="rect">
            <a:avLst/>
          </a:prstGeom>
        </p:spPr>
      </p:pic>
      <p:pic>
        <p:nvPicPr>
          <p:cNvPr id="79" name="Image 77" descr="preencoded.png"/>
          <p:cNvPicPr>
            <a:picLocks noChangeAspect="1"/>
          </p:cNvPicPr>
          <p:nvPr/>
        </p:nvPicPr>
        <p:blipFill>
          <a:blip r:embed="rId31"/>
          <a:stretch>
            <a:fillRect/>
          </a:stretch>
        </p:blipFill>
        <p:spPr>
          <a:xfrm>
            <a:off x="593963" y="4533950"/>
            <a:ext cx="10691336" cy="482595"/>
          </a:xfrm>
          <a:prstGeom prst="rect">
            <a:avLst/>
          </a:prstGeom>
        </p:spPr>
      </p:pic>
      <p:pic>
        <p:nvPicPr>
          <p:cNvPr id="80" name="Image 78" descr="preencoded.png"/>
          <p:cNvPicPr>
            <a:picLocks noChangeAspect="1"/>
          </p:cNvPicPr>
          <p:nvPr/>
        </p:nvPicPr>
        <p:blipFill>
          <a:blip r:embed="rId22"/>
          <a:stretch>
            <a:fillRect/>
          </a:stretch>
        </p:blipFill>
        <p:spPr>
          <a:xfrm>
            <a:off x="593963" y="4533950"/>
            <a:ext cx="1541317" cy="482595"/>
          </a:xfrm>
          <a:prstGeom prst="rect">
            <a:avLst/>
          </a:prstGeom>
        </p:spPr>
      </p:pic>
      <p:pic>
        <p:nvPicPr>
          <p:cNvPr id="81" name="Image 79" descr="preencoded.png"/>
          <p:cNvPicPr>
            <a:picLocks noChangeAspect="1"/>
          </p:cNvPicPr>
          <p:nvPr/>
        </p:nvPicPr>
        <p:blipFill>
          <a:blip r:embed="rId23"/>
          <a:stretch>
            <a:fillRect/>
          </a:stretch>
        </p:blipFill>
        <p:spPr>
          <a:xfrm>
            <a:off x="2135280" y="4533950"/>
            <a:ext cx="1347002" cy="482595"/>
          </a:xfrm>
          <a:prstGeom prst="rect">
            <a:avLst/>
          </a:prstGeom>
        </p:spPr>
      </p:pic>
      <p:pic>
        <p:nvPicPr>
          <p:cNvPr id="82" name="Image 80" descr="preencoded.png"/>
          <p:cNvPicPr>
            <a:picLocks noChangeAspect="1"/>
          </p:cNvPicPr>
          <p:nvPr/>
        </p:nvPicPr>
        <p:blipFill>
          <a:blip r:embed="rId24"/>
          <a:stretch>
            <a:fillRect/>
          </a:stretch>
        </p:blipFill>
        <p:spPr>
          <a:xfrm>
            <a:off x="3482283" y="4533950"/>
            <a:ext cx="1321771" cy="482595"/>
          </a:xfrm>
          <a:prstGeom prst="rect">
            <a:avLst/>
          </a:prstGeom>
        </p:spPr>
      </p:pic>
      <p:pic>
        <p:nvPicPr>
          <p:cNvPr id="83" name="Image 81" descr="preencoded.png"/>
          <p:cNvPicPr>
            <a:picLocks noChangeAspect="1"/>
          </p:cNvPicPr>
          <p:nvPr/>
        </p:nvPicPr>
        <p:blipFill>
          <a:blip r:embed="rId25"/>
          <a:stretch>
            <a:fillRect/>
          </a:stretch>
        </p:blipFill>
        <p:spPr>
          <a:xfrm>
            <a:off x="4804054" y="4533950"/>
            <a:ext cx="1282038" cy="482595"/>
          </a:xfrm>
          <a:prstGeom prst="rect">
            <a:avLst/>
          </a:prstGeom>
        </p:spPr>
      </p:pic>
      <p:pic>
        <p:nvPicPr>
          <p:cNvPr id="84" name="Image 82" descr="preencoded.png"/>
          <p:cNvPicPr>
            <a:picLocks noChangeAspect="1"/>
          </p:cNvPicPr>
          <p:nvPr/>
        </p:nvPicPr>
        <p:blipFill>
          <a:blip r:embed="rId26"/>
          <a:stretch>
            <a:fillRect/>
          </a:stretch>
        </p:blipFill>
        <p:spPr>
          <a:xfrm>
            <a:off x="6086092" y="4533950"/>
            <a:ext cx="1313796" cy="482595"/>
          </a:xfrm>
          <a:prstGeom prst="rect">
            <a:avLst/>
          </a:prstGeom>
        </p:spPr>
      </p:pic>
      <p:pic>
        <p:nvPicPr>
          <p:cNvPr id="85" name="Image 83" descr="preencoded.png"/>
          <p:cNvPicPr>
            <a:picLocks noChangeAspect="1"/>
          </p:cNvPicPr>
          <p:nvPr/>
        </p:nvPicPr>
        <p:blipFill>
          <a:blip r:embed="rId26"/>
          <a:stretch>
            <a:fillRect/>
          </a:stretch>
        </p:blipFill>
        <p:spPr>
          <a:xfrm>
            <a:off x="7399887" y="4533950"/>
            <a:ext cx="1313796" cy="482595"/>
          </a:xfrm>
          <a:prstGeom prst="rect">
            <a:avLst/>
          </a:prstGeom>
        </p:spPr>
      </p:pic>
      <p:pic>
        <p:nvPicPr>
          <p:cNvPr id="86" name="Image 84" descr="preencoded.png"/>
          <p:cNvPicPr>
            <a:picLocks noChangeAspect="1"/>
          </p:cNvPicPr>
          <p:nvPr/>
        </p:nvPicPr>
        <p:blipFill>
          <a:blip r:embed="rId27"/>
          <a:stretch>
            <a:fillRect/>
          </a:stretch>
        </p:blipFill>
        <p:spPr>
          <a:xfrm>
            <a:off x="8713683" y="4533950"/>
            <a:ext cx="1275658" cy="482595"/>
          </a:xfrm>
          <a:prstGeom prst="rect">
            <a:avLst/>
          </a:prstGeom>
        </p:spPr>
      </p:pic>
      <p:pic>
        <p:nvPicPr>
          <p:cNvPr id="87" name="Image 85" descr="preencoded.png"/>
          <p:cNvPicPr>
            <a:picLocks noChangeAspect="1"/>
          </p:cNvPicPr>
          <p:nvPr/>
        </p:nvPicPr>
        <p:blipFill>
          <a:blip r:embed="rId28"/>
          <a:stretch>
            <a:fillRect/>
          </a:stretch>
        </p:blipFill>
        <p:spPr>
          <a:xfrm>
            <a:off x="9989341" y="4533950"/>
            <a:ext cx="1295959" cy="482595"/>
          </a:xfrm>
          <a:prstGeom prst="rect">
            <a:avLst/>
          </a:prstGeom>
        </p:spPr>
      </p:pic>
      <p:pic>
        <p:nvPicPr>
          <p:cNvPr id="88" name="Image 86" descr="preencoded.png"/>
          <p:cNvPicPr>
            <a:picLocks noChangeAspect="1"/>
          </p:cNvPicPr>
          <p:nvPr/>
        </p:nvPicPr>
        <p:blipFill>
          <a:blip r:embed="rId14"/>
          <a:stretch>
            <a:fillRect/>
          </a:stretch>
        </p:blipFill>
        <p:spPr>
          <a:xfrm>
            <a:off x="593963" y="5016545"/>
            <a:ext cx="1541317" cy="296982"/>
          </a:xfrm>
          <a:prstGeom prst="rect">
            <a:avLst/>
          </a:prstGeom>
        </p:spPr>
      </p:pic>
      <p:pic>
        <p:nvPicPr>
          <p:cNvPr id="89" name="Image 87" descr="preencoded.png"/>
          <p:cNvPicPr>
            <a:picLocks noChangeAspect="1"/>
          </p:cNvPicPr>
          <p:nvPr/>
        </p:nvPicPr>
        <p:blipFill>
          <a:blip r:embed="rId15"/>
          <a:stretch>
            <a:fillRect/>
          </a:stretch>
        </p:blipFill>
        <p:spPr>
          <a:xfrm>
            <a:off x="2135280" y="5016545"/>
            <a:ext cx="1347002" cy="296982"/>
          </a:xfrm>
          <a:prstGeom prst="rect">
            <a:avLst/>
          </a:prstGeom>
        </p:spPr>
      </p:pic>
      <p:pic>
        <p:nvPicPr>
          <p:cNvPr id="90" name="Image 88" descr="preencoded.png"/>
          <p:cNvPicPr>
            <a:picLocks noChangeAspect="1"/>
          </p:cNvPicPr>
          <p:nvPr/>
        </p:nvPicPr>
        <p:blipFill>
          <a:blip r:embed="rId16"/>
          <a:stretch>
            <a:fillRect/>
          </a:stretch>
        </p:blipFill>
        <p:spPr>
          <a:xfrm>
            <a:off x="3482283" y="5016545"/>
            <a:ext cx="1321771" cy="296982"/>
          </a:xfrm>
          <a:prstGeom prst="rect">
            <a:avLst/>
          </a:prstGeom>
        </p:spPr>
      </p:pic>
      <p:pic>
        <p:nvPicPr>
          <p:cNvPr id="91" name="Image 89" descr="preencoded.png"/>
          <p:cNvPicPr>
            <a:picLocks noChangeAspect="1"/>
          </p:cNvPicPr>
          <p:nvPr/>
        </p:nvPicPr>
        <p:blipFill>
          <a:blip r:embed="rId17"/>
          <a:stretch>
            <a:fillRect/>
          </a:stretch>
        </p:blipFill>
        <p:spPr>
          <a:xfrm>
            <a:off x="4804054" y="5016545"/>
            <a:ext cx="1282038" cy="296982"/>
          </a:xfrm>
          <a:prstGeom prst="rect">
            <a:avLst/>
          </a:prstGeom>
        </p:spPr>
      </p:pic>
      <p:pic>
        <p:nvPicPr>
          <p:cNvPr id="92" name="Image 90" descr="preencoded.png"/>
          <p:cNvPicPr>
            <a:picLocks noChangeAspect="1"/>
          </p:cNvPicPr>
          <p:nvPr/>
        </p:nvPicPr>
        <p:blipFill>
          <a:blip r:embed="rId18"/>
          <a:stretch>
            <a:fillRect/>
          </a:stretch>
        </p:blipFill>
        <p:spPr>
          <a:xfrm>
            <a:off x="6086092" y="5016545"/>
            <a:ext cx="1313796" cy="296982"/>
          </a:xfrm>
          <a:prstGeom prst="rect">
            <a:avLst/>
          </a:prstGeom>
        </p:spPr>
      </p:pic>
      <p:pic>
        <p:nvPicPr>
          <p:cNvPr id="93" name="Image 91" descr="preencoded.png"/>
          <p:cNvPicPr>
            <a:picLocks noChangeAspect="1"/>
          </p:cNvPicPr>
          <p:nvPr/>
        </p:nvPicPr>
        <p:blipFill>
          <a:blip r:embed="rId18"/>
          <a:stretch>
            <a:fillRect/>
          </a:stretch>
        </p:blipFill>
        <p:spPr>
          <a:xfrm>
            <a:off x="7399887" y="5016545"/>
            <a:ext cx="1313796" cy="296982"/>
          </a:xfrm>
          <a:prstGeom prst="rect">
            <a:avLst/>
          </a:prstGeom>
        </p:spPr>
      </p:pic>
      <p:pic>
        <p:nvPicPr>
          <p:cNvPr id="94" name="Image 92" descr="preencoded.png"/>
          <p:cNvPicPr>
            <a:picLocks noChangeAspect="1"/>
          </p:cNvPicPr>
          <p:nvPr/>
        </p:nvPicPr>
        <p:blipFill>
          <a:blip r:embed="rId19"/>
          <a:stretch>
            <a:fillRect/>
          </a:stretch>
        </p:blipFill>
        <p:spPr>
          <a:xfrm>
            <a:off x="8713683" y="5016545"/>
            <a:ext cx="1275658" cy="296982"/>
          </a:xfrm>
          <a:prstGeom prst="rect">
            <a:avLst/>
          </a:prstGeom>
        </p:spPr>
      </p:pic>
      <p:pic>
        <p:nvPicPr>
          <p:cNvPr id="95" name="Image 93" descr="preencoded.png"/>
          <p:cNvPicPr>
            <a:picLocks noChangeAspect="1"/>
          </p:cNvPicPr>
          <p:nvPr/>
        </p:nvPicPr>
        <p:blipFill>
          <a:blip r:embed="rId20"/>
          <a:stretch>
            <a:fillRect/>
          </a:stretch>
        </p:blipFill>
        <p:spPr>
          <a:xfrm>
            <a:off x="9989341" y="5016545"/>
            <a:ext cx="1295959" cy="296982"/>
          </a:xfrm>
          <a:prstGeom prst="rect">
            <a:avLst/>
          </a:prstGeom>
        </p:spPr>
      </p:pic>
      <p:pic>
        <p:nvPicPr>
          <p:cNvPr id="96" name="Image 94" descr="preencoded.png"/>
          <p:cNvPicPr>
            <a:picLocks noChangeAspect="1"/>
          </p:cNvPicPr>
          <p:nvPr/>
        </p:nvPicPr>
        <p:blipFill>
          <a:blip r:embed="rId29"/>
          <a:stretch>
            <a:fillRect/>
          </a:stretch>
        </p:blipFill>
        <p:spPr>
          <a:xfrm>
            <a:off x="593963" y="5313526"/>
            <a:ext cx="10691336" cy="296982"/>
          </a:xfrm>
          <a:prstGeom prst="rect">
            <a:avLst/>
          </a:prstGeom>
        </p:spPr>
      </p:pic>
      <p:pic>
        <p:nvPicPr>
          <p:cNvPr id="97" name="Image 95" descr="preencoded.png"/>
          <p:cNvPicPr>
            <a:picLocks noChangeAspect="1"/>
          </p:cNvPicPr>
          <p:nvPr/>
        </p:nvPicPr>
        <p:blipFill>
          <a:blip r:embed="rId14"/>
          <a:stretch>
            <a:fillRect/>
          </a:stretch>
        </p:blipFill>
        <p:spPr>
          <a:xfrm>
            <a:off x="593963" y="5313526"/>
            <a:ext cx="1541317" cy="296982"/>
          </a:xfrm>
          <a:prstGeom prst="rect">
            <a:avLst/>
          </a:prstGeom>
        </p:spPr>
      </p:pic>
      <p:pic>
        <p:nvPicPr>
          <p:cNvPr id="98" name="Image 96" descr="preencoded.png"/>
          <p:cNvPicPr>
            <a:picLocks noChangeAspect="1"/>
          </p:cNvPicPr>
          <p:nvPr/>
        </p:nvPicPr>
        <p:blipFill>
          <a:blip r:embed="rId15"/>
          <a:stretch>
            <a:fillRect/>
          </a:stretch>
        </p:blipFill>
        <p:spPr>
          <a:xfrm>
            <a:off x="2135280" y="5313526"/>
            <a:ext cx="1347002" cy="296982"/>
          </a:xfrm>
          <a:prstGeom prst="rect">
            <a:avLst/>
          </a:prstGeom>
        </p:spPr>
      </p:pic>
      <p:pic>
        <p:nvPicPr>
          <p:cNvPr id="99" name="Image 97" descr="preencoded.png"/>
          <p:cNvPicPr>
            <a:picLocks noChangeAspect="1"/>
          </p:cNvPicPr>
          <p:nvPr/>
        </p:nvPicPr>
        <p:blipFill>
          <a:blip r:embed="rId16"/>
          <a:stretch>
            <a:fillRect/>
          </a:stretch>
        </p:blipFill>
        <p:spPr>
          <a:xfrm>
            <a:off x="3482283" y="5313526"/>
            <a:ext cx="1321771" cy="296982"/>
          </a:xfrm>
          <a:prstGeom prst="rect">
            <a:avLst/>
          </a:prstGeom>
        </p:spPr>
      </p:pic>
      <p:pic>
        <p:nvPicPr>
          <p:cNvPr id="100" name="Image 98" descr="preencoded.png"/>
          <p:cNvPicPr>
            <a:picLocks noChangeAspect="1"/>
          </p:cNvPicPr>
          <p:nvPr/>
        </p:nvPicPr>
        <p:blipFill>
          <a:blip r:embed="rId17"/>
          <a:stretch>
            <a:fillRect/>
          </a:stretch>
        </p:blipFill>
        <p:spPr>
          <a:xfrm>
            <a:off x="4804054" y="5313526"/>
            <a:ext cx="1282038" cy="296982"/>
          </a:xfrm>
          <a:prstGeom prst="rect">
            <a:avLst/>
          </a:prstGeom>
        </p:spPr>
      </p:pic>
      <p:pic>
        <p:nvPicPr>
          <p:cNvPr id="101" name="Image 99" descr="preencoded.png"/>
          <p:cNvPicPr>
            <a:picLocks noChangeAspect="1"/>
          </p:cNvPicPr>
          <p:nvPr/>
        </p:nvPicPr>
        <p:blipFill>
          <a:blip r:embed="rId18"/>
          <a:stretch>
            <a:fillRect/>
          </a:stretch>
        </p:blipFill>
        <p:spPr>
          <a:xfrm>
            <a:off x="6086092" y="5313526"/>
            <a:ext cx="1313796" cy="296982"/>
          </a:xfrm>
          <a:prstGeom prst="rect">
            <a:avLst/>
          </a:prstGeom>
        </p:spPr>
      </p:pic>
      <p:pic>
        <p:nvPicPr>
          <p:cNvPr id="102" name="Image 100" descr="preencoded.png"/>
          <p:cNvPicPr>
            <a:picLocks noChangeAspect="1"/>
          </p:cNvPicPr>
          <p:nvPr/>
        </p:nvPicPr>
        <p:blipFill>
          <a:blip r:embed="rId18"/>
          <a:stretch>
            <a:fillRect/>
          </a:stretch>
        </p:blipFill>
        <p:spPr>
          <a:xfrm>
            <a:off x="7399887" y="5313526"/>
            <a:ext cx="1313796" cy="296982"/>
          </a:xfrm>
          <a:prstGeom prst="rect">
            <a:avLst/>
          </a:prstGeom>
        </p:spPr>
      </p:pic>
      <p:pic>
        <p:nvPicPr>
          <p:cNvPr id="103" name="Image 101" descr="preencoded.png"/>
          <p:cNvPicPr>
            <a:picLocks noChangeAspect="1"/>
          </p:cNvPicPr>
          <p:nvPr/>
        </p:nvPicPr>
        <p:blipFill>
          <a:blip r:embed="rId19"/>
          <a:stretch>
            <a:fillRect/>
          </a:stretch>
        </p:blipFill>
        <p:spPr>
          <a:xfrm>
            <a:off x="8713683" y="5313526"/>
            <a:ext cx="1275658" cy="296982"/>
          </a:xfrm>
          <a:prstGeom prst="rect">
            <a:avLst/>
          </a:prstGeom>
        </p:spPr>
      </p:pic>
      <p:pic>
        <p:nvPicPr>
          <p:cNvPr id="104" name="Image 102" descr="preencoded.png"/>
          <p:cNvPicPr>
            <a:picLocks noChangeAspect="1"/>
          </p:cNvPicPr>
          <p:nvPr/>
        </p:nvPicPr>
        <p:blipFill>
          <a:blip r:embed="rId20"/>
          <a:stretch>
            <a:fillRect/>
          </a:stretch>
        </p:blipFill>
        <p:spPr>
          <a:xfrm>
            <a:off x="9989341" y="5313526"/>
            <a:ext cx="1295959" cy="296982"/>
          </a:xfrm>
          <a:prstGeom prst="rect">
            <a:avLst/>
          </a:prstGeom>
        </p:spPr>
      </p:pic>
      <p:pic>
        <p:nvPicPr>
          <p:cNvPr id="105" name="Image 103" descr="preencoded.png"/>
          <p:cNvPicPr>
            <a:picLocks noChangeAspect="1"/>
          </p:cNvPicPr>
          <p:nvPr/>
        </p:nvPicPr>
        <p:blipFill>
          <a:blip r:embed="rId15"/>
          <a:stretch>
            <a:fillRect/>
          </a:stretch>
        </p:blipFill>
        <p:spPr>
          <a:xfrm>
            <a:off x="2135280" y="5610508"/>
            <a:ext cx="1347002" cy="296982"/>
          </a:xfrm>
          <a:prstGeom prst="rect">
            <a:avLst/>
          </a:prstGeom>
        </p:spPr>
      </p:pic>
      <p:pic>
        <p:nvPicPr>
          <p:cNvPr id="106" name="Image 104" descr="preencoded.png"/>
          <p:cNvPicPr>
            <a:picLocks noChangeAspect="1"/>
          </p:cNvPicPr>
          <p:nvPr/>
        </p:nvPicPr>
        <p:blipFill>
          <a:blip r:embed="rId16"/>
          <a:stretch>
            <a:fillRect/>
          </a:stretch>
        </p:blipFill>
        <p:spPr>
          <a:xfrm>
            <a:off x="3482283" y="5610508"/>
            <a:ext cx="1321771" cy="296982"/>
          </a:xfrm>
          <a:prstGeom prst="rect">
            <a:avLst/>
          </a:prstGeom>
        </p:spPr>
      </p:pic>
      <p:pic>
        <p:nvPicPr>
          <p:cNvPr id="107" name="Image 105" descr="preencoded.png"/>
          <p:cNvPicPr>
            <a:picLocks noChangeAspect="1"/>
          </p:cNvPicPr>
          <p:nvPr/>
        </p:nvPicPr>
        <p:blipFill>
          <a:blip r:embed="rId17"/>
          <a:stretch>
            <a:fillRect/>
          </a:stretch>
        </p:blipFill>
        <p:spPr>
          <a:xfrm>
            <a:off x="4804054" y="5610508"/>
            <a:ext cx="1282038" cy="296982"/>
          </a:xfrm>
          <a:prstGeom prst="rect">
            <a:avLst/>
          </a:prstGeom>
        </p:spPr>
      </p:pic>
      <p:pic>
        <p:nvPicPr>
          <p:cNvPr id="108" name="Image 106" descr="preencoded.png"/>
          <p:cNvPicPr>
            <a:picLocks noChangeAspect="1"/>
          </p:cNvPicPr>
          <p:nvPr/>
        </p:nvPicPr>
        <p:blipFill>
          <a:blip r:embed="rId18"/>
          <a:stretch>
            <a:fillRect/>
          </a:stretch>
        </p:blipFill>
        <p:spPr>
          <a:xfrm>
            <a:off x="6086092" y="5610508"/>
            <a:ext cx="1313796" cy="296982"/>
          </a:xfrm>
          <a:prstGeom prst="rect">
            <a:avLst/>
          </a:prstGeom>
        </p:spPr>
      </p:pic>
      <p:pic>
        <p:nvPicPr>
          <p:cNvPr id="109" name="Image 107" descr="preencoded.png"/>
          <p:cNvPicPr>
            <a:picLocks noChangeAspect="1"/>
          </p:cNvPicPr>
          <p:nvPr/>
        </p:nvPicPr>
        <p:blipFill>
          <a:blip r:embed="rId18"/>
          <a:stretch>
            <a:fillRect/>
          </a:stretch>
        </p:blipFill>
        <p:spPr>
          <a:xfrm>
            <a:off x="7399887" y="5610508"/>
            <a:ext cx="1313796" cy="296982"/>
          </a:xfrm>
          <a:prstGeom prst="rect">
            <a:avLst/>
          </a:prstGeom>
        </p:spPr>
      </p:pic>
      <p:pic>
        <p:nvPicPr>
          <p:cNvPr id="110" name="Image 108" descr="preencoded.png"/>
          <p:cNvPicPr>
            <a:picLocks noChangeAspect="1"/>
          </p:cNvPicPr>
          <p:nvPr/>
        </p:nvPicPr>
        <p:blipFill>
          <a:blip r:embed="rId19"/>
          <a:stretch>
            <a:fillRect/>
          </a:stretch>
        </p:blipFill>
        <p:spPr>
          <a:xfrm>
            <a:off x="8713683" y="5610508"/>
            <a:ext cx="1275658" cy="296982"/>
          </a:xfrm>
          <a:prstGeom prst="rect">
            <a:avLst/>
          </a:prstGeom>
        </p:spPr>
      </p:pic>
      <p:pic>
        <p:nvPicPr>
          <p:cNvPr id="111" name="Image 109" descr="preencoded.png"/>
          <p:cNvPicPr>
            <a:picLocks noChangeAspect="1"/>
          </p:cNvPicPr>
          <p:nvPr/>
        </p:nvPicPr>
        <p:blipFill>
          <a:blip r:embed="rId20"/>
          <a:stretch>
            <a:fillRect/>
          </a:stretch>
        </p:blipFill>
        <p:spPr>
          <a:xfrm>
            <a:off x="9989341" y="5610508"/>
            <a:ext cx="1295959" cy="296982"/>
          </a:xfrm>
          <a:prstGeom prst="rect">
            <a:avLst/>
          </a:prstGeom>
        </p:spPr>
      </p:pic>
      <p:sp>
        <p:nvSpPr>
          <p:cNvPr id="114"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EBS Volume Types: Specification Matrix</a:t>
            </a:r>
            <a:endParaRPr lang="en-US" sz="2631" dirty="0"/>
          </a:p>
        </p:txBody>
      </p:sp>
      <p:sp>
        <p:nvSpPr>
          <p:cNvPr id="115" name="Text 1"/>
          <p:cNvSpPr/>
          <p:nvPr/>
        </p:nvSpPr>
        <p:spPr>
          <a:xfrm>
            <a:off x="593963" y="970171"/>
            <a:ext cx="10691336"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Comprehensive comparison of all EBS volume types</a:t>
            </a:r>
            <a:endParaRPr lang="en-US" sz="1315" dirty="0"/>
          </a:p>
        </p:txBody>
      </p:sp>
      <p:sp>
        <p:nvSpPr>
          <p:cNvPr id="116" name="Text 2"/>
          <p:cNvSpPr/>
          <p:nvPr/>
        </p:nvSpPr>
        <p:spPr>
          <a:xfrm>
            <a:off x="668208" y="1378521"/>
            <a:ext cx="1541317" cy="519718"/>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Feature</a:t>
            </a:r>
            <a:endParaRPr lang="en-US" sz="1023" dirty="0"/>
          </a:p>
        </p:txBody>
      </p:sp>
      <p:sp>
        <p:nvSpPr>
          <p:cNvPr id="117" name="Text 3"/>
          <p:cNvSpPr/>
          <p:nvPr/>
        </p:nvSpPr>
        <p:spPr>
          <a:xfrm>
            <a:off x="2385858" y="1545573"/>
            <a:ext cx="1198512" cy="185613"/>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gp3</a:t>
            </a:r>
            <a:endParaRPr lang="en-US" sz="1023" dirty="0"/>
          </a:p>
        </p:txBody>
      </p:sp>
      <p:sp>
        <p:nvSpPr>
          <p:cNvPr id="118" name="Text 4"/>
          <p:cNvSpPr/>
          <p:nvPr/>
        </p:nvSpPr>
        <p:spPr>
          <a:xfrm>
            <a:off x="3732861" y="1545573"/>
            <a:ext cx="1173280" cy="185613"/>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gp2</a:t>
            </a:r>
            <a:endParaRPr lang="en-US" sz="1023" dirty="0"/>
          </a:p>
        </p:txBody>
      </p:sp>
      <p:sp>
        <p:nvSpPr>
          <p:cNvPr id="119" name="Text 5"/>
          <p:cNvSpPr/>
          <p:nvPr/>
        </p:nvSpPr>
        <p:spPr>
          <a:xfrm>
            <a:off x="5042669" y="1545572"/>
            <a:ext cx="1133547" cy="371227"/>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io2 Block Express</a:t>
            </a:r>
            <a:endParaRPr lang="en-US" sz="1023" dirty="0"/>
          </a:p>
        </p:txBody>
      </p:sp>
      <p:sp>
        <p:nvSpPr>
          <p:cNvPr id="120" name="Text 6"/>
          <p:cNvSpPr/>
          <p:nvPr/>
        </p:nvSpPr>
        <p:spPr>
          <a:xfrm>
            <a:off x="6336670" y="1545573"/>
            <a:ext cx="1165305" cy="185613"/>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io2</a:t>
            </a:r>
            <a:endParaRPr lang="en-US" sz="1023" dirty="0"/>
          </a:p>
        </p:txBody>
      </p:sp>
      <p:sp>
        <p:nvSpPr>
          <p:cNvPr id="121" name="Text 7"/>
          <p:cNvSpPr/>
          <p:nvPr/>
        </p:nvSpPr>
        <p:spPr>
          <a:xfrm>
            <a:off x="7650465" y="1545573"/>
            <a:ext cx="1165305" cy="185613"/>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io1</a:t>
            </a:r>
            <a:endParaRPr lang="en-US" sz="1023" dirty="0"/>
          </a:p>
        </p:txBody>
      </p:sp>
      <p:sp>
        <p:nvSpPr>
          <p:cNvPr id="122" name="Text 8"/>
          <p:cNvSpPr/>
          <p:nvPr/>
        </p:nvSpPr>
        <p:spPr>
          <a:xfrm>
            <a:off x="8992103" y="1545573"/>
            <a:ext cx="1127167" cy="185613"/>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st1</a:t>
            </a:r>
            <a:endParaRPr lang="en-US" sz="1023" dirty="0"/>
          </a:p>
        </p:txBody>
      </p:sp>
      <p:sp>
        <p:nvSpPr>
          <p:cNvPr id="123" name="Text 9"/>
          <p:cNvSpPr/>
          <p:nvPr/>
        </p:nvSpPr>
        <p:spPr>
          <a:xfrm>
            <a:off x="10267761" y="1545573"/>
            <a:ext cx="1147468" cy="185613"/>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sc1</a:t>
            </a:r>
            <a:endParaRPr lang="en-US" sz="1023" dirty="0"/>
          </a:p>
        </p:txBody>
      </p:sp>
      <p:sp>
        <p:nvSpPr>
          <p:cNvPr id="124" name="Text 10"/>
          <p:cNvSpPr/>
          <p:nvPr/>
        </p:nvSpPr>
        <p:spPr>
          <a:xfrm>
            <a:off x="668209" y="1898238"/>
            <a:ext cx="1849580"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Storage Type</a:t>
            </a:r>
            <a:endParaRPr lang="en-US" sz="1023" dirty="0"/>
          </a:p>
        </p:txBody>
      </p:sp>
      <p:sp>
        <p:nvSpPr>
          <p:cNvPr id="125" name="Text 11"/>
          <p:cNvSpPr/>
          <p:nvPr/>
        </p:nvSpPr>
        <p:spPr>
          <a:xfrm>
            <a:off x="2209525" y="1898238"/>
            <a:ext cx="1347002"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SSD</a:t>
            </a:r>
            <a:endParaRPr lang="en-US" sz="1023" dirty="0"/>
          </a:p>
        </p:txBody>
      </p:sp>
      <p:sp>
        <p:nvSpPr>
          <p:cNvPr id="126" name="Text 12"/>
          <p:cNvSpPr/>
          <p:nvPr/>
        </p:nvSpPr>
        <p:spPr>
          <a:xfrm>
            <a:off x="3556528" y="1898238"/>
            <a:ext cx="132177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SSD</a:t>
            </a:r>
            <a:endParaRPr lang="en-US" sz="1023" dirty="0"/>
          </a:p>
        </p:txBody>
      </p:sp>
      <p:sp>
        <p:nvSpPr>
          <p:cNvPr id="127" name="Text 13"/>
          <p:cNvSpPr/>
          <p:nvPr/>
        </p:nvSpPr>
        <p:spPr>
          <a:xfrm>
            <a:off x="4878299" y="1898238"/>
            <a:ext cx="1282038"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SSD</a:t>
            </a:r>
            <a:endParaRPr lang="en-US" sz="1023" dirty="0"/>
          </a:p>
        </p:txBody>
      </p:sp>
      <p:sp>
        <p:nvSpPr>
          <p:cNvPr id="128" name="Text 14"/>
          <p:cNvSpPr/>
          <p:nvPr/>
        </p:nvSpPr>
        <p:spPr>
          <a:xfrm>
            <a:off x="6160337" y="1898238"/>
            <a:ext cx="1313796"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SSD</a:t>
            </a:r>
            <a:endParaRPr lang="en-US" sz="1023" dirty="0"/>
          </a:p>
        </p:txBody>
      </p:sp>
      <p:sp>
        <p:nvSpPr>
          <p:cNvPr id="129" name="Text 15"/>
          <p:cNvSpPr/>
          <p:nvPr/>
        </p:nvSpPr>
        <p:spPr>
          <a:xfrm>
            <a:off x="7474132" y="1898238"/>
            <a:ext cx="1313796"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SSD</a:t>
            </a:r>
            <a:endParaRPr lang="en-US" sz="1023" dirty="0"/>
          </a:p>
        </p:txBody>
      </p:sp>
      <p:sp>
        <p:nvSpPr>
          <p:cNvPr id="130" name="Text 16"/>
          <p:cNvSpPr/>
          <p:nvPr/>
        </p:nvSpPr>
        <p:spPr>
          <a:xfrm>
            <a:off x="8787928" y="1898238"/>
            <a:ext cx="1275658"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HDD</a:t>
            </a:r>
            <a:endParaRPr lang="en-US" sz="1023" dirty="0"/>
          </a:p>
        </p:txBody>
      </p:sp>
      <p:sp>
        <p:nvSpPr>
          <p:cNvPr id="131" name="Text 17"/>
          <p:cNvSpPr/>
          <p:nvPr/>
        </p:nvSpPr>
        <p:spPr>
          <a:xfrm>
            <a:off x="10063586" y="1898238"/>
            <a:ext cx="1295959"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HDD</a:t>
            </a:r>
            <a:endParaRPr lang="en-US" sz="1023" dirty="0"/>
          </a:p>
        </p:txBody>
      </p:sp>
      <p:sp>
        <p:nvSpPr>
          <p:cNvPr id="132" name="Text 18"/>
          <p:cNvSpPr/>
          <p:nvPr/>
        </p:nvSpPr>
        <p:spPr>
          <a:xfrm>
            <a:off x="668209" y="2195220"/>
            <a:ext cx="1849580"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Primary Use Cases</a:t>
            </a:r>
            <a:endParaRPr lang="en-US" sz="1023" dirty="0"/>
          </a:p>
        </p:txBody>
      </p:sp>
      <p:sp>
        <p:nvSpPr>
          <p:cNvPr id="133" name="Text 19"/>
          <p:cNvSpPr/>
          <p:nvPr/>
        </p:nvSpPr>
        <p:spPr>
          <a:xfrm>
            <a:off x="2209525" y="2195220"/>
            <a:ext cx="1347002"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Transaction, virtual desktops</a:t>
            </a:r>
            <a:endParaRPr lang="en-US" sz="1023" dirty="0"/>
          </a:p>
        </p:txBody>
      </p:sp>
      <p:sp>
        <p:nvSpPr>
          <p:cNvPr id="134" name="Text 20"/>
          <p:cNvSpPr/>
          <p:nvPr/>
        </p:nvSpPr>
        <p:spPr>
          <a:xfrm>
            <a:off x="3556528" y="2195220"/>
            <a:ext cx="1321771"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Boot volumes, interactive apps</a:t>
            </a:r>
            <a:endParaRPr lang="en-US" sz="1023" dirty="0"/>
          </a:p>
        </p:txBody>
      </p:sp>
      <p:sp>
        <p:nvSpPr>
          <p:cNvPr id="135" name="Text 21"/>
          <p:cNvSpPr/>
          <p:nvPr/>
        </p:nvSpPr>
        <p:spPr>
          <a:xfrm>
            <a:off x="4878299" y="2195220"/>
            <a:ext cx="1282038"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Mission-critical databases</a:t>
            </a:r>
            <a:endParaRPr lang="en-US" sz="1023" dirty="0"/>
          </a:p>
        </p:txBody>
      </p:sp>
      <p:sp>
        <p:nvSpPr>
          <p:cNvPr id="136" name="Text 22"/>
          <p:cNvSpPr/>
          <p:nvPr/>
        </p:nvSpPr>
        <p:spPr>
          <a:xfrm>
            <a:off x="6160337" y="2195220"/>
            <a:ext cx="1313796"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NoSQL, relational databases</a:t>
            </a:r>
            <a:endParaRPr lang="en-US" sz="1023" dirty="0"/>
          </a:p>
        </p:txBody>
      </p:sp>
      <p:sp>
        <p:nvSpPr>
          <p:cNvPr id="137" name="Text 23"/>
          <p:cNvSpPr/>
          <p:nvPr/>
        </p:nvSpPr>
        <p:spPr>
          <a:xfrm>
            <a:off x="7474132" y="2195220"/>
            <a:ext cx="1313796"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NoSQL, relational databases</a:t>
            </a:r>
            <a:endParaRPr lang="en-US" sz="1023" dirty="0"/>
          </a:p>
        </p:txBody>
      </p:sp>
      <p:sp>
        <p:nvSpPr>
          <p:cNvPr id="138" name="Text 24"/>
          <p:cNvSpPr/>
          <p:nvPr/>
        </p:nvSpPr>
        <p:spPr>
          <a:xfrm>
            <a:off x="8787928" y="2195220"/>
            <a:ext cx="1275658"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Big data, data warehouses</a:t>
            </a:r>
            <a:endParaRPr lang="en-US" sz="1023" dirty="0"/>
          </a:p>
        </p:txBody>
      </p:sp>
      <p:sp>
        <p:nvSpPr>
          <p:cNvPr id="139" name="Text 25"/>
          <p:cNvSpPr/>
          <p:nvPr/>
        </p:nvSpPr>
        <p:spPr>
          <a:xfrm>
            <a:off x="10063586" y="2195220"/>
            <a:ext cx="1295959"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Archived data, cold storage</a:t>
            </a:r>
            <a:endParaRPr lang="en-US" sz="1023" dirty="0"/>
          </a:p>
        </p:txBody>
      </p:sp>
      <p:sp>
        <p:nvSpPr>
          <p:cNvPr id="140" name="Text 26"/>
          <p:cNvSpPr/>
          <p:nvPr/>
        </p:nvSpPr>
        <p:spPr>
          <a:xfrm>
            <a:off x="668209" y="2677815"/>
            <a:ext cx="1849580"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Volume Size</a:t>
            </a:r>
            <a:endParaRPr lang="en-US" sz="1023" dirty="0"/>
          </a:p>
        </p:txBody>
      </p:sp>
      <p:sp>
        <p:nvSpPr>
          <p:cNvPr id="141" name="Text 27"/>
          <p:cNvSpPr/>
          <p:nvPr/>
        </p:nvSpPr>
        <p:spPr>
          <a:xfrm>
            <a:off x="2209526" y="2677815"/>
            <a:ext cx="1616403"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1 GiB - 64 TiB</a:t>
            </a:r>
            <a:endParaRPr lang="en-US" sz="1023" dirty="0"/>
          </a:p>
        </p:txBody>
      </p:sp>
      <p:sp>
        <p:nvSpPr>
          <p:cNvPr id="142" name="Text 28"/>
          <p:cNvSpPr/>
          <p:nvPr/>
        </p:nvSpPr>
        <p:spPr>
          <a:xfrm>
            <a:off x="3556528" y="2677815"/>
            <a:ext cx="1586125"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1 GiB - 16 TiB</a:t>
            </a:r>
            <a:endParaRPr lang="en-US" sz="1023" dirty="0"/>
          </a:p>
        </p:txBody>
      </p:sp>
      <p:sp>
        <p:nvSpPr>
          <p:cNvPr id="143" name="Text 29"/>
          <p:cNvSpPr/>
          <p:nvPr/>
        </p:nvSpPr>
        <p:spPr>
          <a:xfrm>
            <a:off x="4878300" y="2677815"/>
            <a:ext cx="1538445"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4 GiB - 64 TiB</a:t>
            </a:r>
            <a:endParaRPr lang="en-US" sz="1023" dirty="0"/>
          </a:p>
        </p:txBody>
      </p:sp>
      <p:sp>
        <p:nvSpPr>
          <p:cNvPr id="144" name="Text 30"/>
          <p:cNvSpPr/>
          <p:nvPr/>
        </p:nvSpPr>
        <p:spPr>
          <a:xfrm>
            <a:off x="6160337" y="2677815"/>
            <a:ext cx="1576554"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4 GiB - 16 TiB</a:t>
            </a:r>
            <a:endParaRPr lang="en-US" sz="1023" dirty="0"/>
          </a:p>
        </p:txBody>
      </p:sp>
      <p:sp>
        <p:nvSpPr>
          <p:cNvPr id="145" name="Text 31"/>
          <p:cNvSpPr/>
          <p:nvPr/>
        </p:nvSpPr>
        <p:spPr>
          <a:xfrm>
            <a:off x="7474133" y="2677815"/>
            <a:ext cx="1576554"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4 GiB - 16 TiB</a:t>
            </a:r>
            <a:endParaRPr lang="en-US" sz="1023" dirty="0"/>
          </a:p>
        </p:txBody>
      </p:sp>
      <p:sp>
        <p:nvSpPr>
          <p:cNvPr id="146" name="Text 32"/>
          <p:cNvSpPr/>
          <p:nvPr/>
        </p:nvSpPr>
        <p:spPr>
          <a:xfrm>
            <a:off x="8787928" y="2677815"/>
            <a:ext cx="1530789"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125 GiB - 16 TiB</a:t>
            </a:r>
            <a:endParaRPr lang="en-US" sz="1023" dirty="0"/>
          </a:p>
        </p:txBody>
      </p:sp>
      <p:sp>
        <p:nvSpPr>
          <p:cNvPr id="147" name="Text 33"/>
          <p:cNvSpPr/>
          <p:nvPr/>
        </p:nvSpPr>
        <p:spPr>
          <a:xfrm>
            <a:off x="10063585" y="2677815"/>
            <a:ext cx="155515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125 GiB - 16 TiB</a:t>
            </a:r>
            <a:endParaRPr lang="en-US" sz="1023" dirty="0"/>
          </a:p>
        </p:txBody>
      </p:sp>
      <p:sp>
        <p:nvSpPr>
          <p:cNvPr id="148" name="Text 34"/>
          <p:cNvSpPr/>
          <p:nvPr/>
        </p:nvSpPr>
        <p:spPr>
          <a:xfrm>
            <a:off x="668209" y="2974796"/>
            <a:ext cx="1849580"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Max IOPS/Volume</a:t>
            </a:r>
            <a:endParaRPr lang="en-US" sz="1023" dirty="0"/>
          </a:p>
        </p:txBody>
      </p:sp>
      <p:sp>
        <p:nvSpPr>
          <p:cNvPr id="149" name="Text 35"/>
          <p:cNvSpPr/>
          <p:nvPr/>
        </p:nvSpPr>
        <p:spPr>
          <a:xfrm>
            <a:off x="2209526" y="2974796"/>
            <a:ext cx="1616403"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80,000</a:t>
            </a:r>
            <a:endParaRPr lang="en-US" sz="1023" dirty="0"/>
          </a:p>
        </p:txBody>
      </p:sp>
      <p:sp>
        <p:nvSpPr>
          <p:cNvPr id="150" name="Text 36"/>
          <p:cNvSpPr/>
          <p:nvPr/>
        </p:nvSpPr>
        <p:spPr>
          <a:xfrm>
            <a:off x="3556528" y="2974796"/>
            <a:ext cx="1586125"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16,000</a:t>
            </a:r>
            <a:endParaRPr lang="en-US" sz="1023" dirty="0"/>
          </a:p>
        </p:txBody>
      </p:sp>
      <p:sp>
        <p:nvSpPr>
          <p:cNvPr id="151" name="Text 37"/>
          <p:cNvSpPr/>
          <p:nvPr/>
        </p:nvSpPr>
        <p:spPr>
          <a:xfrm>
            <a:off x="4878300" y="2974796"/>
            <a:ext cx="1538445" cy="296982"/>
          </a:xfrm>
          <a:prstGeom prst="rect">
            <a:avLst/>
          </a:prstGeom>
          <a:noFill/>
          <a:ln/>
        </p:spPr>
        <p:txBody>
          <a:bodyPr vert="horz" wrap="square" lIns="0" tIns="0" rIns="0" bIns="0" rtlCol="0" anchor="t"/>
          <a:lstStyle/>
          <a:p>
            <a:pPr>
              <a:lnSpc>
                <a:spcPts val="1461"/>
              </a:lnSpc>
            </a:pPr>
            <a:r>
              <a:rPr lang="en-US" sz="1023" b="1" dirty="0">
                <a:solidFill>
                  <a:srgbClr val="FF9900"/>
                </a:solidFill>
                <a:latin typeface="ui-sans-serif" pitchFamily="34" charset="0"/>
                <a:ea typeface="ui-sans-serif" pitchFamily="34" charset="-122"/>
                <a:cs typeface="ui-sans-serif" pitchFamily="34" charset="-120"/>
              </a:rPr>
              <a:t>256,000</a:t>
            </a:r>
            <a:endParaRPr lang="en-US" sz="1023" dirty="0"/>
          </a:p>
        </p:txBody>
      </p:sp>
      <p:sp>
        <p:nvSpPr>
          <p:cNvPr id="152" name="Text 38"/>
          <p:cNvSpPr/>
          <p:nvPr/>
        </p:nvSpPr>
        <p:spPr>
          <a:xfrm>
            <a:off x="6160337" y="2974796"/>
            <a:ext cx="1576554" cy="296982"/>
          </a:xfrm>
          <a:prstGeom prst="rect">
            <a:avLst/>
          </a:prstGeom>
          <a:noFill/>
          <a:ln/>
        </p:spPr>
        <p:txBody>
          <a:bodyPr vert="horz" wrap="square" lIns="0" tIns="0" rIns="0" bIns="0" rtlCol="0" anchor="t"/>
          <a:lstStyle/>
          <a:p>
            <a:pPr>
              <a:lnSpc>
                <a:spcPts val="1461"/>
              </a:lnSpc>
            </a:pPr>
            <a:r>
              <a:rPr lang="en-US" sz="1023" b="1" dirty="0">
                <a:solidFill>
                  <a:srgbClr val="FF9900"/>
                </a:solidFill>
                <a:latin typeface="ui-sans-serif" pitchFamily="34" charset="0"/>
                <a:ea typeface="ui-sans-serif" pitchFamily="34" charset="-122"/>
                <a:cs typeface="ui-sans-serif" pitchFamily="34" charset="-120"/>
              </a:rPr>
              <a:t>64,000</a:t>
            </a:r>
            <a:endParaRPr lang="en-US" sz="1023" dirty="0"/>
          </a:p>
        </p:txBody>
      </p:sp>
      <p:sp>
        <p:nvSpPr>
          <p:cNvPr id="153" name="Text 39"/>
          <p:cNvSpPr/>
          <p:nvPr/>
        </p:nvSpPr>
        <p:spPr>
          <a:xfrm>
            <a:off x="7474133" y="2974796"/>
            <a:ext cx="1576554" cy="296982"/>
          </a:xfrm>
          <a:prstGeom prst="rect">
            <a:avLst/>
          </a:prstGeom>
          <a:noFill/>
          <a:ln/>
        </p:spPr>
        <p:txBody>
          <a:bodyPr vert="horz" wrap="square" lIns="0" tIns="0" rIns="0" bIns="0" rtlCol="0" anchor="t"/>
          <a:lstStyle/>
          <a:p>
            <a:pPr>
              <a:lnSpc>
                <a:spcPts val="1461"/>
              </a:lnSpc>
            </a:pPr>
            <a:r>
              <a:rPr lang="en-US" sz="1023" b="1" dirty="0">
                <a:solidFill>
                  <a:srgbClr val="FF9900"/>
                </a:solidFill>
                <a:latin typeface="ui-sans-serif" pitchFamily="34" charset="0"/>
                <a:ea typeface="ui-sans-serif" pitchFamily="34" charset="-122"/>
                <a:cs typeface="ui-sans-serif" pitchFamily="34" charset="-120"/>
              </a:rPr>
              <a:t>64,000</a:t>
            </a:r>
            <a:endParaRPr lang="en-US" sz="1023" dirty="0"/>
          </a:p>
        </p:txBody>
      </p:sp>
      <p:sp>
        <p:nvSpPr>
          <p:cNvPr id="154" name="Text 40"/>
          <p:cNvSpPr/>
          <p:nvPr/>
        </p:nvSpPr>
        <p:spPr>
          <a:xfrm>
            <a:off x="8787928" y="2974796"/>
            <a:ext cx="1275658"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500</a:t>
            </a:r>
            <a:endParaRPr lang="en-US" sz="1023" dirty="0"/>
          </a:p>
        </p:txBody>
      </p:sp>
      <p:sp>
        <p:nvSpPr>
          <p:cNvPr id="155" name="Text 41"/>
          <p:cNvSpPr/>
          <p:nvPr/>
        </p:nvSpPr>
        <p:spPr>
          <a:xfrm>
            <a:off x="10063586" y="2974796"/>
            <a:ext cx="1295959"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250</a:t>
            </a:r>
            <a:endParaRPr lang="en-US" sz="1023" dirty="0"/>
          </a:p>
        </p:txBody>
      </p:sp>
      <p:sp>
        <p:nvSpPr>
          <p:cNvPr id="156" name="Text 42"/>
          <p:cNvSpPr/>
          <p:nvPr/>
        </p:nvSpPr>
        <p:spPr>
          <a:xfrm>
            <a:off x="668208" y="3271778"/>
            <a:ext cx="1541317"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Max Throughput/Volume</a:t>
            </a:r>
            <a:endParaRPr lang="en-US" sz="1023" dirty="0"/>
          </a:p>
        </p:txBody>
      </p:sp>
      <p:sp>
        <p:nvSpPr>
          <p:cNvPr id="157" name="Text 43"/>
          <p:cNvSpPr/>
          <p:nvPr/>
        </p:nvSpPr>
        <p:spPr>
          <a:xfrm>
            <a:off x="2209526" y="3271778"/>
            <a:ext cx="1616403"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2,000 MiB/s</a:t>
            </a:r>
            <a:endParaRPr lang="en-US" sz="1023" dirty="0"/>
          </a:p>
        </p:txBody>
      </p:sp>
      <p:sp>
        <p:nvSpPr>
          <p:cNvPr id="158" name="Text 44"/>
          <p:cNvSpPr/>
          <p:nvPr/>
        </p:nvSpPr>
        <p:spPr>
          <a:xfrm>
            <a:off x="3556528" y="3271778"/>
            <a:ext cx="1586125"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250 MiB/s</a:t>
            </a:r>
            <a:endParaRPr lang="en-US" sz="1023" dirty="0"/>
          </a:p>
        </p:txBody>
      </p:sp>
      <p:sp>
        <p:nvSpPr>
          <p:cNvPr id="159" name="Text 45"/>
          <p:cNvSpPr/>
          <p:nvPr/>
        </p:nvSpPr>
        <p:spPr>
          <a:xfrm>
            <a:off x="4878300" y="3271778"/>
            <a:ext cx="1538445" cy="482595"/>
          </a:xfrm>
          <a:prstGeom prst="rect">
            <a:avLst/>
          </a:prstGeom>
          <a:noFill/>
          <a:ln/>
        </p:spPr>
        <p:txBody>
          <a:bodyPr vert="horz" wrap="square" lIns="0" tIns="0" rIns="0" bIns="0" rtlCol="0" anchor="t"/>
          <a:lstStyle/>
          <a:p>
            <a:pPr>
              <a:lnSpc>
                <a:spcPts val="1461"/>
              </a:lnSpc>
            </a:pPr>
            <a:r>
              <a:rPr lang="en-US" sz="1023" b="1" dirty="0">
                <a:solidFill>
                  <a:srgbClr val="FF9900"/>
                </a:solidFill>
                <a:latin typeface="ui-sans-serif" pitchFamily="34" charset="0"/>
                <a:ea typeface="ui-sans-serif" pitchFamily="34" charset="-122"/>
                <a:cs typeface="ui-sans-serif" pitchFamily="34" charset="-120"/>
              </a:rPr>
              <a:t>4,000 MiB/s</a:t>
            </a:r>
            <a:endParaRPr lang="en-US" sz="1023" dirty="0"/>
          </a:p>
        </p:txBody>
      </p:sp>
      <p:sp>
        <p:nvSpPr>
          <p:cNvPr id="160" name="Text 46"/>
          <p:cNvSpPr/>
          <p:nvPr/>
        </p:nvSpPr>
        <p:spPr>
          <a:xfrm>
            <a:off x="6160337" y="3271778"/>
            <a:ext cx="1576554"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1,000 MiB/s</a:t>
            </a:r>
            <a:endParaRPr lang="en-US" sz="1023" dirty="0"/>
          </a:p>
        </p:txBody>
      </p:sp>
      <p:sp>
        <p:nvSpPr>
          <p:cNvPr id="161" name="Text 47"/>
          <p:cNvSpPr/>
          <p:nvPr/>
        </p:nvSpPr>
        <p:spPr>
          <a:xfrm>
            <a:off x="7474133" y="3271778"/>
            <a:ext cx="1576554"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1,000 MiB/s</a:t>
            </a:r>
            <a:endParaRPr lang="en-US" sz="1023" dirty="0"/>
          </a:p>
        </p:txBody>
      </p:sp>
      <p:sp>
        <p:nvSpPr>
          <p:cNvPr id="162" name="Text 48"/>
          <p:cNvSpPr/>
          <p:nvPr/>
        </p:nvSpPr>
        <p:spPr>
          <a:xfrm>
            <a:off x="8787928" y="3271778"/>
            <a:ext cx="1530789" cy="482595"/>
          </a:xfrm>
          <a:prstGeom prst="rect">
            <a:avLst/>
          </a:prstGeom>
          <a:noFill/>
          <a:ln/>
        </p:spPr>
        <p:txBody>
          <a:bodyPr vert="horz" wrap="square" lIns="0" tIns="0" rIns="0" bIns="0" rtlCol="0" anchor="t"/>
          <a:lstStyle/>
          <a:p>
            <a:pPr>
              <a:lnSpc>
                <a:spcPts val="1461"/>
              </a:lnSpc>
            </a:pPr>
            <a:r>
              <a:rPr lang="en-US" sz="1023" b="1" dirty="0">
                <a:solidFill>
                  <a:srgbClr val="FF9900"/>
                </a:solidFill>
                <a:latin typeface="ui-sans-serif" pitchFamily="34" charset="0"/>
                <a:ea typeface="ui-sans-serif" pitchFamily="34" charset="-122"/>
                <a:cs typeface="ui-sans-serif" pitchFamily="34" charset="-120"/>
              </a:rPr>
              <a:t>500 MiB/s</a:t>
            </a:r>
            <a:endParaRPr lang="en-US" sz="1023" dirty="0"/>
          </a:p>
        </p:txBody>
      </p:sp>
      <p:sp>
        <p:nvSpPr>
          <p:cNvPr id="163" name="Text 49"/>
          <p:cNvSpPr/>
          <p:nvPr/>
        </p:nvSpPr>
        <p:spPr>
          <a:xfrm>
            <a:off x="10063585" y="3271778"/>
            <a:ext cx="1555151"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250 MiB/s</a:t>
            </a:r>
            <a:endParaRPr lang="en-US" sz="1023" dirty="0"/>
          </a:p>
        </p:txBody>
      </p:sp>
      <p:sp>
        <p:nvSpPr>
          <p:cNvPr id="164" name="Text 50"/>
          <p:cNvSpPr/>
          <p:nvPr/>
        </p:nvSpPr>
        <p:spPr>
          <a:xfrm>
            <a:off x="668209" y="3754373"/>
            <a:ext cx="1849580"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Durability</a:t>
            </a:r>
            <a:endParaRPr lang="en-US" sz="1023" dirty="0"/>
          </a:p>
        </p:txBody>
      </p:sp>
      <p:sp>
        <p:nvSpPr>
          <p:cNvPr id="165" name="Text 51"/>
          <p:cNvSpPr/>
          <p:nvPr/>
        </p:nvSpPr>
        <p:spPr>
          <a:xfrm>
            <a:off x="2209526" y="3754373"/>
            <a:ext cx="1616403"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99.8% - 99.9%</a:t>
            </a:r>
            <a:endParaRPr lang="en-US" sz="1023" dirty="0"/>
          </a:p>
        </p:txBody>
      </p:sp>
      <p:sp>
        <p:nvSpPr>
          <p:cNvPr id="166" name="Text 52"/>
          <p:cNvSpPr/>
          <p:nvPr/>
        </p:nvSpPr>
        <p:spPr>
          <a:xfrm>
            <a:off x="3556528" y="3754373"/>
            <a:ext cx="1586125"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99.8% - 99.9%</a:t>
            </a:r>
            <a:endParaRPr lang="en-US" sz="1023" dirty="0"/>
          </a:p>
        </p:txBody>
      </p:sp>
      <p:sp>
        <p:nvSpPr>
          <p:cNvPr id="167" name="Text 53"/>
          <p:cNvSpPr/>
          <p:nvPr/>
        </p:nvSpPr>
        <p:spPr>
          <a:xfrm>
            <a:off x="4878300" y="3754373"/>
            <a:ext cx="1538445" cy="296982"/>
          </a:xfrm>
          <a:prstGeom prst="rect">
            <a:avLst/>
          </a:prstGeom>
          <a:noFill/>
          <a:ln/>
        </p:spPr>
        <p:txBody>
          <a:bodyPr vert="horz" wrap="square" lIns="0" tIns="0" rIns="0" bIns="0" rtlCol="0" anchor="t"/>
          <a:lstStyle/>
          <a:p>
            <a:pPr>
              <a:lnSpc>
                <a:spcPts val="1461"/>
              </a:lnSpc>
            </a:pPr>
            <a:r>
              <a:rPr lang="en-US" sz="1023" b="1" dirty="0">
                <a:solidFill>
                  <a:srgbClr val="FF9900"/>
                </a:solidFill>
                <a:latin typeface="ui-sans-serif" pitchFamily="34" charset="0"/>
                <a:ea typeface="ui-sans-serif" pitchFamily="34" charset="-122"/>
                <a:cs typeface="ui-sans-serif" pitchFamily="34" charset="-120"/>
              </a:rPr>
              <a:t>99.999%</a:t>
            </a:r>
            <a:endParaRPr lang="en-US" sz="1023" dirty="0"/>
          </a:p>
        </p:txBody>
      </p:sp>
      <p:sp>
        <p:nvSpPr>
          <p:cNvPr id="168" name="Text 54"/>
          <p:cNvSpPr/>
          <p:nvPr/>
        </p:nvSpPr>
        <p:spPr>
          <a:xfrm>
            <a:off x="6160337" y="3754373"/>
            <a:ext cx="1576554" cy="296982"/>
          </a:xfrm>
          <a:prstGeom prst="rect">
            <a:avLst/>
          </a:prstGeom>
          <a:noFill/>
          <a:ln/>
        </p:spPr>
        <p:txBody>
          <a:bodyPr vert="horz" wrap="square" lIns="0" tIns="0" rIns="0" bIns="0" rtlCol="0" anchor="t"/>
          <a:lstStyle/>
          <a:p>
            <a:pPr>
              <a:lnSpc>
                <a:spcPts val="1461"/>
              </a:lnSpc>
            </a:pPr>
            <a:r>
              <a:rPr lang="en-US" sz="1023" b="1" dirty="0">
                <a:solidFill>
                  <a:srgbClr val="FF9900"/>
                </a:solidFill>
                <a:latin typeface="ui-sans-serif" pitchFamily="34" charset="0"/>
                <a:ea typeface="ui-sans-serif" pitchFamily="34" charset="-122"/>
                <a:cs typeface="ui-sans-serif" pitchFamily="34" charset="-120"/>
              </a:rPr>
              <a:t>99.999%</a:t>
            </a:r>
            <a:endParaRPr lang="en-US" sz="1023" dirty="0"/>
          </a:p>
        </p:txBody>
      </p:sp>
      <p:sp>
        <p:nvSpPr>
          <p:cNvPr id="169" name="Text 55"/>
          <p:cNvSpPr/>
          <p:nvPr/>
        </p:nvSpPr>
        <p:spPr>
          <a:xfrm>
            <a:off x="7474133" y="3754373"/>
            <a:ext cx="1576554"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99.8% - 99.9%</a:t>
            </a:r>
            <a:endParaRPr lang="en-US" sz="1023" dirty="0"/>
          </a:p>
        </p:txBody>
      </p:sp>
      <p:sp>
        <p:nvSpPr>
          <p:cNvPr id="170" name="Text 56"/>
          <p:cNvSpPr/>
          <p:nvPr/>
        </p:nvSpPr>
        <p:spPr>
          <a:xfrm>
            <a:off x="8787928" y="3754373"/>
            <a:ext cx="1530789"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99.8% - 99.9%</a:t>
            </a:r>
            <a:endParaRPr lang="en-US" sz="1023" dirty="0"/>
          </a:p>
        </p:txBody>
      </p:sp>
      <p:sp>
        <p:nvSpPr>
          <p:cNvPr id="171" name="Text 57"/>
          <p:cNvSpPr/>
          <p:nvPr/>
        </p:nvSpPr>
        <p:spPr>
          <a:xfrm>
            <a:off x="10063585" y="3754373"/>
            <a:ext cx="155515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99.8% - 99.9%</a:t>
            </a:r>
            <a:endParaRPr lang="en-US" sz="1023" dirty="0"/>
          </a:p>
        </p:txBody>
      </p:sp>
      <p:sp>
        <p:nvSpPr>
          <p:cNvPr id="172" name="Text 58"/>
          <p:cNvSpPr/>
          <p:nvPr/>
        </p:nvSpPr>
        <p:spPr>
          <a:xfrm>
            <a:off x="668208" y="4051355"/>
            <a:ext cx="1541317"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Latency</a:t>
            </a:r>
            <a:endParaRPr lang="en-US" sz="1023" dirty="0"/>
          </a:p>
        </p:txBody>
      </p:sp>
      <p:sp>
        <p:nvSpPr>
          <p:cNvPr id="173" name="Text 59"/>
          <p:cNvSpPr/>
          <p:nvPr/>
        </p:nvSpPr>
        <p:spPr>
          <a:xfrm>
            <a:off x="2209526" y="4051355"/>
            <a:ext cx="1616403"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Single-digit ms</a:t>
            </a:r>
            <a:endParaRPr lang="en-US" sz="1023" dirty="0"/>
          </a:p>
        </p:txBody>
      </p:sp>
      <p:sp>
        <p:nvSpPr>
          <p:cNvPr id="174" name="Text 60"/>
          <p:cNvSpPr/>
          <p:nvPr/>
        </p:nvSpPr>
        <p:spPr>
          <a:xfrm>
            <a:off x="3556528" y="4051355"/>
            <a:ext cx="1586125"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Single-digit ms</a:t>
            </a:r>
            <a:endParaRPr lang="en-US" sz="1023" dirty="0"/>
          </a:p>
        </p:txBody>
      </p:sp>
      <p:sp>
        <p:nvSpPr>
          <p:cNvPr id="175" name="Text 61"/>
          <p:cNvSpPr/>
          <p:nvPr/>
        </p:nvSpPr>
        <p:spPr>
          <a:xfrm>
            <a:off x="4878299" y="4051355"/>
            <a:ext cx="1282038" cy="482595"/>
          </a:xfrm>
          <a:prstGeom prst="rect">
            <a:avLst/>
          </a:prstGeom>
          <a:noFill/>
          <a:ln/>
        </p:spPr>
        <p:txBody>
          <a:bodyPr vert="horz" wrap="square" lIns="0" tIns="0" rIns="0" bIns="0" rtlCol="0" anchor="t"/>
          <a:lstStyle/>
          <a:p>
            <a:pPr>
              <a:lnSpc>
                <a:spcPts val="1461"/>
              </a:lnSpc>
            </a:pPr>
            <a:r>
              <a:rPr lang="en-US" sz="1023" b="1" dirty="0">
                <a:solidFill>
                  <a:srgbClr val="FF9900"/>
                </a:solidFill>
                <a:latin typeface="ui-sans-serif" pitchFamily="34" charset="0"/>
                <a:ea typeface="ui-sans-serif" pitchFamily="34" charset="-122"/>
                <a:cs typeface="ui-sans-serif" pitchFamily="34" charset="-120"/>
              </a:rPr>
              <a:t>Sub-millisecond</a:t>
            </a:r>
            <a:endParaRPr lang="en-US" sz="1023" dirty="0"/>
          </a:p>
        </p:txBody>
      </p:sp>
      <p:sp>
        <p:nvSpPr>
          <p:cNvPr id="176" name="Text 62"/>
          <p:cNvSpPr/>
          <p:nvPr/>
        </p:nvSpPr>
        <p:spPr>
          <a:xfrm>
            <a:off x="6160337" y="4051355"/>
            <a:ext cx="1576554"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Single-digit ms</a:t>
            </a:r>
            <a:endParaRPr lang="en-US" sz="1023" dirty="0"/>
          </a:p>
        </p:txBody>
      </p:sp>
      <p:sp>
        <p:nvSpPr>
          <p:cNvPr id="177" name="Text 63"/>
          <p:cNvSpPr/>
          <p:nvPr/>
        </p:nvSpPr>
        <p:spPr>
          <a:xfrm>
            <a:off x="7474133" y="4051355"/>
            <a:ext cx="1576554"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Single-digit ms</a:t>
            </a:r>
            <a:endParaRPr lang="en-US" sz="1023" dirty="0"/>
          </a:p>
        </p:txBody>
      </p:sp>
      <p:sp>
        <p:nvSpPr>
          <p:cNvPr id="178" name="Text 64"/>
          <p:cNvSpPr/>
          <p:nvPr/>
        </p:nvSpPr>
        <p:spPr>
          <a:xfrm>
            <a:off x="8787928" y="4051355"/>
            <a:ext cx="1530789"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Milliseconds</a:t>
            </a:r>
            <a:endParaRPr lang="en-US" sz="1023" dirty="0"/>
          </a:p>
        </p:txBody>
      </p:sp>
      <p:sp>
        <p:nvSpPr>
          <p:cNvPr id="179" name="Text 65"/>
          <p:cNvSpPr/>
          <p:nvPr/>
        </p:nvSpPr>
        <p:spPr>
          <a:xfrm>
            <a:off x="10063585" y="4051355"/>
            <a:ext cx="1555151"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Milliseconds</a:t>
            </a:r>
            <a:endParaRPr lang="en-US" sz="1023" dirty="0"/>
          </a:p>
        </p:txBody>
      </p:sp>
      <p:sp>
        <p:nvSpPr>
          <p:cNvPr id="180" name="Text 66"/>
          <p:cNvSpPr/>
          <p:nvPr/>
        </p:nvSpPr>
        <p:spPr>
          <a:xfrm>
            <a:off x="668209" y="4533950"/>
            <a:ext cx="1849580"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Performance Model</a:t>
            </a:r>
            <a:endParaRPr lang="en-US" sz="1023" dirty="0"/>
          </a:p>
        </p:txBody>
      </p:sp>
      <p:sp>
        <p:nvSpPr>
          <p:cNvPr id="181" name="Text 67"/>
          <p:cNvSpPr/>
          <p:nvPr/>
        </p:nvSpPr>
        <p:spPr>
          <a:xfrm>
            <a:off x="2209525" y="4533950"/>
            <a:ext cx="1347002"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Independent provisioning</a:t>
            </a:r>
            <a:endParaRPr lang="en-US" sz="1023" dirty="0"/>
          </a:p>
        </p:txBody>
      </p:sp>
      <p:sp>
        <p:nvSpPr>
          <p:cNvPr id="182" name="Text 68"/>
          <p:cNvSpPr/>
          <p:nvPr/>
        </p:nvSpPr>
        <p:spPr>
          <a:xfrm>
            <a:off x="3556528" y="4533950"/>
            <a:ext cx="1321771"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IOPS scales with size</a:t>
            </a:r>
            <a:endParaRPr lang="en-US" sz="1023" dirty="0"/>
          </a:p>
        </p:txBody>
      </p:sp>
      <p:sp>
        <p:nvSpPr>
          <p:cNvPr id="183" name="Text 69"/>
          <p:cNvSpPr/>
          <p:nvPr/>
        </p:nvSpPr>
        <p:spPr>
          <a:xfrm>
            <a:off x="4878299" y="4533950"/>
            <a:ext cx="1282038"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Provisioned, sustained</a:t>
            </a:r>
            <a:endParaRPr lang="en-US" sz="1023" dirty="0"/>
          </a:p>
        </p:txBody>
      </p:sp>
      <p:sp>
        <p:nvSpPr>
          <p:cNvPr id="184" name="Text 70"/>
          <p:cNvSpPr/>
          <p:nvPr/>
        </p:nvSpPr>
        <p:spPr>
          <a:xfrm>
            <a:off x="6160337" y="4533950"/>
            <a:ext cx="1313796"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Provisioned, sustained</a:t>
            </a:r>
            <a:endParaRPr lang="en-US" sz="1023" dirty="0"/>
          </a:p>
        </p:txBody>
      </p:sp>
      <p:sp>
        <p:nvSpPr>
          <p:cNvPr id="185" name="Text 71"/>
          <p:cNvSpPr/>
          <p:nvPr/>
        </p:nvSpPr>
        <p:spPr>
          <a:xfrm>
            <a:off x="7474132" y="4533950"/>
            <a:ext cx="1313796"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Provisioned, sustained</a:t>
            </a:r>
            <a:endParaRPr lang="en-US" sz="1023" dirty="0"/>
          </a:p>
        </p:txBody>
      </p:sp>
      <p:sp>
        <p:nvSpPr>
          <p:cNvPr id="186" name="Text 72"/>
          <p:cNvSpPr/>
          <p:nvPr/>
        </p:nvSpPr>
        <p:spPr>
          <a:xfrm>
            <a:off x="8787928" y="4533950"/>
            <a:ext cx="1275658"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Throughput scaling</a:t>
            </a:r>
            <a:endParaRPr lang="en-US" sz="1023" dirty="0"/>
          </a:p>
        </p:txBody>
      </p:sp>
      <p:sp>
        <p:nvSpPr>
          <p:cNvPr id="187" name="Text 73"/>
          <p:cNvSpPr/>
          <p:nvPr/>
        </p:nvSpPr>
        <p:spPr>
          <a:xfrm>
            <a:off x="10063586" y="4533950"/>
            <a:ext cx="1295959" cy="482595"/>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Throughput scaling</a:t>
            </a:r>
            <a:endParaRPr lang="en-US" sz="1023" dirty="0"/>
          </a:p>
        </p:txBody>
      </p:sp>
      <p:sp>
        <p:nvSpPr>
          <p:cNvPr id="188" name="Text 74"/>
          <p:cNvSpPr/>
          <p:nvPr/>
        </p:nvSpPr>
        <p:spPr>
          <a:xfrm>
            <a:off x="668209" y="5016545"/>
            <a:ext cx="1849580"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IOPS:GiB Ratio</a:t>
            </a:r>
            <a:endParaRPr lang="en-US" sz="1023" dirty="0"/>
          </a:p>
        </p:txBody>
      </p:sp>
      <p:sp>
        <p:nvSpPr>
          <p:cNvPr id="189" name="Text 75"/>
          <p:cNvSpPr/>
          <p:nvPr/>
        </p:nvSpPr>
        <p:spPr>
          <a:xfrm>
            <a:off x="2209526" y="5016545"/>
            <a:ext cx="1616403"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500:1 (max)</a:t>
            </a:r>
            <a:endParaRPr lang="en-US" sz="1023" dirty="0"/>
          </a:p>
        </p:txBody>
      </p:sp>
      <p:sp>
        <p:nvSpPr>
          <p:cNvPr id="190" name="Text 76"/>
          <p:cNvSpPr/>
          <p:nvPr/>
        </p:nvSpPr>
        <p:spPr>
          <a:xfrm>
            <a:off x="3556528" y="5016545"/>
            <a:ext cx="1586125"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3:1 (baseline)</a:t>
            </a:r>
            <a:endParaRPr lang="en-US" sz="1023" dirty="0"/>
          </a:p>
        </p:txBody>
      </p:sp>
      <p:sp>
        <p:nvSpPr>
          <p:cNvPr id="191" name="Text 77"/>
          <p:cNvSpPr/>
          <p:nvPr/>
        </p:nvSpPr>
        <p:spPr>
          <a:xfrm>
            <a:off x="4878300" y="5016545"/>
            <a:ext cx="1538445" cy="296982"/>
          </a:xfrm>
          <a:prstGeom prst="rect">
            <a:avLst/>
          </a:prstGeom>
          <a:noFill/>
          <a:ln/>
        </p:spPr>
        <p:txBody>
          <a:bodyPr vert="horz" wrap="square" lIns="0" tIns="0" rIns="0" bIns="0" rtlCol="0" anchor="t"/>
          <a:lstStyle/>
          <a:p>
            <a:pPr>
              <a:lnSpc>
                <a:spcPts val="1461"/>
              </a:lnSpc>
            </a:pPr>
            <a:r>
              <a:rPr lang="en-US" sz="1023" b="1" dirty="0">
                <a:solidFill>
                  <a:srgbClr val="FF9900"/>
                </a:solidFill>
                <a:latin typeface="ui-sans-serif" pitchFamily="34" charset="0"/>
                <a:ea typeface="ui-sans-serif" pitchFamily="34" charset="-122"/>
                <a:cs typeface="ui-sans-serif" pitchFamily="34" charset="-120"/>
              </a:rPr>
              <a:t>1,000:1</a:t>
            </a:r>
            <a:endParaRPr lang="en-US" sz="1023" dirty="0"/>
          </a:p>
        </p:txBody>
      </p:sp>
      <p:sp>
        <p:nvSpPr>
          <p:cNvPr id="192" name="Text 78"/>
          <p:cNvSpPr/>
          <p:nvPr/>
        </p:nvSpPr>
        <p:spPr>
          <a:xfrm>
            <a:off x="6160337" y="5016545"/>
            <a:ext cx="1313796"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500:1</a:t>
            </a:r>
            <a:endParaRPr lang="en-US" sz="1023" dirty="0"/>
          </a:p>
        </p:txBody>
      </p:sp>
      <p:sp>
        <p:nvSpPr>
          <p:cNvPr id="193" name="Text 79"/>
          <p:cNvSpPr/>
          <p:nvPr/>
        </p:nvSpPr>
        <p:spPr>
          <a:xfrm>
            <a:off x="7474132" y="5016545"/>
            <a:ext cx="1313796"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50:1</a:t>
            </a:r>
            <a:endParaRPr lang="en-US" sz="1023" dirty="0"/>
          </a:p>
        </p:txBody>
      </p:sp>
      <p:sp>
        <p:nvSpPr>
          <p:cNvPr id="194" name="Text 80"/>
          <p:cNvSpPr/>
          <p:nvPr/>
        </p:nvSpPr>
        <p:spPr>
          <a:xfrm>
            <a:off x="8787928" y="5016545"/>
            <a:ext cx="1275658"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N/A</a:t>
            </a:r>
            <a:endParaRPr lang="en-US" sz="1023" dirty="0"/>
          </a:p>
        </p:txBody>
      </p:sp>
      <p:sp>
        <p:nvSpPr>
          <p:cNvPr id="195" name="Text 81"/>
          <p:cNvSpPr/>
          <p:nvPr/>
        </p:nvSpPr>
        <p:spPr>
          <a:xfrm>
            <a:off x="10063586" y="5016545"/>
            <a:ext cx="1295959"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N/A</a:t>
            </a:r>
            <a:endParaRPr lang="en-US" sz="1023" dirty="0"/>
          </a:p>
        </p:txBody>
      </p:sp>
      <p:sp>
        <p:nvSpPr>
          <p:cNvPr id="196" name="Text 82"/>
          <p:cNvSpPr/>
          <p:nvPr/>
        </p:nvSpPr>
        <p:spPr>
          <a:xfrm>
            <a:off x="668209" y="5313526"/>
            <a:ext cx="1849580"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Multi-Attach</a:t>
            </a:r>
            <a:endParaRPr lang="en-US" sz="1023" dirty="0"/>
          </a:p>
        </p:txBody>
      </p:sp>
      <p:sp>
        <p:nvSpPr>
          <p:cNvPr id="197" name="Text 83"/>
          <p:cNvSpPr/>
          <p:nvPr/>
        </p:nvSpPr>
        <p:spPr>
          <a:xfrm>
            <a:off x="2209526" y="5313526"/>
            <a:ext cx="1616403"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Not supported</a:t>
            </a:r>
            <a:endParaRPr lang="en-US" sz="1023" dirty="0"/>
          </a:p>
        </p:txBody>
      </p:sp>
      <p:sp>
        <p:nvSpPr>
          <p:cNvPr id="198" name="Text 84"/>
          <p:cNvSpPr/>
          <p:nvPr/>
        </p:nvSpPr>
        <p:spPr>
          <a:xfrm>
            <a:off x="3556528" y="5313526"/>
            <a:ext cx="1586125"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Not supported</a:t>
            </a:r>
            <a:endParaRPr lang="en-US" sz="1023" dirty="0"/>
          </a:p>
        </p:txBody>
      </p:sp>
      <p:sp>
        <p:nvSpPr>
          <p:cNvPr id="199" name="Text 85"/>
          <p:cNvSpPr/>
          <p:nvPr/>
        </p:nvSpPr>
        <p:spPr>
          <a:xfrm>
            <a:off x="4878300" y="5313526"/>
            <a:ext cx="1538445" cy="296982"/>
          </a:xfrm>
          <a:prstGeom prst="rect">
            <a:avLst/>
          </a:prstGeom>
          <a:noFill/>
          <a:ln/>
        </p:spPr>
        <p:txBody>
          <a:bodyPr vert="horz" wrap="square" lIns="0" tIns="0" rIns="0" bIns="0" rtlCol="0" anchor="t"/>
          <a:lstStyle/>
          <a:p>
            <a:pPr>
              <a:lnSpc>
                <a:spcPts val="1461"/>
              </a:lnSpc>
            </a:pPr>
            <a:r>
              <a:rPr lang="en-US" sz="1023" b="1" dirty="0">
                <a:solidFill>
                  <a:srgbClr val="FF9900"/>
                </a:solidFill>
                <a:latin typeface="ui-sans-serif" pitchFamily="34" charset="0"/>
                <a:ea typeface="ui-sans-serif" pitchFamily="34" charset="-122"/>
                <a:cs typeface="ui-sans-serif" pitchFamily="34" charset="-120"/>
              </a:rPr>
              <a:t>Supported</a:t>
            </a:r>
            <a:endParaRPr lang="en-US" sz="1023" dirty="0"/>
          </a:p>
        </p:txBody>
      </p:sp>
      <p:sp>
        <p:nvSpPr>
          <p:cNvPr id="200" name="Text 86"/>
          <p:cNvSpPr/>
          <p:nvPr/>
        </p:nvSpPr>
        <p:spPr>
          <a:xfrm>
            <a:off x="6160337" y="5313526"/>
            <a:ext cx="1576554"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Supported</a:t>
            </a:r>
            <a:endParaRPr lang="en-US" sz="1023" dirty="0"/>
          </a:p>
        </p:txBody>
      </p:sp>
      <p:sp>
        <p:nvSpPr>
          <p:cNvPr id="201" name="Text 87"/>
          <p:cNvSpPr/>
          <p:nvPr/>
        </p:nvSpPr>
        <p:spPr>
          <a:xfrm>
            <a:off x="7474133" y="5313526"/>
            <a:ext cx="1576554"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Supported</a:t>
            </a:r>
            <a:endParaRPr lang="en-US" sz="1023" dirty="0"/>
          </a:p>
        </p:txBody>
      </p:sp>
      <p:sp>
        <p:nvSpPr>
          <p:cNvPr id="202" name="Text 88"/>
          <p:cNvSpPr/>
          <p:nvPr/>
        </p:nvSpPr>
        <p:spPr>
          <a:xfrm>
            <a:off x="8787928" y="5313526"/>
            <a:ext cx="1530789"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Not supported</a:t>
            </a:r>
            <a:endParaRPr lang="en-US" sz="1023" dirty="0"/>
          </a:p>
        </p:txBody>
      </p:sp>
      <p:sp>
        <p:nvSpPr>
          <p:cNvPr id="203" name="Text 89"/>
          <p:cNvSpPr/>
          <p:nvPr/>
        </p:nvSpPr>
        <p:spPr>
          <a:xfrm>
            <a:off x="10063585" y="5313526"/>
            <a:ext cx="155515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Not supported</a:t>
            </a:r>
            <a:endParaRPr lang="en-US" sz="1023" dirty="0"/>
          </a:p>
        </p:txBody>
      </p:sp>
      <p:sp>
        <p:nvSpPr>
          <p:cNvPr id="204" name="Text 90"/>
          <p:cNvSpPr/>
          <p:nvPr/>
        </p:nvSpPr>
        <p:spPr>
          <a:xfrm>
            <a:off x="668209" y="5610508"/>
            <a:ext cx="1849580"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Boot Volume</a:t>
            </a:r>
            <a:endParaRPr lang="en-US" sz="1023" dirty="0"/>
          </a:p>
        </p:txBody>
      </p:sp>
      <p:sp>
        <p:nvSpPr>
          <p:cNvPr id="205" name="Text 91"/>
          <p:cNvSpPr/>
          <p:nvPr/>
        </p:nvSpPr>
        <p:spPr>
          <a:xfrm>
            <a:off x="2209526" y="5610508"/>
            <a:ext cx="1616403"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Supported</a:t>
            </a:r>
            <a:endParaRPr lang="en-US" sz="1023" dirty="0"/>
          </a:p>
        </p:txBody>
      </p:sp>
      <p:sp>
        <p:nvSpPr>
          <p:cNvPr id="206" name="Text 92"/>
          <p:cNvSpPr/>
          <p:nvPr/>
        </p:nvSpPr>
        <p:spPr>
          <a:xfrm>
            <a:off x="3556528" y="5610508"/>
            <a:ext cx="1586125"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Supported</a:t>
            </a:r>
            <a:endParaRPr lang="en-US" sz="1023" dirty="0"/>
          </a:p>
        </p:txBody>
      </p:sp>
      <p:sp>
        <p:nvSpPr>
          <p:cNvPr id="207" name="Text 93"/>
          <p:cNvSpPr/>
          <p:nvPr/>
        </p:nvSpPr>
        <p:spPr>
          <a:xfrm>
            <a:off x="4878300" y="5610508"/>
            <a:ext cx="1538445"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Supported</a:t>
            </a:r>
            <a:endParaRPr lang="en-US" sz="1023" dirty="0"/>
          </a:p>
        </p:txBody>
      </p:sp>
      <p:sp>
        <p:nvSpPr>
          <p:cNvPr id="208" name="Text 94"/>
          <p:cNvSpPr/>
          <p:nvPr/>
        </p:nvSpPr>
        <p:spPr>
          <a:xfrm>
            <a:off x="6160337" y="5610508"/>
            <a:ext cx="1576554"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Supported</a:t>
            </a:r>
            <a:endParaRPr lang="en-US" sz="1023" dirty="0"/>
          </a:p>
        </p:txBody>
      </p:sp>
      <p:sp>
        <p:nvSpPr>
          <p:cNvPr id="209" name="Text 95"/>
          <p:cNvSpPr/>
          <p:nvPr/>
        </p:nvSpPr>
        <p:spPr>
          <a:xfrm>
            <a:off x="7474133" y="5610508"/>
            <a:ext cx="1576554"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Supported</a:t>
            </a:r>
            <a:endParaRPr lang="en-US" sz="1023" dirty="0"/>
          </a:p>
        </p:txBody>
      </p:sp>
      <p:sp>
        <p:nvSpPr>
          <p:cNvPr id="210" name="Text 96"/>
          <p:cNvSpPr/>
          <p:nvPr/>
        </p:nvSpPr>
        <p:spPr>
          <a:xfrm>
            <a:off x="8787928" y="5610508"/>
            <a:ext cx="1530789"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Not supported</a:t>
            </a:r>
            <a:endParaRPr lang="en-US" sz="1023" dirty="0"/>
          </a:p>
        </p:txBody>
      </p:sp>
      <p:sp>
        <p:nvSpPr>
          <p:cNvPr id="211" name="Text 97"/>
          <p:cNvSpPr/>
          <p:nvPr/>
        </p:nvSpPr>
        <p:spPr>
          <a:xfrm>
            <a:off x="10063585" y="5610508"/>
            <a:ext cx="1555151" cy="29698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Not supported</a:t>
            </a:r>
            <a:endParaRPr lang="en-US" sz="1023" dirty="0"/>
          </a:p>
        </p:txBody>
      </p:sp>
      <p:sp>
        <p:nvSpPr>
          <p:cNvPr id="212" name="Text 98"/>
          <p:cNvSpPr/>
          <p:nvPr/>
        </p:nvSpPr>
        <p:spPr>
          <a:xfrm>
            <a:off x="742454" y="6278717"/>
            <a:ext cx="1028762"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SSD Volumes</a:t>
            </a:r>
            <a:endParaRPr lang="en-US" sz="1023" dirty="0"/>
          </a:p>
        </p:txBody>
      </p:sp>
      <p:sp>
        <p:nvSpPr>
          <p:cNvPr id="213" name="Text 99"/>
          <p:cNvSpPr/>
          <p:nvPr/>
        </p:nvSpPr>
        <p:spPr>
          <a:xfrm>
            <a:off x="4422096" y="6278717"/>
            <a:ext cx="1068089"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HDD Volumes</a:t>
            </a:r>
            <a:endParaRPr lang="en-US" sz="1023" dirty="0"/>
          </a:p>
        </p:txBody>
      </p:sp>
      <p:sp>
        <p:nvSpPr>
          <p:cNvPr id="214" name="Text 100"/>
          <p:cNvSpPr/>
          <p:nvPr/>
        </p:nvSpPr>
        <p:spPr>
          <a:xfrm>
            <a:off x="7986020" y="6278717"/>
            <a:ext cx="1531833" cy="185613"/>
          </a:xfrm>
          <a:prstGeom prst="rect">
            <a:avLst/>
          </a:prstGeom>
          <a:noFill/>
          <a:ln/>
        </p:spPr>
        <p:txBody>
          <a:bodyPr vert="horz" wrap="square" lIns="0" tIns="0" rIns="0" bIns="0" rtlCol="0" anchor="t"/>
          <a:lstStyle/>
          <a:p>
            <a:pPr>
              <a:lnSpc>
                <a:spcPts val="1461"/>
              </a:lnSpc>
            </a:pPr>
            <a:r>
              <a:rPr lang="en-US" sz="1023" b="1" dirty="0">
                <a:solidFill>
                  <a:srgbClr val="F97316"/>
                </a:solidFill>
                <a:latin typeface="ui-sans-serif" pitchFamily="34" charset="0"/>
                <a:ea typeface="ui-sans-serif" pitchFamily="34" charset="-122"/>
                <a:cs typeface="ui-sans-serif" pitchFamily="34" charset="-120"/>
              </a:rPr>
              <a:t>Bold, orange text</a:t>
            </a:r>
            <a:endParaRPr lang="en-US" sz="1023" dirty="0"/>
          </a:p>
        </p:txBody>
      </p:sp>
      <p:sp>
        <p:nvSpPr>
          <p:cNvPr id="215" name="Text 101"/>
          <p:cNvSpPr/>
          <p:nvPr/>
        </p:nvSpPr>
        <p:spPr>
          <a:xfrm>
            <a:off x="9299670" y="6278717"/>
            <a:ext cx="2382581"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Indicates highest performance</a:t>
            </a:r>
            <a:endParaRPr lang="en-US" sz="1023" dirty="0"/>
          </a:p>
        </p:txBody>
      </p:sp>
    </p:spTree>
    <p:extLst>
      <p:ext uri="{BB962C8B-B14F-4D97-AF65-F5344CB8AC3E}">
        <p14:creationId xmlns:p14="http://schemas.microsoft.com/office/powerpoint/2010/main" val="629375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3E45D-9E03-BF5B-A265-A52F62EBC444}"/>
            </a:ext>
          </a:extLst>
        </p:cNvPr>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D815F860-62AE-1F42-513A-1F12DF75F2CE}"/>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3871620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593963" y="747435"/>
            <a:ext cx="1484908" cy="1234330"/>
          </a:xfrm>
          <a:prstGeom prst="rect">
            <a:avLst/>
          </a:prstGeom>
        </p:spPr>
      </p:pic>
      <p:pic>
        <p:nvPicPr>
          <p:cNvPr id="4" name="Image 2" descr="preencoded.png"/>
          <p:cNvPicPr>
            <a:picLocks noChangeAspect="1"/>
          </p:cNvPicPr>
          <p:nvPr/>
        </p:nvPicPr>
        <p:blipFill>
          <a:blip r:embed="rId5"/>
          <a:stretch>
            <a:fillRect/>
          </a:stretch>
        </p:blipFill>
        <p:spPr>
          <a:xfrm>
            <a:off x="9503410" y="4088477"/>
            <a:ext cx="835261" cy="686770"/>
          </a:xfrm>
          <a:prstGeom prst="rect">
            <a:avLst/>
          </a:prstGeom>
        </p:spPr>
      </p:pic>
      <p:pic>
        <p:nvPicPr>
          <p:cNvPr id="5" name="Image 3" descr="preencoded.png"/>
          <p:cNvPicPr>
            <a:picLocks noChangeAspect="1"/>
          </p:cNvPicPr>
          <p:nvPr/>
        </p:nvPicPr>
        <p:blipFill>
          <a:blip r:embed="rId6"/>
          <a:stretch>
            <a:fillRect/>
          </a:stretch>
        </p:blipFill>
        <p:spPr>
          <a:xfrm>
            <a:off x="593963" y="895926"/>
            <a:ext cx="742454" cy="37123"/>
          </a:xfrm>
          <a:prstGeom prst="rect">
            <a:avLst/>
          </a:prstGeom>
        </p:spPr>
      </p:pic>
      <p:pic>
        <p:nvPicPr>
          <p:cNvPr id="6" name="Image 4" descr="preencoded.png"/>
          <p:cNvPicPr>
            <a:picLocks noChangeAspect="1"/>
          </p:cNvPicPr>
          <p:nvPr/>
        </p:nvPicPr>
        <p:blipFill>
          <a:blip r:embed="rId7"/>
          <a:stretch>
            <a:fillRect/>
          </a:stretch>
        </p:blipFill>
        <p:spPr>
          <a:xfrm>
            <a:off x="593963" y="1972484"/>
            <a:ext cx="5234300" cy="853822"/>
          </a:xfrm>
          <a:prstGeom prst="rect">
            <a:avLst/>
          </a:prstGeom>
        </p:spPr>
      </p:pic>
      <p:pic>
        <p:nvPicPr>
          <p:cNvPr id="7" name="Image 5" descr="preencoded.png"/>
          <p:cNvPicPr>
            <a:picLocks noChangeAspect="1"/>
          </p:cNvPicPr>
          <p:nvPr/>
        </p:nvPicPr>
        <p:blipFill>
          <a:blip r:embed="rId8"/>
          <a:stretch>
            <a:fillRect/>
          </a:stretch>
        </p:blipFill>
        <p:spPr>
          <a:xfrm>
            <a:off x="742454" y="2120975"/>
            <a:ext cx="556840" cy="556840"/>
          </a:xfrm>
          <a:prstGeom prst="rect">
            <a:avLst/>
          </a:prstGeom>
        </p:spPr>
      </p:pic>
      <p:pic>
        <p:nvPicPr>
          <p:cNvPr id="8" name="Image 6" descr="preencoded.png"/>
          <p:cNvPicPr>
            <a:picLocks noChangeAspect="1"/>
          </p:cNvPicPr>
          <p:nvPr/>
        </p:nvPicPr>
        <p:blipFill>
          <a:blip r:embed="rId9"/>
          <a:stretch>
            <a:fillRect/>
          </a:stretch>
        </p:blipFill>
        <p:spPr>
          <a:xfrm>
            <a:off x="900225" y="2232343"/>
            <a:ext cx="241298" cy="334104"/>
          </a:xfrm>
          <a:prstGeom prst="rect">
            <a:avLst/>
          </a:prstGeom>
        </p:spPr>
      </p:pic>
      <p:pic>
        <p:nvPicPr>
          <p:cNvPr id="9" name="Image 7" descr="preencoded.png"/>
          <p:cNvPicPr>
            <a:picLocks noChangeAspect="1"/>
          </p:cNvPicPr>
          <p:nvPr/>
        </p:nvPicPr>
        <p:blipFill>
          <a:blip r:embed="rId10"/>
          <a:stretch>
            <a:fillRect/>
          </a:stretch>
        </p:blipFill>
        <p:spPr>
          <a:xfrm>
            <a:off x="5401352" y="2278746"/>
            <a:ext cx="278420" cy="222736"/>
          </a:xfrm>
          <a:prstGeom prst="rect">
            <a:avLst/>
          </a:prstGeom>
        </p:spPr>
      </p:pic>
      <p:pic>
        <p:nvPicPr>
          <p:cNvPr id="10" name="Image 8" descr="preencoded.png"/>
          <p:cNvPicPr>
            <a:picLocks noChangeAspect="1"/>
          </p:cNvPicPr>
          <p:nvPr/>
        </p:nvPicPr>
        <p:blipFill>
          <a:blip r:embed="rId7"/>
          <a:stretch>
            <a:fillRect/>
          </a:stretch>
        </p:blipFill>
        <p:spPr>
          <a:xfrm>
            <a:off x="6050999" y="1972484"/>
            <a:ext cx="5234300" cy="853822"/>
          </a:xfrm>
          <a:prstGeom prst="rect">
            <a:avLst/>
          </a:prstGeom>
        </p:spPr>
      </p:pic>
      <p:pic>
        <p:nvPicPr>
          <p:cNvPr id="11" name="Image 9" descr="preencoded.png"/>
          <p:cNvPicPr>
            <a:picLocks noChangeAspect="1"/>
          </p:cNvPicPr>
          <p:nvPr/>
        </p:nvPicPr>
        <p:blipFill>
          <a:blip r:embed="rId11"/>
          <a:stretch>
            <a:fillRect/>
          </a:stretch>
        </p:blipFill>
        <p:spPr>
          <a:xfrm>
            <a:off x="6199490" y="2120975"/>
            <a:ext cx="556840" cy="556840"/>
          </a:xfrm>
          <a:prstGeom prst="rect">
            <a:avLst/>
          </a:prstGeom>
        </p:spPr>
      </p:pic>
      <p:pic>
        <p:nvPicPr>
          <p:cNvPr id="12" name="Image 10" descr="preencoded.png"/>
          <p:cNvPicPr>
            <a:picLocks noChangeAspect="1"/>
          </p:cNvPicPr>
          <p:nvPr/>
        </p:nvPicPr>
        <p:blipFill>
          <a:blip r:embed="rId12"/>
          <a:stretch>
            <a:fillRect/>
          </a:stretch>
        </p:blipFill>
        <p:spPr>
          <a:xfrm>
            <a:off x="6301577" y="2232343"/>
            <a:ext cx="352666" cy="334104"/>
          </a:xfrm>
          <a:prstGeom prst="rect">
            <a:avLst/>
          </a:prstGeom>
        </p:spPr>
      </p:pic>
      <p:pic>
        <p:nvPicPr>
          <p:cNvPr id="13" name="Image 11" descr="preencoded.png"/>
          <p:cNvPicPr>
            <a:picLocks noChangeAspect="1"/>
          </p:cNvPicPr>
          <p:nvPr/>
        </p:nvPicPr>
        <p:blipFill>
          <a:blip r:embed="rId13"/>
          <a:stretch>
            <a:fillRect/>
          </a:stretch>
        </p:blipFill>
        <p:spPr>
          <a:xfrm>
            <a:off x="10886231" y="2278746"/>
            <a:ext cx="250578" cy="222736"/>
          </a:xfrm>
          <a:prstGeom prst="rect">
            <a:avLst/>
          </a:prstGeom>
        </p:spPr>
      </p:pic>
      <p:pic>
        <p:nvPicPr>
          <p:cNvPr id="14" name="Image 12" descr="preencoded.png"/>
          <p:cNvPicPr>
            <a:picLocks noChangeAspect="1"/>
          </p:cNvPicPr>
          <p:nvPr/>
        </p:nvPicPr>
        <p:blipFill>
          <a:blip r:embed="rId7"/>
          <a:stretch>
            <a:fillRect/>
          </a:stretch>
        </p:blipFill>
        <p:spPr>
          <a:xfrm>
            <a:off x="593963" y="3049042"/>
            <a:ext cx="5234300" cy="853822"/>
          </a:xfrm>
          <a:prstGeom prst="rect">
            <a:avLst/>
          </a:prstGeom>
        </p:spPr>
      </p:pic>
      <p:pic>
        <p:nvPicPr>
          <p:cNvPr id="15" name="Image 13" descr="preencoded.png"/>
          <p:cNvPicPr>
            <a:picLocks noChangeAspect="1"/>
          </p:cNvPicPr>
          <p:nvPr/>
        </p:nvPicPr>
        <p:blipFill>
          <a:blip r:embed="rId14"/>
          <a:stretch>
            <a:fillRect/>
          </a:stretch>
        </p:blipFill>
        <p:spPr>
          <a:xfrm>
            <a:off x="742454" y="3197533"/>
            <a:ext cx="556840" cy="556840"/>
          </a:xfrm>
          <a:prstGeom prst="rect">
            <a:avLst/>
          </a:prstGeom>
        </p:spPr>
      </p:pic>
      <p:pic>
        <p:nvPicPr>
          <p:cNvPr id="16" name="Image 14" descr="Advertising with solid fill"/>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881664" y="3336743"/>
            <a:ext cx="278420" cy="278420"/>
          </a:xfrm>
          <a:prstGeom prst="rect">
            <a:avLst/>
          </a:prstGeom>
        </p:spPr>
      </p:pic>
      <p:pic>
        <p:nvPicPr>
          <p:cNvPr id="18" name="Image 16" descr="preencoded.png"/>
          <p:cNvPicPr>
            <a:picLocks noChangeAspect="1"/>
          </p:cNvPicPr>
          <p:nvPr/>
        </p:nvPicPr>
        <p:blipFill>
          <a:blip r:embed="rId7"/>
          <a:stretch>
            <a:fillRect/>
          </a:stretch>
        </p:blipFill>
        <p:spPr>
          <a:xfrm>
            <a:off x="6050999" y="3049042"/>
            <a:ext cx="5234300" cy="853822"/>
          </a:xfrm>
          <a:prstGeom prst="rect">
            <a:avLst/>
          </a:prstGeom>
        </p:spPr>
      </p:pic>
      <p:pic>
        <p:nvPicPr>
          <p:cNvPr id="19" name="Image 17" descr="preencoded.png"/>
          <p:cNvPicPr>
            <a:picLocks noChangeAspect="1"/>
          </p:cNvPicPr>
          <p:nvPr/>
        </p:nvPicPr>
        <p:blipFill>
          <a:blip r:embed="rId17"/>
          <a:stretch>
            <a:fillRect/>
          </a:stretch>
        </p:blipFill>
        <p:spPr>
          <a:xfrm>
            <a:off x="6199490" y="3197533"/>
            <a:ext cx="556840" cy="556840"/>
          </a:xfrm>
          <a:prstGeom prst="rect">
            <a:avLst/>
          </a:prstGeom>
        </p:spPr>
      </p:pic>
      <p:pic>
        <p:nvPicPr>
          <p:cNvPr id="20" name="Image 18" descr="preencoded.png"/>
          <p:cNvPicPr>
            <a:picLocks noChangeAspect="1"/>
          </p:cNvPicPr>
          <p:nvPr/>
        </p:nvPicPr>
        <p:blipFill>
          <a:blip r:embed="rId18"/>
          <a:stretch>
            <a:fillRect/>
          </a:stretch>
        </p:blipFill>
        <p:spPr>
          <a:xfrm>
            <a:off x="6338700" y="3308901"/>
            <a:ext cx="278420" cy="334104"/>
          </a:xfrm>
          <a:prstGeom prst="rect">
            <a:avLst/>
          </a:prstGeom>
        </p:spPr>
      </p:pic>
      <p:pic>
        <p:nvPicPr>
          <p:cNvPr id="21" name="Image 19" descr="preencoded.png"/>
          <p:cNvPicPr>
            <a:picLocks noChangeAspect="1"/>
          </p:cNvPicPr>
          <p:nvPr/>
        </p:nvPicPr>
        <p:blipFill>
          <a:blip r:embed="rId19"/>
          <a:stretch>
            <a:fillRect/>
          </a:stretch>
        </p:blipFill>
        <p:spPr>
          <a:xfrm>
            <a:off x="10914072" y="3355304"/>
            <a:ext cx="222736" cy="222736"/>
          </a:xfrm>
          <a:prstGeom prst="rect">
            <a:avLst/>
          </a:prstGeom>
        </p:spPr>
      </p:pic>
      <p:sp>
        <p:nvSpPr>
          <p:cNvPr id="23" name="Text 0"/>
          <p:cNvSpPr/>
          <p:nvPr/>
        </p:nvSpPr>
        <p:spPr>
          <a:xfrm>
            <a:off x="593963" y="450453"/>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1:</a:t>
            </a:r>
            <a:endParaRPr lang="en-US" sz="2631" dirty="0"/>
          </a:p>
        </p:txBody>
      </p:sp>
      <p:sp>
        <p:nvSpPr>
          <p:cNvPr id="24" name="Text 1"/>
          <p:cNvSpPr/>
          <p:nvPr/>
        </p:nvSpPr>
        <p:spPr>
          <a:xfrm>
            <a:off x="593963" y="1378521"/>
            <a:ext cx="1282960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Which service provides persistent block storage for EC2?</a:t>
            </a:r>
            <a:endParaRPr lang="en-US" sz="1754" dirty="0"/>
          </a:p>
        </p:txBody>
      </p:sp>
      <p:sp>
        <p:nvSpPr>
          <p:cNvPr id="25" name="Text 2"/>
          <p:cNvSpPr/>
          <p:nvPr/>
        </p:nvSpPr>
        <p:spPr>
          <a:xfrm>
            <a:off x="1447785" y="2269465"/>
            <a:ext cx="380507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Amazon S3</a:t>
            </a:r>
            <a:endParaRPr lang="en-US" sz="1315" dirty="0"/>
          </a:p>
        </p:txBody>
      </p:sp>
      <p:sp>
        <p:nvSpPr>
          <p:cNvPr id="26" name="Text 3"/>
          <p:cNvSpPr/>
          <p:nvPr/>
        </p:nvSpPr>
        <p:spPr>
          <a:xfrm>
            <a:off x="6904822" y="2269465"/>
            <a:ext cx="383291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Amazon EFS</a:t>
            </a:r>
            <a:endParaRPr lang="en-US" sz="1315" dirty="0"/>
          </a:p>
        </p:txBody>
      </p:sp>
      <p:sp>
        <p:nvSpPr>
          <p:cNvPr id="27" name="Text 4"/>
          <p:cNvSpPr/>
          <p:nvPr/>
        </p:nvSpPr>
        <p:spPr>
          <a:xfrm>
            <a:off x="1447785" y="3346024"/>
            <a:ext cx="391644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Amazon EBS</a:t>
            </a:r>
            <a:endParaRPr lang="en-US" sz="1315" dirty="0"/>
          </a:p>
        </p:txBody>
      </p:sp>
      <p:sp>
        <p:nvSpPr>
          <p:cNvPr id="28" name="Text 5"/>
          <p:cNvSpPr/>
          <p:nvPr/>
        </p:nvSpPr>
        <p:spPr>
          <a:xfrm>
            <a:off x="6904821" y="3346024"/>
            <a:ext cx="386076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Instance Store</a:t>
            </a:r>
            <a:endParaRPr lang="en-US" sz="1315" dirty="0"/>
          </a:p>
        </p:txBody>
      </p:sp>
      <p:pic>
        <p:nvPicPr>
          <p:cNvPr id="22" name="Image 11" descr="preencoded.png">
            <a:extLst>
              <a:ext uri="{FF2B5EF4-FFF2-40B4-BE49-F238E27FC236}">
                <a16:creationId xmlns:a16="http://schemas.microsoft.com/office/drawing/2014/main" id="{35237C65-1A6B-19B1-CCE0-34EFD7D3E7CA}"/>
              </a:ext>
            </a:extLst>
          </p:cNvPr>
          <p:cNvPicPr>
            <a:picLocks noChangeAspect="1"/>
          </p:cNvPicPr>
          <p:nvPr/>
        </p:nvPicPr>
        <p:blipFill>
          <a:blip r:embed="rId13"/>
          <a:stretch>
            <a:fillRect/>
          </a:stretch>
        </p:blipFill>
        <p:spPr>
          <a:xfrm>
            <a:off x="5408111" y="3331339"/>
            <a:ext cx="250578" cy="22273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054155"/>
          </a:xfrm>
          <a:prstGeom prst="rect">
            <a:avLst/>
          </a:prstGeom>
        </p:spPr>
      </p:pic>
      <p:pic>
        <p:nvPicPr>
          <p:cNvPr id="3" name="Image 1" descr="preencoded.png"/>
          <p:cNvPicPr>
            <a:picLocks noChangeAspect="1"/>
          </p:cNvPicPr>
          <p:nvPr/>
        </p:nvPicPr>
        <p:blipFill>
          <a:blip r:embed="rId4"/>
          <a:stretch>
            <a:fillRect/>
          </a:stretch>
        </p:blipFill>
        <p:spPr>
          <a:xfrm>
            <a:off x="593963" y="819795"/>
            <a:ext cx="1484908" cy="1234330"/>
          </a:xfrm>
          <a:prstGeom prst="rect">
            <a:avLst/>
          </a:prstGeom>
        </p:spPr>
      </p:pic>
      <p:pic>
        <p:nvPicPr>
          <p:cNvPr id="4" name="Image 2" descr="preencoded.png"/>
          <p:cNvPicPr>
            <a:picLocks noChangeAspect="1"/>
          </p:cNvPicPr>
          <p:nvPr/>
        </p:nvPicPr>
        <p:blipFill>
          <a:blip r:embed="rId5"/>
          <a:stretch>
            <a:fillRect/>
          </a:stretch>
        </p:blipFill>
        <p:spPr>
          <a:xfrm>
            <a:off x="9503410" y="4522784"/>
            <a:ext cx="835261" cy="686770"/>
          </a:xfrm>
          <a:prstGeom prst="rect">
            <a:avLst/>
          </a:prstGeom>
        </p:spPr>
      </p:pic>
      <p:pic>
        <p:nvPicPr>
          <p:cNvPr id="5" name="Image 3" descr="preencoded.png"/>
          <p:cNvPicPr>
            <a:picLocks noChangeAspect="1"/>
          </p:cNvPicPr>
          <p:nvPr/>
        </p:nvPicPr>
        <p:blipFill>
          <a:blip r:embed="rId6"/>
          <a:stretch>
            <a:fillRect/>
          </a:stretch>
        </p:blipFill>
        <p:spPr>
          <a:xfrm>
            <a:off x="593963" y="895926"/>
            <a:ext cx="742454" cy="37123"/>
          </a:xfrm>
          <a:prstGeom prst="rect">
            <a:avLst/>
          </a:prstGeom>
        </p:spPr>
      </p:pic>
      <p:pic>
        <p:nvPicPr>
          <p:cNvPr id="9" name="Image 7" descr="preencoded.png"/>
          <p:cNvPicPr>
            <a:picLocks noChangeAspect="1"/>
          </p:cNvPicPr>
          <p:nvPr/>
        </p:nvPicPr>
        <p:blipFill>
          <a:blip r:embed="rId7"/>
          <a:stretch>
            <a:fillRect/>
          </a:stretch>
        </p:blipFill>
        <p:spPr>
          <a:xfrm>
            <a:off x="593963" y="3643005"/>
            <a:ext cx="3464736" cy="1225049"/>
          </a:xfrm>
          <a:prstGeom prst="rect">
            <a:avLst/>
          </a:prstGeom>
        </p:spPr>
      </p:pic>
      <p:pic>
        <p:nvPicPr>
          <p:cNvPr id="10" name="Image 8" descr="preencoded.png"/>
          <p:cNvPicPr>
            <a:picLocks noChangeAspect="1"/>
          </p:cNvPicPr>
          <p:nvPr/>
        </p:nvPicPr>
        <p:blipFill>
          <a:blip r:embed="rId8"/>
          <a:stretch>
            <a:fillRect/>
          </a:stretch>
        </p:blipFill>
        <p:spPr>
          <a:xfrm>
            <a:off x="742454" y="3791496"/>
            <a:ext cx="371227" cy="371227"/>
          </a:xfrm>
          <a:prstGeom prst="rect">
            <a:avLst/>
          </a:prstGeom>
        </p:spPr>
      </p:pic>
      <p:pic>
        <p:nvPicPr>
          <p:cNvPr id="11" name="Image 9" descr="preencoded.png"/>
          <p:cNvPicPr>
            <a:picLocks noChangeAspect="1"/>
          </p:cNvPicPr>
          <p:nvPr/>
        </p:nvPicPr>
        <p:blipFill>
          <a:blip r:embed="rId9"/>
          <a:stretch>
            <a:fillRect/>
          </a:stretch>
        </p:blipFill>
        <p:spPr>
          <a:xfrm>
            <a:off x="863103" y="3902864"/>
            <a:ext cx="129929" cy="148491"/>
          </a:xfrm>
          <a:prstGeom prst="rect">
            <a:avLst/>
          </a:prstGeom>
        </p:spPr>
      </p:pic>
      <p:pic>
        <p:nvPicPr>
          <p:cNvPr id="12" name="Image 10" descr="preencoded.png"/>
          <p:cNvPicPr>
            <a:picLocks noChangeAspect="1"/>
          </p:cNvPicPr>
          <p:nvPr/>
        </p:nvPicPr>
        <p:blipFill>
          <a:blip r:embed="rId10"/>
          <a:stretch>
            <a:fillRect/>
          </a:stretch>
        </p:blipFill>
        <p:spPr>
          <a:xfrm>
            <a:off x="4207190" y="3643005"/>
            <a:ext cx="3464736" cy="1225049"/>
          </a:xfrm>
          <a:prstGeom prst="rect">
            <a:avLst/>
          </a:prstGeom>
        </p:spPr>
      </p:pic>
      <p:pic>
        <p:nvPicPr>
          <p:cNvPr id="13" name="Image 11" descr="preencoded.png"/>
          <p:cNvPicPr>
            <a:picLocks noChangeAspect="1"/>
          </p:cNvPicPr>
          <p:nvPr/>
        </p:nvPicPr>
        <p:blipFill>
          <a:blip r:embed="rId11"/>
          <a:stretch>
            <a:fillRect/>
          </a:stretch>
        </p:blipFill>
        <p:spPr>
          <a:xfrm>
            <a:off x="4355681" y="3791496"/>
            <a:ext cx="371227" cy="371227"/>
          </a:xfrm>
          <a:prstGeom prst="rect">
            <a:avLst/>
          </a:prstGeom>
        </p:spPr>
      </p:pic>
      <p:pic>
        <p:nvPicPr>
          <p:cNvPr id="14" name="Image 12" descr="preencoded.png"/>
          <p:cNvPicPr>
            <a:picLocks noChangeAspect="1"/>
          </p:cNvPicPr>
          <p:nvPr/>
        </p:nvPicPr>
        <p:blipFill>
          <a:blip r:embed="rId12"/>
          <a:stretch>
            <a:fillRect/>
          </a:stretch>
        </p:blipFill>
        <p:spPr>
          <a:xfrm>
            <a:off x="4467049" y="3902864"/>
            <a:ext cx="148491" cy="148491"/>
          </a:xfrm>
          <a:prstGeom prst="rect">
            <a:avLst/>
          </a:prstGeom>
        </p:spPr>
      </p:pic>
      <p:pic>
        <p:nvPicPr>
          <p:cNvPr id="15" name="Image 13" descr="preencoded.png"/>
          <p:cNvPicPr>
            <a:picLocks noChangeAspect="1"/>
          </p:cNvPicPr>
          <p:nvPr/>
        </p:nvPicPr>
        <p:blipFill>
          <a:blip r:embed="rId13"/>
          <a:stretch>
            <a:fillRect/>
          </a:stretch>
        </p:blipFill>
        <p:spPr>
          <a:xfrm>
            <a:off x="7820418" y="3643005"/>
            <a:ext cx="3464881" cy="1225049"/>
          </a:xfrm>
          <a:prstGeom prst="rect">
            <a:avLst/>
          </a:prstGeom>
        </p:spPr>
      </p:pic>
      <p:pic>
        <p:nvPicPr>
          <p:cNvPr id="16" name="Image 14" descr="preencoded.png"/>
          <p:cNvPicPr>
            <a:picLocks noChangeAspect="1"/>
          </p:cNvPicPr>
          <p:nvPr/>
        </p:nvPicPr>
        <p:blipFill>
          <a:blip r:embed="rId14"/>
          <a:stretch>
            <a:fillRect/>
          </a:stretch>
        </p:blipFill>
        <p:spPr>
          <a:xfrm>
            <a:off x="7968909" y="3791496"/>
            <a:ext cx="371227" cy="371227"/>
          </a:xfrm>
          <a:prstGeom prst="rect">
            <a:avLst/>
          </a:prstGeom>
        </p:spPr>
      </p:pic>
      <p:pic>
        <p:nvPicPr>
          <p:cNvPr id="17" name="Image 15" descr="preencoded.png"/>
          <p:cNvPicPr>
            <a:picLocks noChangeAspect="1"/>
          </p:cNvPicPr>
          <p:nvPr/>
        </p:nvPicPr>
        <p:blipFill>
          <a:blip r:embed="rId15"/>
          <a:stretch>
            <a:fillRect/>
          </a:stretch>
        </p:blipFill>
        <p:spPr>
          <a:xfrm>
            <a:off x="8080277" y="3902864"/>
            <a:ext cx="148491" cy="148491"/>
          </a:xfrm>
          <a:prstGeom prst="rect">
            <a:avLst/>
          </a:prstGeom>
        </p:spPr>
      </p:pic>
      <p:pic>
        <p:nvPicPr>
          <p:cNvPr id="19" name="Image 17" descr="preencoded.png"/>
          <p:cNvPicPr>
            <a:picLocks noChangeAspect="1"/>
          </p:cNvPicPr>
          <p:nvPr/>
        </p:nvPicPr>
        <p:blipFill>
          <a:blip r:embed="rId16"/>
          <a:stretch>
            <a:fillRect/>
          </a:stretch>
        </p:blipFill>
        <p:spPr>
          <a:xfrm>
            <a:off x="742454" y="5573385"/>
            <a:ext cx="3365695" cy="890945"/>
          </a:xfrm>
          <a:prstGeom prst="rect">
            <a:avLst/>
          </a:prstGeom>
        </p:spPr>
      </p:pic>
      <p:sp>
        <p:nvSpPr>
          <p:cNvPr id="27" name="Text 1"/>
          <p:cNvSpPr/>
          <p:nvPr/>
        </p:nvSpPr>
        <p:spPr>
          <a:xfrm>
            <a:off x="742454" y="1527011"/>
            <a:ext cx="297736" cy="296982"/>
          </a:xfrm>
          <a:prstGeom prst="rect">
            <a:avLst/>
          </a:prstGeom>
          <a:noFill/>
          <a:ln/>
        </p:spPr>
        <p:txBody>
          <a:bodyPr vert="horz" wrap="square" lIns="0" tIns="0" rIns="0" bIns="0" rtlCol="0" anchor="t"/>
          <a:lstStyle/>
          <a:p>
            <a:pPr>
              <a:lnSpc>
                <a:spcPts val="2338"/>
              </a:lnSpc>
            </a:pPr>
            <a:r>
              <a:rPr lang="en-US" sz="1754" b="1" dirty="0">
                <a:solidFill>
                  <a:srgbClr val="16A34A"/>
                </a:solidFill>
                <a:latin typeface="ui-sans-serif" pitchFamily="34" charset="0"/>
                <a:ea typeface="ui-sans-serif" pitchFamily="34" charset="-122"/>
                <a:cs typeface="ui-sans-serif" pitchFamily="34" charset="-120"/>
              </a:rPr>
              <a:t>C.</a:t>
            </a:r>
            <a:endParaRPr lang="en-US" sz="1754" dirty="0"/>
          </a:p>
        </p:txBody>
      </p:sp>
      <p:sp>
        <p:nvSpPr>
          <p:cNvPr id="28" name="Text 2"/>
          <p:cNvSpPr/>
          <p:nvPr/>
        </p:nvSpPr>
        <p:spPr>
          <a:xfrm>
            <a:off x="1101935" y="1527011"/>
            <a:ext cx="1682528" cy="296982"/>
          </a:xfrm>
          <a:prstGeom prst="rect">
            <a:avLst/>
          </a:prstGeom>
          <a:noFill/>
          <a:ln/>
        </p:spPr>
        <p:txBody>
          <a:bodyPr vert="horz" wrap="square" lIns="0" tIns="0" rIns="0" bIns="0" rtlCol="0" anchor="t"/>
          <a:lstStyle/>
          <a:p>
            <a:pPr>
              <a:lnSpc>
                <a:spcPts val="2338"/>
              </a:lnSpc>
            </a:pPr>
            <a:r>
              <a:rPr lang="en-US" sz="1754" dirty="0">
                <a:solidFill>
                  <a:srgbClr val="1F2937"/>
                </a:solidFill>
                <a:latin typeface="ui-sans-serif" pitchFamily="34" charset="0"/>
                <a:ea typeface="ui-sans-serif" pitchFamily="34" charset="-122"/>
                <a:cs typeface="ui-sans-serif" pitchFamily="34" charset="-120"/>
              </a:rPr>
              <a:t>Amazon EBS</a:t>
            </a:r>
            <a:endParaRPr lang="en-US" sz="1754" dirty="0"/>
          </a:p>
        </p:txBody>
      </p:sp>
      <p:sp>
        <p:nvSpPr>
          <p:cNvPr id="30" name="Text 4"/>
          <p:cNvSpPr/>
          <p:nvPr/>
        </p:nvSpPr>
        <p:spPr>
          <a:xfrm>
            <a:off x="593963" y="2195220"/>
            <a:ext cx="1069133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31" name="Text 5"/>
          <p:cNvSpPr/>
          <p:nvPr/>
        </p:nvSpPr>
        <p:spPr>
          <a:xfrm>
            <a:off x="593963" y="2566447"/>
            <a:ext cx="10691336" cy="779577"/>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Amazon Elastic Block Store (EBS) provides durable, block-level storage volumes that can be attached to EC2 instances. These volumes persist independently of the life of the instance, making them suitable for data that needs to be retained, such as operating systems, databases, and application files.</a:t>
            </a:r>
            <a:endParaRPr lang="en-US" sz="1315" dirty="0"/>
          </a:p>
        </p:txBody>
      </p:sp>
      <p:sp>
        <p:nvSpPr>
          <p:cNvPr id="32" name="Text 6"/>
          <p:cNvSpPr/>
          <p:nvPr/>
        </p:nvSpPr>
        <p:spPr>
          <a:xfrm>
            <a:off x="1225049" y="3847180"/>
            <a:ext cx="1839836" cy="259859"/>
          </a:xfrm>
          <a:prstGeom prst="rect">
            <a:avLst/>
          </a:prstGeom>
          <a:noFill/>
          <a:ln/>
        </p:spPr>
        <p:txBody>
          <a:bodyPr vert="horz" wrap="square" lIns="0" tIns="0" rIns="0" bIns="0" rtlCol="0" anchor="t"/>
          <a:lstStyle/>
          <a:p>
            <a:pPr>
              <a:lnSpc>
                <a:spcPts val="2046"/>
              </a:lnSpc>
            </a:pPr>
            <a:r>
              <a:rPr lang="en-US" sz="1315" dirty="0">
                <a:solidFill>
                  <a:srgbClr val="1F2937"/>
                </a:solidFill>
                <a:latin typeface="ui-sans-serif" pitchFamily="34" charset="0"/>
                <a:ea typeface="ui-sans-serif" pitchFamily="34" charset="-122"/>
                <a:cs typeface="ui-sans-serif" pitchFamily="34" charset="-120"/>
              </a:rPr>
              <a:t>Persistent Storage</a:t>
            </a:r>
            <a:endParaRPr lang="en-US" sz="1315" dirty="0"/>
          </a:p>
        </p:txBody>
      </p:sp>
      <p:sp>
        <p:nvSpPr>
          <p:cNvPr id="33" name="Text 7"/>
          <p:cNvSpPr/>
          <p:nvPr/>
        </p:nvSpPr>
        <p:spPr>
          <a:xfrm>
            <a:off x="742453" y="4274091"/>
            <a:ext cx="316775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Data remains available even if the instance is stopped or terminated</a:t>
            </a:r>
            <a:endParaRPr lang="en-US" sz="1169" dirty="0"/>
          </a:p>
        </p:txBody>
      </p:sp>
      <p:sp>
        <p:nvSpPr>
          <p:cNvPr id="34" name="Text 8"/>
          <p:cNvSpPr/>
          <p:nvPr/>
        </p:nvSpPr>
        <p:spPr>
          <a:xfrm>
            <a:off x="4838276" y="3847180"/>
            <a:ext cx="1873072" cy="259859"/>
          </a:xfrm>
          <a:prstGeom prst="rect">
            <a:avLst/>
          </a:prstGeom>
          <a:noFill/>
          <a:ln/>
        </p:spPr>
        <p:txBody>
          <a:bodyPr vert="horz" wrap="square" lIns="0" tIns="0" rIns="0" bIns="0" rtlCol="0" anchor="t"/>
          <a:lstStyle/>
          <a:p>
            <a:pPr>
              <a:lnSpc>
                <a:spcPts val="2046"/>
              </a:lnSpc>
            </a:pPr>
            <a:r>
              <a:rPr lang="en-US" sz="1315" dirty="0">
                <a:solidFill>
                  <a:srgbClr val="1F2937"/>
                </a:solidFill>
                <a:latin typeface="ui-sans-serif" pitchFamily="34" charset="0"/>
                <a:ea typeface="ui-sans-serif" pitchFamily="34" charset="-122"/>
                <a:cs typeface="ui-sans-serif" pitchFamily="34" charset="-120"/>
              </a:rPr>
              <a:t>Instance Flexibility</a:t>
            </a:r>
            <a:endParaRPr lang="en-US" sz="1315" dirty="0"/>
          </a:p>
        </p:txBody>
      </p:sp>
      <p:sp>
        <p:nvSpPr>
          <p:cNvPr id="35" name="Text 9"/>
          <p:cNvSpPr/>
          <p:nvPr/>
        </p:nvSpPr>
        <p:spPr>
          <a:xfrm>
            <a:off x="4355680" y="4274091"/>
            <a:ext cx="316775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Volumes can be detached and reattached to other instances</a:t>
            </a:r>
            <a:endParaRPr lang="en-US" sz="1169" dirty="0"/>
          </a:p>
        </p:txBody>
      </p:sp>
      <p:sp>
        <p:nvSpPr>
          <p:cNvPr id="36" name="Text 10"/>
          <p:cNvSpPr/>
          <p:nvPr/>
        </p:nvSpPr>
        <p:spPr>
          <a:xfrm>
            <a:off x="8451504" y="3847180"/>
            <a:ext cx="1556543" cy="259859"/>
          </a:xfrm>
          <a:prstGeom prst="rect">
            <a:avLst/>
          </a:prstGeom>
          <a:noFill/>
          <a:ln/>
        </p:spPr>
        <p:txBody>
          <a:bodyPr vert="horz" wrap="square" lIns="0" tIns="0" rIns="0" bIns="0" rtlCol="0" anchor="t"/>
          <a:lstStyle/>
          <a:p>
            <a:pPr>
              <a:lnSpc>
                <a:spcPts val="2046"/>
              </a:lnSpc>
            </a:pPr>
            <a:r>
              <a:rPr lang="en-US" sz="1315" dirty="0">
                <a:solidFill>
                  <a:srgbClr val="1F2937"/>
                </a:solidFill>
                <a:latin typeface="ui-sans-serif" pitchFamily="34" charset="0"/>
                <a:ea typeface="ui-sans-serif" pitchFamily="34" charset="-122"/>
                <a:cs typeface="ui-sans-serif" pitchFamily="34" charset="-120"/>
              </a:rPr>
              <a:t>Data Protection</a:t>
            </a:r>
            <a:endParaRPr lang="en-US" sz="1315" dirty="0"/>
          </a:p>
        </p:txBody>
      </p:sp>
      <p:sp>
        <p:nvSpPr>
          <p:cNvPr id="37" name="Text 11"/>
          <p:cNvSpPr/>
          <p:nvPr/>
        </p:nvSpPr>
        <p:spPr>
          <a:xfrm>
            <a:off x="7968909" y="4274091"/>
            <a:ext cx="3167900"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Supports snapshots for backup and disaster recovery</a:t>
            </a:r>
            <a:endParaRPr lang="en-US" sz="1169"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503410" y="79226"/>
            <a:ext cx="2375853" cy="2375853"/>
          </a:xfrm>
          <a:prstGeom prst="rect">
            <a:avLst/>
          </a:prstGeom>
        </p:spPr>
      </p:pic>
      <p:pic>
        <p:nvPicPr>
          <p:cNvPr id="4" name="Image 2" descr="preencoded.png"/>
          <p:cNvPicPr>
            <a:picLocks noChangeAspect="1"/>
          </p:cNvPicPr>
          <p:nvPr/>
        </p:nvPicPr>
        <p:blipFill>
          <a:blip r:embed="rId5"/>
          <a:stretch>
            <a:fillRect/>
          </a:stretch>
        </p:blipFill>
        <p:spPr>
          <a:xfrm>
            <a:off x="0" y="3791496"/>
            <a:ext cx="2969816" cy="2969816"/>
          </a:xfrm>
          <a:prstGeom prst="rect">
            <a:avLst/>
          </a:prstGeom>
        </p:spPr>
      </p:pic>
      <p:pic>
        <p:nvPicPr>
          <p:cNvPr id="5" name="Image 3" descr="preencoded.png"/>
          <p:cNvPicPr>
            <a:picLocks noChangeAspect="1"/>
          </p:cNvPicPr>
          <p:nvPr/>
        </p:nvPicPr>
        <p:blipFill>
          <a:blip r:embed="rId6"/>
          <a:stretch>
            <a:fillRect/>
          </a:stretch>
        </p:blipFill>
        <p:spPr>
          <a:xfrm>
            <a:off x="2969816" y="2306588"/>
            <a:ext cx="1781889" cy="1781889"/>
          </a:xfrm>
          <a:prstGeom prst="rect">
            <a:avLst/>
          </a:prstGeom>
        </p:spPr>
      </p:pic>
      <p:pic>
        <p:nvPicPr>
          <p:cNvPr id="6" name="Image 4" descr="preencoded.png"/>
          <p:cNvPicPr>
            <a:picLocks noChangeAspect="1"/>
          </p:cNvPicPr>
          <p:nvPr/>
        </p:nvPicPr>
        <p:blipFill>
          <a:blip r:embed="rId7"/>
          <a:stretch>
            <a:fillRect/>
          </a:stretch>
        </p:blipFill>
        <p:spPr>
          <a:xfrm>
            <a:off x="468674" y="2417956"/>
            <a:ext cx="3498814" cy="853822"/>
          </a:xfrm>
          <a:prstGeom prst="rect">
            <a:avLst/>
          </a:prstGeom>
        </p:spPr>
      </p:pic>
      <p:pic>
        <p:nvPicPr>
          <p:cNvPr id="7" name="Image 5" descr="preencoded.png"/>
          <p:cNvPicPr>
            <a:picLocks noChangeAspect="1"/>
          </p:cNvPicPr>
          <p:nvPr/>
        </p:nvPicPr>
        <p:blipFill>
          <a:blip r:embed="rId8"/>
          <a:stretch>
            <a:fillRect/>
          </a:stretch>
        </p:blipFill>
        <p:spPr>
          <a:xfrm>
            <a:off x="617165" y="2566447"/>
            <a:ext cx="185613" cy="259859"/>
          </a:xfrm>
          <a:prstGeom prst="rect">
            <a:avLst/>
          </a:prstGeom>
        </p:spPr>
      </p:pic>
      <p:pic>
        <p:nvPicPr>
          <p:cNvPr id="8" name="Image 6" descr="preencoded.png"/>
          <p:cNvPicPr>
            <a:picLocks noChangeAspect="1"/>
          </p:cNvPicPr>
          <p:nvPr/>
        </p:nvPicPr>
        <p:blipFill>
          <a:blip r:embed="rId9"/>
          <a:stretch>
            <a:fillRect/>
          </a:stretch>
        </p:blipFill>
        <p:spPr>
          <a:xfrm>
            <a:off x="4190225" y="2417956"/>
            <a:ext cx="3498814" cy="853822"/>
          </a:xfrm>
          <a:prstGeom prst="rect">
            <a:avLst/>
          </a:prstGeom>
        </p:spPr>
      </p:pic>
      <p:pic>
        <p:nvPicPr>
          <p:cNvPr id="9" name="Image 7" descr="preencoded.png"/>
          <p:cNvPicPr>
            <a:picLocks noChangeAspect="1"/>
          </p:cNvPicPr>
          <p:nvPr/>
        </p:nvPicPr>
        <p:blipFill>
          <a:blip r:embed="rId10"/>
          <a:stretch>
            <a:fillRect/>
          </a:stretch>
        </p:blipFill>
        <p:spPr>
          <a:xfrm>
            <a:off x="4338715" y="2566447"/>
            <a:ext cx="185613" cy="259859"/>
          </a:xfrm>
          <a:prstGeom prst="rect">
            <a:avLst/>
          </a:prstGeom>
        </p:spPr>
      </p:pic>
      <p:pic>
        <p:nvPicPr>
          <p:cNvPr id="10" name="Image 8" descr="preencoded.png"/>
          <p:cNvPicPr>
            <a:picLocks noChangeAspect="1"/>
          </p:cNvPicPr>
          <p:nvPr/>
        </p:nvPicPr>
        <p:blipFill>
          <a:blip r:embed="rId9"/>
          <a:stretch>
            <a:fillRect/>
          </a:stretch>
        </p:blipFill>
        <p:spPr>
          <a:xfrm>
            <a:off x="7911775" y="2417956"/>
            <a:ext cx="3498814" cy="853822"/>
          </a:xfrm>
          <a:prstGeom prst="rect">
            <a:avLst/>
          </a:prstGeom>
        </p:spPr>
      </p:pic>
      <p:pic>
        <p:nvPicPr>
          <p:cNvPr id="11" name="Image 9" descr="preencoded.png"/>
          <p:cNvPicPr>
            <a:picLocks noChangeAspect="1"/>
          </p:cNvPicPr>
          <p:nvPr/>
        </p:nvPicPr>
        <p:blipFill>
          <a:blip r:embed="rId11"/>
          <a:stretch>
            <a:fillRect/>
          </a:stretch>
        </p:blipFill>
        <p:spPr>
          <a:xfrm>
            <a:off x="8060266" y="2566447"/>
            <a:ext cx="185613" cy="259859"/>
          </a:xfrm>
          <a:prstGeom prst="rect">
            <a:avLst/>
          </a:prstGeom>
        </p:spPr>
      </p:pic>
      <p:pic>
        <p:nvPicPr>
          <p:cNvPr id="12" name="Image 10" descr="preencoded.png"/>
          <p:cNvPicPr>
            <a:picLocks noChangeAspect="1"/>
          </p:cNvPicPr>
          <p:nvPr/>
        </p:nvPicPr>
        <p:blipFill>
          <a:blip r:embed="rId12"/>
          <a:stretch>
            <a:fillRect/>
          </a:stretch>
        </p:blipFill>
        <p:spPr>
          <a:xfrm>
            <a:off x="468674" y="3494514"/>
            <a:ext cx="3498814" cy="853822"/>
          </a:xfrm>
          <a:prstGeom prst="rect">
            <a:avLst/>
          </a:prstGeom>
        </p:spPr>
      </p:pic>
      <p:pic>
        <p:nvPicPr>
          <p:cNvPr id="13" name="Image 11" descr="preencoded.png"/>
          <p:cNvPicPr>
            <a:picLocks noChangeAspect="1"/>
          </p:cNvPicPr>
          <p:nvPr/>
        </p:nvPicPr>
        <p:blipFill>
          <a:blip r:embed="rId13"/>
          <a:stretch>
            <a:fillRect/>
          </a:stretch>
        </p:blipFill>
        <p:spPr>
          <a:xfrm>
            <a:off x="617165" y="3643005"/>
            <a:ext cx="232017" cy="259859"/>
          </a:xfrm>
          <a:prstGeom prst="rect">
            <a:avLst/>
          </a:prstGeom>
        </p:spPr>
      </p:pic>
      <p:pic>
        <p:nvPicPr>
          <p:cNvPr id="14" name="Image 12" descr="preencoded.png"/>
          <p:cNvPicPr>
            <a:picLocks noChangeAspect="1"/>
          </p:cNvPicPr>
          <p:nvPr/>
        </p:nvPicPr>
        <p:blipFill>
          <a:blip r:embed="rId14"/>
          <a:stretch>
            <a:fillRect/>
          </a:stretch>
        </p:blipFill>
        <p:spPr>
          <a:xfrm>
            <a:off x="4190225" y="3494514"/>
            <a:ext cx="3498814" cy="853822"/>
          </a:xfrm>
          <a:prstGeom prst="rect">
            <a:avLst/>
          </a:prstGeom>
        </p:spPr>
      </p:pic>
      <p:pic>
        <p:nvPicPr>
          <p:cNvPr id="15" name="Image 13" descr="preencoded.png"/>
          <p:cNvPicPr>
            <a:picLocks noChangeAspect="1"/>
          </p:cNvPicPr>
          <p:nvPr/>
        </p:nvPicPr>
        <p:blipFill>
          <a:blip r:embed="rId15"/>
          <a:stretch>
            <a:fillRect/>
          </a:stretch>
        </p:blipFill>
        <p:spPr>
          <a:xfrm>
            <a:off x="4338715" y="3643005"/>
            <a:ext cx="185613" cy="259859"/>
          </a:xfrm>
          <a:prstGeom prst="rect">
            <a:avLst/>
          </a:prstGeom>
        </p:spPr>
      </p:pic>
      <p:pic>
        <p:nvPicPr>
          <p:cNvPr id="16" name="Image 14" descr="preencoded.png"/>
          <p:cNvPicPr>
            <a:picLocks noChangeAspect="1"/>
          </p:cNvPicPr>
          <p:nvPr/>
        </p:nvPicPr>
        <p:blipFill>
          <a:blip r:embed="rId14"/>
          <a:stretch>
            <a:fillRect/>
          </a:stretch>
        </p:blipFill>
        <p:spPr>
          <a:xfrm>
            <a:off x="7911775" y="3494514"/>
            <a:ext cx="3498814" cy="853822"/>
          </a:xfrm>
          <a:prstGeom prst="rect">
            <a:avLst/>
          </a:prstGeom>
        </p:spPr>
      </p:pic>
      <p:pic>
        <p:nvPicPr>
          <p:cNvPr id="17" name="Image 15" descr="preencoded.png"/>
          <p:cNvPicPr>
            <a:picLocks noChangeAspect="1"/>
          </p:cNvPicPr>
          <p:nvPr/>
        </p:nvPicPr>
        <p:blipFill>
          <a:blip r:embed="rId16"/>
          <a:stretch>
            <a:fillRect/>
          </a:stretch>
        </p:blipFill>
        <p:spPr>
          <a:xfrm>
            <a:off x="8060266" y="3643005"/>
            <a:ext cx="120649" cy="259859"/>
          </a:xfrm>
          <a:prstGeom prst="rect">
            <a:avLst/>
          </a:prstGeom>
        </p:spPr>
      </p:pic>
      <p:pic>
        <p:nvPicPr>
          <p:cNvPr id="25" name="Image 23" descr="preencoded.png"/>
          <p:cNvPicPr>
            <a:picLocks noChangeAspect="1"/>
          </p:cNvPicPr>
          <p:nvPr/>
        </p:nvPicPr>
        <p:blipFill>
          <a:blip r:embed="rId17"/>
          <a:stretch>
            <a:fillRect/>
          </a:stretch>
        </p:blipFill>
        <p:spPr>
          <a:xfrm>
            <a:off x="9308515" y="5527857"/>
            <a:ext cx="352666" cy="334104"/>
          </a:xfrm>
          <a:prstGeom prst="rect">
            <a:avLst/>
          </a:prstGeom>
        </p:spPr>
      </p:pic>
      <p:sp>
        <p:nvSpPr>
          <p:cNvPr id="26" name="Text 0"/>
          <p:cNvSpPr/>
          <p:nvPr/>
        </p:nvSpPr>
        <p:spPr>
          <a:xfrm>
            <a:off x="445472" y="524699"/>
            <a:ext cx="10988318" cy="890945"/>
          </a:xfrm>
          <a:prstGeom prst="rect">
            <a:avLst/>
          </a:prstGeom>
          <a:noFill/>
          <a:ln/>
        </p:spPr>
        <p:txBody>
          <a:bodyPr vert="horz" wrap="square" lIns="0" tIns="0" rIns="0" bIns="0" rtlCol="0" anchor="t"/>
          <a:lstStyle/>
          <a:p>
            <a:pPr algn="ctr">
              <a:lnSpc>
                <a:spcPts val="3507"/>
              </a:lnSpc>
            </a:pPr>
            <a:r>
              <a:rPr lang="en-US" sz="3507" b="1" dirty="0">
                <a:solidFill>
                  <a:srgbClr val="1F2937"/>
                </a:solidFill>
                <a:latin typeface="ui-sans-serif" pitchFamily="34" charset="0"/>
                <a:ea typeface="ui-sans-serif" pitchFamily="34" charset="-122"/>
                <a:cs typeface="ui-sans-serif" pitchFamily="34" charset="-120"/>
              </a:rPr>
              <a:t>Key Considerations When Creating an EC2 Instance</a:t>
            </a:r>
            <a:endParaRPr lang="en-US" sz="3507" dirty="0"/>
          </a:p>
        </p:txBody>
      </p:sp>
      <p:sp>
        <p:nvSpPr>
          <p:cNvPr id="28" name="Text 2"/>
          <p:cNvSpPr/>
          <p:nvPr/>
        </p:nvSpPr>
        <p:spPr>
          <a:xfrm>
            <a:off x="914147" y="2566447"/>
            <a:ext cx="1719941"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AMI Selection</a:t>
            </a:r>
            <a:endParaRPr lang="en-US" sz="1461" dirty="0"/>
          </a:p>
        </p:txBody>
      </p:sp>
      <p:sp>
        <p:nvSpPr>
          <p:cNvPr id="29" name="Text 3"/>
          <p:cNvSpPr/>
          <p:nvPr/>
        </p:nvSpPr>
        <p:spPr>
          <a:xfrm>
            <a:off x="617165" y="2900551"/>
            <a:ext cx="384219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Choosing the right Amazon Machine Image</a:t>
            </a:r>
            <a:endParaRPr lang="en-US" sz="1169" dirty="0"/>
          </a:p>
        </p:txBody>
      </p:sp>
      <p:sp>
        <p:nvSpPr>
          <p:cNvPr id="30" name="Text 4"/>
          <p:cNvSpPr/>
          <p:nvPr/>
        </p:nvSpPr>
        <p:spPr>
          <a:xfrm>
            <a:off x="4635697" y="2566447"/>
            <a:ext cx="1863850"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Instance Types</a:t>
            </a:r>
            <a:endParaRPr lang="en-US" sz="1461" dirty="0"/>
          </a:p>
        </p:txBody>
      </p:sp>
      <p:sp>
        <p:nvSpPr>
          <p:cNvPr id="31" name="Text 5"/>
          <p:cNvSpPr/>
          <p:nvPr/>
        </p:nvSpPr>
        <p:spPr>
          <a:xfrm>
            <a:off x="4338715" y="2900551"/>
            <a:ext cx="384219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Selecting optimal computing resources</a:t>
            </a:r>
            <a:endParaRPr lang="en-US" sz="1169" dirty="0"/>
          </a:p>
        </p:txBody>
      </p:sp>
      <p:sp>
        <p:nvSpPr>
          <p:cNvPr id="32" name="Text 6"/>
          <p:cNvSpPr/>
          <p:nvPr/>
        </p:nvSpPr>
        <p:spPr>
          <a:xfrm>
            <a:off x="8357247" y="2566447"/>
            <a:ext cx="2043952"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Storage Options</a:t>
            </a:r>
            <a:endParaRPr lang="en-US" sz="1461" dirty="0"/>
          </a:p>
        </p:txBody>
      </p:sp>
      <p:sp>
        <p:nvSpPr>
          <p:cNvPr id="33" name="Text 7"/>
          <p:cNvSpPr/>
          <p:nvPr/>
        </p:nvSpPr>
        <p:spPr>
          <a:xfrm>
            <a:off x="8060265" y="2900551"/>
            <a:ext cx="384219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EBS, Instance Store, EFS &amp; FSx</a:t>
            </a:r>
            <a:endParaRPr lang="en-US" sz="1169" dirty="0"/>
          </a:p>
        </p:txBody>
      </p:sp>
      <p:sp>
        <p:nvSpPr>
          <p:cNvPr id="34" name="Text 8"/>
          <p:cNvSpPr/>
          <p:nvPr/>
        </p:nvSpPr>
        <p:spPr>
          <a:xfrm>
            <a:off x="960550" y="3643005"/>
            <a:ext cx="245009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Network &amp; Security</a:t>
            </a:r>
            <a:endParaRPr lang="en-US" sz="1461" dirty="0"/>
          </a:p>
        </p:txBody>
      </p:sp>
      <p:sp>
        <p:nvSpPr>
          <p:cNvPr id="35" name="Text 9"/>
          <p:cNvSpPr/>
          <p:nvPr/>
        </p:nvSpPr>
        <p:spPr>
          <a:xfrm>
            <a:off x="617165" y="3977110"/>
            <a:ext cx="384219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Configuring networks and security groups</a:t>
            </a:r>
            <a:endParaRPr lang="en-US" sz="1169" dirty="0"/>
          </a:p>
        </p:txBody>
      </p:sp>
      <p:sp>
        <p:nvSpPr>
          <p:cNvPr id="36" name="Text 10"/>
          <p:cNvSpPr/>
          <p:nvPr/>
        </p:nvSpPr>
        <p:spPr>
          <a:xfrm>
            <a:off x="4635697" y="3643005"/>
            <a:ext cx="2569819"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Access Management</a:t>
            </a:r>
            <a:endParaRPr lang="en-US" sz="1461" dirty="0"/>
          </a:p>
        </p:txBody>
      </p:sp>
      <p:sp>
        <p:nvSpPr>
          <p:cNvPr id="37" name="Text 11"/>
          <p:cNvSpPr/>
          <p:nvPr/>
        </p:nvSpPr>
        <p:spPr>
          <a:xfrm>
            <a:off x="4338715" y="3977110"/>
            <a:ext cx="384219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Key pairs</a:t>
            </a:r>
            <a:endParaRPr lang="en-US" sz="1169" dirty="0"/>
          </a:p>
        </p:txBody>
      </p:sp>
      <p:sp>
        <p:nvSpPr>
          <p:cNvPr id="38" name="Text 12"/>
          <p:cNvSpPr/>
          <p:nvPr/>
        </p:nvSpPr>
        <p:spPr>
          <a:xfrm>
            <a:off x="8292282" y="3643005"/>
            <a:ext cx="1847492"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Pricing Models</a:t>
            </a:r>
            <a:endParaRPr lang="en-US" sz="1461" dirty="0"/>
          </a:p>
        </p:txBody>
      </p:sp>
      <p:sp>
        <p:nvSpPr>
          <p:cNvPr id="39" name="Text 13"/>
          <p:cNvSpPr/>
          <p:nvPr/>
        </p:nvSpPr>
        <p:spPr>
          <a:xfrm>
            <a:off x="8060265" y="3977110"/>
            <a:ext cx="384219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On-demand, reserved &amp; spot instances</a:t>
            </a:r>
            <a:endParaRPr lang="en-US" sz="1169"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593963" y="747435"/>
            <a:ext cx="1484908" cy="1234330"/>
          </a:xfrm>
          <a:prstGeom prst="rect">
            <a:avLst/>
          </a:prstGeom>
        </p:spPr>
      </p:pic>
      <p:pic>
        <p:nvPicPr>
          <p:cNvPr id="4" name="Image 2" descr="preencoded.png"/>
          <p:cNvPicPr>
            <a:picLocks noChangeAspect="1"/>
          </p:cNvPicPr>
          <p:nvPr/>
        </p:nvPicPr>
        <p:blipFill>
          <a:blip r:embed="rId5"/>
          <a:stretch>
            <a:fillRect/>
          </a:stretch>
        </p:blipFill>
        <p:spPr>
          <a:xfrm>
            <a:off x="9503410" y="4088477"/>
            <a:ext cx="835261" cy="686770"/>
          </a:xfrm>
          <a:prstGeom prst="rect">
            <a:avLst/>
          </a:prstGeom>
        </p:spPr>
      </p:pic>
      <p:pic>
        <p:nvPicPr>
          <p:cNvPr id="5" name="Image 3" descr="preencoded.png"/>
          <p:cNvPicPr>
            <a:picLocks noChangeAspect="1"/>
          </p:cNvPicPr>
          <p:nvPr/>
        </p:nvPicPr>
        <p:blipFill>
          <a:blip r:embed="rId6"/>
          <a:stretch>
            <a:fillRect/>
          </a:stretch>
        </p:blipFill>
        <p:spPr>
          <a:xfrm>
            <a:off x="593963" y="895926"/>
            <a:ext cx="742454" cy="37123"/>
          </a:xfrm>
          <a:prstGeom prst="rect">
            <a:avLst/>
          </a:prstGeom>
        </p:spPr>
      </p:pic>
      <p:pic>
        <p:nvPicPr>
          <p:cNvPr id="6" name="Image 4" descr="preencoded.png"/>
          <p:cNvPicPr>
            <a:picLocks noChangeAspect="1"/>
          </p:cNvPicPr>
          <p:nvPr/>
        </p:nvPicPr>
        <p:blipFill>
          <a:blip r:embed="rId7"/>
          <a:stretch>
            <a:fillRect/>
          </a:stretch>
        </p:blipFill>
        <p:spPr>
          <a:xfrm>
            <a:off x="593963" y="1972484"/>
            <a:ext cx="5234300" cy="742454"/>
          </a:xfrm>
          <a:prstGeom prst="rect">
            <a:avLst/>
          </a:prstGeom>
        </p:spPr>
      </p:pic>
      <p:pic>
        <p:nvPicPr>
          <p:cNvPr id="7" name="Image 5" descr="preencoded.png"/>
          <p:cNvPicPr>
            <a:picLocks noChangeAspect="1"/>
          </p:cNvPicPr>
          <p:nvPr/>
        </p:nvPicPr>
        <p:blipFill>
          <a:blip r:embed="rId8"/>
          <a:stretch>
            <a:fillRect/>
          </a:stretch>
        </p:blipFill>
        <p:spPr>
          <a:xfrm>
            <a:off x="742454" y="2120975"/>
            <a:ext cx="445472" cy="445472"/>
          </a:xfrm>
          <a:prstGeom prst="rect">
            <a:avLst/>
          </a:prstGeom>
        </p:spPr>
      </p:pic>
      <p:pic>
        <p:nvPicPr>
          <p:cNvPr id="8" name="Image 6" descr="preencoded.png"/>
          <p:cNvPicPr>
            <a:picLocks noChangeAspect="1"/>
          </p:cNvPicPr>
          <p:nvPr/>
        </p:nvPicPr>
        <p:blipFill>
          <a:blip r:embed="rId9"/>
          <a:stretch>
            <a:fillRect/>
          </a:stretch>
        </p:blipFill>
        <p:spPr>
          <a:xfrm>
            <a:off x="5401352" y="2130255"/>
            <a:ext cx="278420" cy="278420"/>
          </a:xfrm>
          <a:prstGeom prst="rect">
            <a:avLst/>
          </a:prstGeom>
        </p:spPr>
      </p:pic>
      <p:pic>
        <p:nvPicPr>
          <p:cNvPr id="9" name="Image 7" descr="preencoded.png"/>
          <p:cNvPicPr>
            <a:picLocks noChangeAspect="1"/>
          </p:cNvPicPr>
          <p:nvPr/>
        </p:nvPicPr>
        <p:blipFill>
          <a:blip r:embed="rId10"/>
          <a:stretch>
            <a:fillRect/>
          </a:stretch>
        </p:blipFill>
        <p:spPr>
          <a:xfrm>
            <a:off x="6050999" y="1972484"/>
            <a:ext cx="5234300" cy="742454"/>
          </a:xfrm>
          <a:prstGeom prst="rect">
            <a:avLst/>
          </a:prstGeom>
        </p:spPr>
      </p:pic>
      <p:pic>
        <p:nvPicPr>
          <p:cNvPr id="10" name="Image 8" descr="preencoded.png"/>
          <p:cNvPicPr>
            <a:picLocks noChangeAspect="1"/>
          </p:cNvPicPr>
          <p:nvPr/>
        </p:nvPicPr>
        <p:blipFill>
          <a:blip r:embed="rId11"/>
          <a:stretch>
            <a:fillRect/>
          </a:stretch>
        </p:blipFill>
        <p:spPr>
          <a:xfrm>
            <a:off x="6199490" y="2120975"/>
            <a:ext cx="371227" cy="371227"/>
          </a:xfrm>
          <a:prstGeom prst="rect">
            <a:avLst/>
          </a:prstGeom>
        </p:spPr>
      </p:pic>
      <p:pic>
        <p:nvPicPr>
          <p:cNvPr id="11" name="Image 9" descr="preencoded.png"/>
          <p:cNvPicPr>
            <a:picLocks noChangeAspect="1"/>
          </p:cNvPicPr>
          <p:nvPr/>
        </p:nvPicPr>
        <p:blipFill>
          <a:blip r:embed="rId12"/>
          <a:stretch>
            <a:fillRect/>
          </a:stretch>
        </p:blipFill>
        <p:spPr>
          <a:xfrm>
            <a:off x="10895511" y="2130255"/>
            <a:ext cx="241298" cy="278420"/>
          </a:xfrm>
          <a:prstGeom prst="rect">
            <a:avLst/>
          </a:prstGeom>
        </p:spPr>
      </p:pic>
      <p:pic>
        <p:nvPicPr>
          <p:cNvPr id="12" name="Image 10" descr="preencoded.png"/>
          <p:cNvPicPr>
            <a:picLocks noChangeAspect="1"/>
          </p:cNvPicPr>
          <p:nvPr/>
        </p:nvPicPr>
        <p:blipFill>
          <a:blip r:embed="rId13"/>
          <a:stretch>
            <a:fillRect/>
          </a:stretch>
        </p:blipFill>
        <p:spPr>
          <a:xfrm>
            <a:off x="593963" y="2937674"/>
            <a:ext cx="5234300" cy="668209"/>
          </a:xfrm>
          <a:prstGeom prst="rect">
            <a:avLst/>
          </a:prstGeom>
        </p:spPr>
      </p:pic>
      <p:pic>
        <p:nvPicPr>
          <p:cNvPr id="13" name="Image 11" descr="preencoded.png"/>
          <p:cNvPicPr>
            <a:picLocks noChangeAspect="1"/>
          </p:cNvPicPr>
          <p:nvPr/>
        </p:nvPicPr>
        <p:blipFill>
          <a:blip r:embed="rId14"/>
          <a:stretch>
            <a:fillRect/>
          </a:stretch>
        </p:blipFill>
        <p:spPr>
          <a:xfrm>
            <a:off x="742454" y="3086165"/>
            <a:ext cx="371227" cy="371227"/>
          </a:xfrm>
          <a:prstGeom prst="rect">
            <a:avLst/>
          </a:prstGeom>
        </p:spPr>
      </p:pic>
      <p:pic>
        <p:nvPicPr>
          <p:cNvPr id="15" name="Image 13" descr="preencoded.png"/>
          <p:cNvPicPr>
            <a:picLocks noChangeAspect="1"/>
          </p:cNvPicPr>
          <p:nvPr/>
        </p:nvPicPr>
        <p:blipFill>
          <a:blip r:embed="rId13"/>
          <a:stretch>
            <a:fillRect/>
          </a:stretch>
        </p:blipFill>
        <p:spPr>
          <a:xfrm>
            <a:off x="6050999" y="2937674"/>
            <a:ext cx="5234300" cy="668209"/>
          </a:xfrm>
          <a:prstGeom prst="rect">
            <a:avLst/>
          </a:prstGeom>
        </p:spPr>
      </p:pic>
      <p:pic>
        <p:nvPicPr>
          <p:cNvPr id="16" name="Image 14" descr="preencoded.png"/>
          <p:cNvPicPr>
            <a:picLocks noChangeAspect="1"/>
          </p:cNvPicPr>
          <p:nvPr/>
        </p:nvPicPr>
        <p:blipFill>
          <a:blip r:embed="rId15"/>
          <a:stretch>
            <a:fillRect/>
          </a:stretch>
        </p:blipFill>
        <p:spPr>
          <a:xfrm>
            <a:off x="6199490" y="3086165"/>
            <a:ext cx="371227" cy="371227"/>
          </a:xfrm>
          <a:prstGeom prst="rect">
            <a:avLst/>
          </a:prstGeom>
        </p:spPr>
      </p:pic>
      <p:pic>
        <p:nvPicPr>
          <p:cNvPr id="17" name="Image 15" descr="preencoded.png"/>
          <p:cNvPicPr>
            <a:picLocks noChangeAspect="1"/>
          </p:cNvPicPr>
          <p:nvPr/>
        </p:nvPicPr>
        <p:blipFill>
          <a:blip r:embed="rId16"/>
          <a:stretch>
            <a:fillRect/>
          </a:stretch>
        </p:blipFill>
        <p:spPr>
          <a:xfrm>
            <a:off x="10784143" y="3095446"/>
            <a:ext cx="352666" cy="278420"/>
          </a:xfrm>
          <a:prstGeom prst="rect">
            <a:avLst/>
          </a:prstGeom>
        </p:spPr>
      </p:pic>
      <p:sp>
        <p:nvSpPr>
          <p:cNvPr id="19" name="Text 0"/>
          <p:cNvSpPr/>
          <p:nvPr/>
        </p:nvSpPr>
        <p:spPr>
          <a:xfrm>
            <a:off x="593963" y="450453"/>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2: Instance Store</a:t>
            </a:r>
            <a:endParaRPr lang="en-US" sz="2631" dirty="0"/>
          </a:p>
        </p:txBody>
      </p:sp>
      <p:sp>
        <p:nvSpPr>
          <p:cNvPr id="20" name="Text 1"/>
          <p:cNvSpPr/>
          <p:nvPr/>
        </p:nvSpPr>
        <p:spPr>
          <a:xfrm>
            <a:off x="593963" y="1378521"/>
            <a:ext cx="1282960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Which best describes EC2 Instance Store?</a:t>
            </a:r>
            <a:endParaRPr lang="en-US" sz="1754" dirty="0"/>
          </a:p>
        </p:txBody>
      </p:sp>
      <p:sp>
        <p:nvSpPr>
          <p:cNvPr id="21" name="Text 2"/>
          <p:cNvSpPr/>
          <p:nvPr/>
        </p:nvSpPr>
        <p:spPr>
          <a:xfrm>
            <a:off x="907621" y="2120975"/>
            <a:ext cx="445472" cy="44547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2" name="Text 3"/>
          <p:cNvSpPr/>
          <p:nvPr/>
        </p:nvSpPr>
        <p:spPr>
          <a:xfrm>
            <a:off x="1336417" y="2120975"/>
            <a:ext cx="469973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Persistent, detachable storage</a:t>
            </a:r>
            <a:endParaRPr lang="en-US" sz="1315" dirty="0"/>
          </a:p>
        </p:txBody>
      </p:sp>
      <p:sp>
        <p:nvSpPr>
          <p:cNvPr id="23" name="Text 4"/>
          <p:cNvSpPr/>
          <p:nvPr/>
        </p:nvSpPr>
        <p:spPr>
          <a:xfrm>
            <a:off x="6328404" y="2120975"/>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4" name="Text 5"/>
          <p:cNvSpPr/>
          <p:nvPr/>
        </p:nvSpPr>
        <p:spPr>
          <a:xfrm>
            <a:off x="6719208" y="2120975"/>
            <a:ext cx="483337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Highly durable with auto-backups</a:t>
            </a:r>
            <a:endParaRPr lang="en-US" sz="1315" dirty="0"/>
          </a:p>
        </p:txBody>
      </p:sp>
      <p:sp>
        <p:nvSpPr>
          <p:cNvPr id="25" name="Text 6"/>
          <p:cNvSpPr/>
          <p:nvPr/>
        </p:nvSpPr>
        <p:spPr>
          <a:xfrm>
            <a:off x="873544" y="3086165"/>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6" name="Text 7"/>
          <p:cNvSpPr/>
          <p:nvPr/>
        </p:nvSpPr>
        <p:spPr>
          <a:xfrm>
            <a:off x="1262172" y="3086165"/>
            <a:ext cx="486678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Temporary storage lost when instance stops</a:t>
            </a:r>
            <a:endParaRPr lang="en-US" sz="1315" dirty="0"/>
          </a:p>
        </p:txBody>
      </p:sp>
      <p:sp>
        <p:nvSpPr>
          <p:cNvPr id="27" name="Text 8"/>
          <p:cNvSpPr/>
          <p:nvPr/>
        </p:nvSpPr>
        <p:spPr>
          <a:xfrm>
            <a:off x="6323474" y="3086165"/>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8" name="Text 9"/>
          <p:cNvSpPr/>
          <p:nvPr/>
        </p:nvSpPr>
        <p:spPr>
          <a:xfrm>
            <a:off x="6719208" y="3086165"/>
            <a:ext cx="469973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Shared file system for multiple instances</a:t>
            </a:r>
            <a:endParaRPr lang="en-US" sz="1315" dirty="0"/>
          </a:p>
        </p:txBody>
      </p:sp>
      <p:pic>
        <p:nvPicPr>
          <p:cNvPr id="18" name="Image 6" descr="preencoded.png">
            <a:extLst>
              <a:ext uri="{FF2B5EF4-FFF2-40B4-BE49-F238E27FC236}">
                <a16:creationId xmlns:a16="http://schemas.microsoft.com/office/drawing/2014/main" id="{C1CA3EEC-338F-00BE-7C6B-7525FFBF74C1}"/>
              </a:ext>
            </a:extLst>
          </p:cNvPr>
          <p:cNvPicPr>
            <a:picLocks noChangeAspect="1"/>
          </p:cNvPicPr>
          <p:nvPr/>
        </p:nvPicPr>
        <p:blipFill>
          <a:blip r:embed="rId9"/>
          <a:stretch>
            <a:fillRect/>
          </a:stretch>
        </p:blipFill>
        <p:spPr>
          <a:xfrm>
            <a:off x="5401352" y="3114007"/>
            <a:ext cx="278420" cy="27842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593963" y="775277"/>
            <a:ext cx="1484908" cy="1234330"/>
          </a:xfrm>
          <a:prstGeom prst="rect">
            <a:avLst/>
          </a:prstGeom>
        </p:spPr>
      </p:pic>
      <p:pic>
        <p:nvPicPr>
          <p:cNvPr id="4" name="Image 2" descr="preencoded.png"/>
          <p:cNvPicPr>
            <a:picLocks noChangeAspect="1"/>
          </p:cNvPicPr>
          <p:nvPr/>
        </p:nvPicPr>
        <p:blipFill>
          <a:blip r:embed="rId5"/>
          <a:stretch>
            <a:fillRect/>
          </a:stretch>
        </p:blipFill>
        <p:spPr>
          <a:xfrm>
            <a:off x="9503410" y="4255530"/>
            <a:ext cx="835261" cy="686770"/>
          </a:xfrm>
          <a:prstGeom prst="rect">
            <a:avLst/>
          </a:prstGeom>
        </p:spPr>
      </p:pic>
      <p:pic>
        <p:nvPicPr>
          <p:cNvPr id="5" name="Image 3" descr="preencoded.png"/>
          <p:cNvPicPr>
            <a:picLocks noChangeAspect="1"/>
          </p:cNvPicPr>
          <p:nvPr/>
        </p:nvPicPr>
        <p:blipFill>
          <a:blip r:embed="rId6"/>
          <a:stretch>
            <a:fillRect/>
          </a:stretch>
        </p:blipFill>
        <p:spPr>
          <a:xfrm>
            <a:off x="593963" y="895926"/>
            <a:ext cx="742454" cy="37123"/>
          </a:xfrm>
          <a:prstGeom prst="rect">
            <a:avLst/>
          </a:prstGeom>
        </p:spPr>
      </p:pic>
      <p:pic>
        <p:nvPicPr>
          <p:cNvPr id="6" name="Image 4" descr="preencoded.png"/>
          <p:cNvPicPr>
            <a:picLocks noChangeAspect="1"/>
          </p:cNvPicPr>
          <p:nvPr/>
        </p:nvPicPr>
        <p:blipFill>
          <a:blip r:embed="rId7"/>
          <a:stretch>
            <a:fillRect/>
          </a:stretch>
        </p:blipFill>
        <p:spPr>
          <a:xfrm>
            <a:off x="593963" y="1378521"/>
            <a:ext cx="10691336" cy="1187926"/>
          </a:xfrm>
          <a:prstGeom prst="rect">
            <a:avLst/>
          </a:prstGeom>
        </p:spPr>
      </p:pic>
      <p:pic>
        <p:nvPicPr>
          <p:cNvPr id="7" name="Image 5" descr="preencoded.png"/>
          <p:cNvPicPr>
            <a:picLocks noChangeAspect="1"/>
          </p:cNvPicPr>
          <p:nvPr/>
        </p:nvPicPr>
        <p:blipFill>
          <a:blip r:embed="rId8"/>
          <a:stretch>
            <a:fillRect/>
          </a:stretch>
        </p:blipFill>
        <p:spPr>
          <a:xfrm>
            <a:off x="593963" y="3605883"/>
            <a:ext cx="5234300" cy="1039435"/>
          </a:xfrm>
          <a:prstGeom prst="rect">
            <a:avLst/>
          </a:prstGeom>
        </p:spPr>
      </p:pic>
      <p:pic>
        <p:nvPicPr>
          <p:cNvPr id="8" name="Image 6" descr="preencoded.png"/>
          <p:cNvPicPr>
            <a:picLocks noChangeAspect="1"/>
          </p:cNvPicPr>
          <p:nvPr/>
        </p:nvPicPr>
        <p:blipFill>
          <a:blip r:embed="rId9"/>
          <a:stretch>
            <a:fillRect/>
          </a:stretch>
        </p:blipFill>
        <p:spPr>
          <a:xfrm>
            <a:off x="742454" y="3763654"/>
            <a:ext cx="213455" cy="278420"/>
          </a:xfrm>
          <a:prstGeom prst="rect">
            <a:avLst/>
          </a:prstGeom>
        </p:spPr>
      </p:pic>
      <p:pic>
        <p:nvPicPr>
          <p:cNvPr id="9" name="Image 7" descr="preencoded.png"/>
          <p:cNvPicPr>
            <a:picLocks noChangeAspect="1"/>
          </p:cNvPicPr>
          <p:nvPr/>
        </p:nvPicPr>
        <p:blipFill>
          <a:blip r:embed="rId8"/>
          <a:stretch>
            <a:fillRect/>
          </a:stretch>
        </p:blipFill>
        <p:spPr>
          <a:xfrm>
            <a:off x="6050999" y="3605883"/>
            <a:ext cx="5234300" cy="1039435"/>
          </a:xfrm>
          <a:prstGeom prst="rect">
            <a:avLst/>
          </a:prstGeom>
        </p:spPr>
      </p:pic>
      <p:pic>
        <p:nvPicPr>
          <p:cNvPr id="10" name="Image 8" descr="preencoded.png"/>
          <p:cNvPicPr>
            <a:picLocks noChangeAspect="1"/>
          </p:cNvPicPr>
          <p:nvPr/>
        </p:nvPicPr>
        <p:blipFill>
          <a:blip r:embed="rId10"/>
          <a:stretch>
            <a:fillRect/>
          </a:stretch>
        </p:blipFill>
        <p:spPr>
          <a:xfrm>
            <a:off x="6199490" y="3763654"/>
            <a:ext cx="278420" cy="278420"/>
          </a:xfrm>
          <a:prstGeom prst="rect">
            <a:avLst/>
          </a:prstGeom>
        </p:spPr>
      </p:pic>
      <p:pic>
        <p:nvPicPr>
          <p:cNvPr id="11" name="Image 9" descr="preencoded.png"/>
          <p:cNvPicPr>
            <a:picLocks noChangeAspect="1"/>
          </p:cNvPicPr>
          <p:nvPr/>
        </p:nvPicPr>
        <p:blipFill>
          <a:blip r:embed="rId11"/>
          <a:stretch>
            <a:fillRect/>
          </a:stretch>
        </p:blipFill>
        <p:spPr>
          <a:xfrm>
            <a:off x="593963" y="4868054"/>
            <a:ext cx="10691336" cy="1076558"/>
          </a:xfrm>
          <a:prstGeom prst="rect">
            <a:avLst/>
          </a:prstGeom>
        </p:spPr>
      </p:pic>
      <p:pic>
        <p:nvPicPr>
          <p:cNvPr id="12" name="Image 10" descr="preencoded.png"/>
          <p:cNvPicPr>
            <a:picLocks noChangeAspect="1"/>
          </p:cNvPicPr>
          <p:nvPr/>
        </p:nvPicPr>
        <p:blipFill>
          <a:blip r:embed="rId12"/>
          <a:stretch>
            <a:fillRect/>
          </a:stretch>
        </p:blipFill>
        <p:spPr>
          <a:xfrm>
            <a:off x="742454" y="5072229"/>
            <a:ext cx="111368" cy="148491"/>
          </a:xfrm>
          <a:prstGeom prst="rect">
            <a:avLst/>
          </a:prstGeom>
        </p:spPr>
      </p:pic>
      <p:sp>
        <p:nvSpPr>
          <p:cNvPr id="15" name="Text 1"/>
          <p:cNvSpPr/>
          <p:nvPr/>
        </p:nvSpPr>
        <p:spPr>
          <a:xfrm>
            <a:off x="742454" y="1675502"/>
            <a:ext cx="1019279" cy="593963"/>
          </a:xfrm>
          <a:prstGeom prst="rect">
            <a:avLst/>
          </a:prstGeom>
          <a:noFill/>
          <a:ln/>
        </p:spPr>
        <p:txBody>
          <a:bodyPr vert="horz" wrap="square" lIns="0" tIns="0" rIns="0" bIns="0" rtlCol="0" anchor="t"/>
          <a:lstStyle/>
          <a:p>
            <a:pPr>
              <a:lnSpc>
                <a:spcPts val="2338"/>
              </a:lnSpc>
            </a:pPr>
            <a:r>
              <a:rPr lang="en-US" sz="1754" b="1" dirty="0">
                <a:solidFill>
                  <a:srgbClr val="15803D"/>
                </a:solidFill>
                <a:latin typeface="ui-sans-serif" pitchFamily="34" charset="0"/>
                <a:ea typeface="ui-sans-serif" pitchFamily="34" charset="-122"/>
                <a:cs typeface="ui-sans-serif" pitchFamily="34" charset="-120"/>
              </a:rPr>
              <a:t>Correct Answer:</a:t>
            </a:r>
            <a:endParaRPr lang="en-US" sz="1754" dirty="0"/>
          </a:p>
        </p:txBody>
      </p:sp>
      <p:sp>
        <p:nvSpPr>
          <p:cNvPr id="16" name="Text 2"/>
          <p:cNvSpPr/>
          <p:nvPr/>
        </p:nvSpPr>
        <p:spPr>
          <a:xfrm>
            <a:off x="1873102" y="1527011"/>
            <a:ext cx="9263707" cy="890945"/>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C.</a:t>
            </a:r>
            <a:r>
              <a:rPr lang="en-US" sz="1754" dirty="0">
                <a:solidFill>
                  <a:srgbClr val="1F2937"/>
                </a:solidFill>
                <a:latin typeface="ui-sans-serif" pitchFamily="34" charset="0"/>
                <a:ea typeface="ui-sans-serif" pitchFamily="34" charset="-122"/>
                <a:cs typeface="ui-sans-serif" pitchFamily="34" charset="-120"/>
              </a:rPr>
              <a:t> It provides temporary, block-level storage physically attached to the host and lost when the instance is stopped or terminated. Instance Store offers ephemeral storage.</a:t>
            </a:r>
            <a:endParaRPr lang="en-US" sz="1754" dirty="0"/>
          </a:p>
        </p:txBody>
      </p:sp>
      <p:sp>
        <p:nvSpPr>
          <p:cNvPr id="17" name="Text 3"/>
          <p:cNvSpPr/>
          <p:nvPr/>
        </p:nvSpPr>
        <p:spPr>
          <a:xfrm>
            <a:off x="593963" y="2789183"/>
            <a:ext cx="1069133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Explanation:</a:t>
            </a:r>
            <a:endParaRPr lang="en-US" sz="1754" dirty="0"/>
          </a:p>
        </p:txBody>
      </p:sp>
      <p:sp>
        <p:nvSpPr>
          <p:cNvPr id="18" name="Text 4"/>
          <p:cNvSpPr/>
          <p:nvPr/>
        </p:nvSpPr>
        <p:spPr>
          <a:xfrm>
            <a:off x="593963" y="3197533"/>
            <a:ext cx="1282960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An EC2 Instance Store provides temporary, block-level storage that is physically attached to the host computer. This means:</a:t>
            </a:r>
            <a:endParaRPr lang="en-US" sz="1315" dirty="0"/>
          </a:p>
        </p:txBody>
      </p:sp>
      <p:sp>
        <p:nvSpPr>
          <p:cNvPr id="19" name="Text 5"/>
          <p:cNvSpPr/>
          <p:nvPr/>
        </p:nvSpPr>
        <p:spPr>
          <a:xfrm>
            <a:off x="1104401" y="3754373"/>
            <a:ext cx="4575372"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Ephemeral Storage</a:t>
            </a:r>
            <a:endParaRPr lang="en-US" sz="1461" dirty="0"/>
          </a:p>
        </p:txBody>
      </p:sp>
      <p:sp>
        <p:nvSpPr>
          <p:cNvPr id="20" name="Text 6"/>
          <p:cNvSpPr/>
          <p:nvPr/>
        </p:nvSpPr>
        <p:spPr>
          <a:xfrm>
            <a:off x="1104401" y="4051355"/>
            <a:ext cx="457537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Data is temporary and lost if the instance is stopped, terminated, or experiences hardware failure.</a:t>
            </a:r>
            <a:endParaRPr lang="en-US" sz="1169" dirty="0"/>
          </a:p>
        </p:txBody>
      </p:sp>
      <p:sp>
        <p:nvSpPr>
          <p:cNvPr id="21" name="Text 7"/>
          <p:cNvSpPr/>
          <p:nvPr/>
        </p:nvSpPr>
        <p:spPr>
          <a:xfrm>
            <a:off x="6626401" y="3754373"/>
            <a:ext cx="451040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Physical Attachment</a:t>
            </a:r>
            <a:endParaRPr lang="en-US" sz="1461" dirty="0"/>
          </a:p>
        </p:txBody>
      </p:sp>
      <p:sp>
        <p:nvSpPr>
          <p:cNvPr id="22" name="Text 8"/>
          <p:cNvSpPr/>
          <p:nvPr/>
        </p:nvSpPr>
        <p:spPr>
          <a:xfrm>
            <a:off x="6626401" y="4051355"/>
            <a:ext cx="451040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Storage is physically attached to the host computer, providing high I/O performance but limited persistence.</a:t>
            </a:r>
            <a:endParaRPr lang="en-US" sz="1169" dirty="0"/>
          </a:p>
        </p:txBody>
      </p:sp>
      <p:sp>
        <p:nvSpPr>
          <p:cNvPr id="23" name="Text 9"/>
          <p:cNvSpPr/>
          <p:nvPr/>
        </p:nvSpPr>
        <p:spPr>
          <a:xfrm>
            <a:off x="928067" y="5016545"/>
            <a:ext cx="182730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Did you know?</a:t>
            </a:r>
            <a:endParaRPr lang="en-US" sz="1461" dirty="0"/>
          </a:p>
        </p:txBody>
      </p:sp>
      <p:sp>
        <p:nvSpPr>
          <p:cNvPr id="24" name="Text 10"/>
          <p:cNvSpPr/>
          <p:nvPr/>
        </p:nvSpPr>
        <p:spPr>
          <a:xfrm>
            <a:off x="742454" y="5350649"/>
            <a:ext cx="10394355"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Instance Store volumes are ideal for temporary storage of data that doesn't require persistence, such as cache data, log processing, or temporary computation results. They provide high throughput and low latency for I/O operations.</a:t>
            </a:r>
            <a:endParaRPr lang="en-US" sz="1169"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0D35A-2B73-1B95-D543-559BC5C8A5D7}"/>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6EE3704B-E049-8877-3E5D-07F73EBD44E1}"/>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1421143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6A6C8-32AB-3642-7971-B2E5896924E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C73D8A4-0789-B58F-1360-D9DEC2584F0A}"/>
              </a:ext>
            </a:extLst>
          </p:cNvPr>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a:extLst>
              <a:ext uri="{FF2B5EF4-FFF2-40B4-BE49-F238E27FC236}">
                <a16:creationId xmlns:a16="http://schemas.microsoft.com/office/drawing/2014/main" id="{E4399A0A-A8D7-C2F9-10EB-77A9726B27EE}"/>
              </a:ext>
            </a:extLst>
          </p:cNvPr>
          <p:cNvPicPr>
            <a:picLocks noChangeAspect="1"/>
          </p:cNvPicPr>
          <p:nvPr/>
        </p:nvPicPr>
        <p:blipFill>
          <a:blip r:embed="rId4"/>
          <a:stretch>
            <a:fillRect/>
          </a:stretch>
        </p:blipFill>
        <p:spPr>
          <a:xfrm>
            <a:off x="8166992" y="79226"/>
            <a:ext cx="3712270" cy="3712270"/>
          </a:xfrm>
          <a:prstGeom prst="rect">
            <a:avLst/>
          </a:prstGeom>
        </p:spPr>
      </p:pic>
      <p:pic>
        <p:nvPicPr>
          <p:cNvPr id="4" name="Image 2" descr="preencoded.png">
            <a:extLst>
              <a:ext uri="{FF2B5EF4-FFF2-40B4-BE49-F238E27FC236}">
                <a16:creationId xmlns:a16="http://schemas.microsoft.com/office/drawing/2014/main" id="{64B2830C-9B8A-0317-D41B-468AF0035665}"/>
              </a:ext>
            </a:extLst>
          </p:cNvPr>
          <p:cNvPicPr>
            <a:picLocks noChangeAspect="1"/>
          </p:cNvPicPr>
          <p:nvPr/>
        </p:nvPicPr>
        <p:blipFill>
          <a:blip r:embed="rId5"/>
          <a:stretch>
            <a:fillRect/>
          </a:stretch>
        </p:blipFill>
        <p:spPr>
          <a:xfrm>
            <a:off x="0" y="4441143"/>
            <a:ext cx="2320168" cy="3712270"/>
          </a:xfrm>
          <a:prstGeom prst="rect">
            <a:avLst/>
          </a:prstGeom>
        </p:spPr>
      </p:pic>
      <p:pic>
        <p:nvPicPr>
          <p:cNvPr id="5" name="Image 3" descr="preencoded.png">
            <a:extLst>
              <a:ext uri="{FF2B5EF4-FFF2-40B4-BE49-F238E27FC236}">
                <a16:creationId xmlns:a16="http://schemas.microsoft.com/office/drawing/2014/main" id="{2D9F5B93-6CAB-9821-A544-A5BE984294D2}"/>
              </a:ext>
            </a:extLst>
          </p:cNvPr>
          <p:cNvPicPr>
            <a:picLocks noChangeAspect="1"/>
          </p:cNvPicPr>
          <p:nvPr/>
        </p:nvPicPr>
        <p:blipFill>
          <a:blip r:embed="rId6"/>
          <a:stretch>
            <a:fillRect/>
          </a:stretch>
        </p:blipFill>
        <p:spPr>
          <a:xfrm>
            <a:off x="2375852" y="2028168"/>
            <a:ext cx="2784202" cy="2784202"/>
          </a:xfrm>
          <a:prstGeom prst="rect">
            <a:avLst/>
          </a:prstGeom>
        </p:spPr>
      </p:pic>
      <p:pic>
        <p:nvPicPr>
          <p:cNvPr id="7" name="Image 5" descr="preencoded.png">
            <a:extLst>
              <a:ext uri="{FF2B5EF4-FFF2-40B4-BE49-F238E27FC236}">
                <a16:creationId xmlns:a16="http://schemas.microsoft.com/office/drawing/2014/main" id="{FC7C216B-21E5-EBB7-785A-79E0C2012AE6}"/>
              </a:ext>
            </a:extLst>
          </p:cNvPr>
          <p:cNvPicPr>
            <a:picLocks noChangeAspect="1"/>
          </p:cNvPicPr>
          <p:nvPr/>
        </p:nvPicPr>
        <p:blipFill>
          <a:blip r:embed="rId7"/>
          <a:stretch>
            <a:fillRect/>
          </a:stretch>
        </p:blipFill>
        <p:spPr>
          <a:xfrm>
            <a:off x="5494159" y="2473640"/>
            <a:ext cx="890945" cy="37123"/>
          </a:xfrm>
          <a:prstGeom prst="rect">
            <a:avLst/>
          </a:prstGeom>
        </p:spPr>
      </p:pic>
      <p:pic>
        <p:nvPicPr>
          <p:cNvPr id="8" name="Image 6" descr="preencoded.png">
            <a:extLst>
              <a:ext uri="{FF2B5EF4-FFF2-40B4-BE49-F238E27FC236}">
                <a16:creationId xmlns:a16="http://schemas.microsoft.com/office/drawing/2014/main" id="{7F97539D-EA94-9D5C-9FEF-19B42720D61C}"/>
              </a:ext>
            </a:extLst>
          </p:cNvPr>
          <p:cNvPicPr>
            <a:picLocks noChangeAspect="1"/>
          </p:cNvPicPr>
          <p:nvPr/>
        </p:nvPicPr>
        <p:blipFill>
          <a:blip r:embed="rId8"/>
          <a:stretch>
            <a:fillRect/>
          </a:stretch>
        </p:blipFill>
        <p:spPr>
          <a:xfrm>
            <a:off x="5443115" y="3726531"/>
            <a:ext cx="593963" cy="593963"/>
          </a:xfrm>
          <a:prstGeom prst="rect">
            <a:avLst/>
          </a:prstGeom>
        </p:spPr>
      </p:pic>
      <p:pic>
        <p:nvPicPr>
          <p:cNvPr id="9" name="Image 7" descr="preencoded.png">
            <a:extLst>
              <a:ext uri="{FF2B5EF4-FFF2-40B4-BE49-F238E27FC236}">
                <a16:creationId xmlns:a16="http://schemas.microsoft.com/office/drawing/2014/main" id="{44E22164-9E0E-355B-2C5E-7E2C3A04F8BD}"/>
              </a:ext>
            </a:extLst>
          </p:cNvPr>
          <p:cNvPicPr>
            <a:picLocks noChangeAspect="1"/>
          </p:cNvPicPr>
          <p:nvPr/>
        </p:nvPicPr>
        <p:blipFill>
          <a:blip r:embed="rId9"/>
          <a:stretch>
            <a:fillRect/>
          </a:stretch>
        </p:blipFill>
        <p:spPr>
          <a:xfrm>
            <a:off x="5628729" y="3875022"/>
            <a:ext cx="222736" cy="296982"/>
          </a:xfrm>
          <a:prstGeom prst="rect">
            <a:avLst/>
          </a:prstGeom>
        </p:spPr>
      </p:pic>
      <p:pic>
        <p:nvPicPr>
          <p:cNvPr id="11" name="Image 9" descr="preencoded.png">
            <a:extLst>
              <a:ext uri="{FF2B5EF4-FFF2-40B4-BE49-F238E27FC236}">
                <a16:creationId xmlns:a16="http://schemas.microsoft.com/office/drawing/2014/main" id="{0713A9AD-7936-5753-D962-8AFD418F1EA1}"/>
              </a:ext>
            </a:extLst>
          </p:cNvPr>
          <p:cNvPicPr>
            <a:picLocks noChangeAspect="1"/>
          </p:cNvPicPr>
          <p:nvPr/>
        </p:nvPicPr>
        <p:blipFill>
          <a:blip r:embed="rId10"/>
          <a:stretch>
            <a:fillRect/>
          </a:stretch>
        </p:blipFill>
        <p:spPr>
          <a:xfrm>
            <a:off x="5628729" y="3995671"/>
            <a:ext cx="222736" cy="296982"/>
          </a:xfrm>
          <a:prstGeom prst="rect">
            <a:avLst/>
          </a:prstGeom>
        </p:spPr>
      </p:pic>
      <p:pic>
        <p:nvPicPr>
          <p:cNvPr id="13" name="Image 11" descr="preencoded.png">
            <a:extLst>
              <a:ext uri="{FF2B5EF4-FFF2-40B4-BE49-F238E27FC236}">
                <a16:creationId xmlns:a16="http://schemas.microsoft.com/office/drawing/2014/main" id="{C2F4A01A-52A9-5977-6EAD-25871DFB91CD}"/>
              </a:ext>
            </a:extLst>
          </p:cNvPr>
          <p:cNvPicPr>
            <a:picLocks noChangeAspect="1"/>
          </p:cNvPicPr>
          <p:nvPr/>
        </p:nvPicPr>
        <p:blipFill>
          <a:blip r:embed="rId11"/>
          <a:stretch>
            <a:fillRect/>
          </a:stretch>
        </p:blipFill>
        <p:spPr>
          <a:xfrm>
            <a:off x="6965146" y="3995671"/>
            <a:ext cx="278420" cy="296982"/>
          </a:xfrm>
          <a:prstGeom prst="rect">
            <a:avLst/>
          </a:prstGeom>
        </p:spPr>
      </p:pic>
      <p:pic>
        <p:nvPicPr>
          <p:cNvPr id="14" name="Image 12" descr="preencoded.png">
            <a:extLst>
              <a:ext uri="{FF2B5EF4-FFF2-40B4-BE49-F238E27FC236}">
                <a16:creationId xmlns:a16="http://schemas.microsoft.com/office/drawing/2014/main" id="{06EBDEA6-2420-5574-FA05-39D0B5900933}"/>
              </a:ext>
            </a:extLst>
          </p:cNvPr>
          <p:cNvPicPr>
            <a:picLocks noChangeAspect="1"/>
          </p:cNvPicPr>
          <p:nvPr/>
        </p:nvPicPr>
        <p:blipFill>
          <a:blip r:embed="rId12"/>
          <a:stretch>
            <a:fillRect/>
          </a:stretch>
        </p:blipFill>
        <p:spPr>
          <a:xfrm>
            <a:off x="-1" y="6130226"/>
            <a:ext cx="11879263" cy="631086"/>
          </a:xfrm>
          <a:prstGeom prst="rect">
            <a:avLst/>
          </a:prstGeom>
        </p:spPr>
      </p:pic>
      <p:sp>
        <p:nvSpPr>
          <p:cNvPr id="18" name="Text 1">
            <a:extLst>
              <a:ext uri="{FF2B5EF4-FFF2-40B4-BE49-F238E27FC236}">
                <a16:creationId xmlns:a16="http://schemas.microsoft.com/office/drawing/2014/main" id="{A92CAF94-54BB-41CC-39C7-A86BB6296F8C}"/>
              </a:ext>
            </a:extLst>
          </p:cNvPr>
          <p:cNvSpPr/>
          <p:nvPr/>
        </p:nvSpPr>
        <p:spPr>
          <a:xfrm>
            <a:off x="1379108" y="1694064"/>
            <a:ext cx="9121046" cy="556840"/>
          </a:xfrm>
          <a:prstGeom prst="rect">
            <a:avLst/>
          </a:prstGeom>
          <a:noFill/>
          <a:ln/>
        </p:spPr>
        <p:txBody>
          <a:bodyPr vert="horz" wrap="square" lIns="0" tIns="0" rIns="0" bIns="0" rtlCol="0" anchor="t"/>
          <a:lstStyle/>
          <a:p>
            <a:pPr algn="ctr">
              <a:lnSpc>
                <a:spcPts val="4384"/>
              </a:lnSpc>
            </a:pPr>
            <a:r>
              <a:rPr lang="en-US" sz="4384" b="1" dirty="0">
                <a:solidFill>
                  <a:srgbClr val="1F2937"/>
                </a:solidFill>
                <a:latin typeface="Montserrat" pitchFamily="34" charset="0"/>
                <a:ea typeface="Montserrat" pitchFamily="34" charset="-122"/>
                <a:cs typeface="Montserrat" pitchFamily="34" charset="-120"/>
              </a:rPr>
              <a:t>EBS Snapshots </a:t>
            </a:r>
            <a:endParaRPr lang="en-US" sz="4384" dirty="0"/>
          </a:p>
        </p:txBody>
      </p:sp>
      <p:sp>
        <p:nvSpPr>
          <p:cNvPr id="19" name="Text 2">
            <a:extLst>
              <a:ext uri="{FF2B5EF4-FFF2-40B4-BE49-F238E27FC236}">
                <a16:creationId xmlns:a16="http://schemas.microsoft.com/office/drawing/2014/main" id="{E87CC2A0-D415-09B3-16A0-04611589936E}"/>
              </a:ext>
            </a:extLst>
          </p:cNvPr>
          <p:cNvSpPr/>
          <p:nvPr/>
        </p:nvSpPr>
        <p:spPr>
          <a:xfrm>
            <a:off x="2375852" y="2733499"/>
            <a:ext cx="7127558" cy="593963"/>
          </a:xfrm>
          <a:prstGeom prst="rect">
            <a:avLst/>
          </a:prstGeom>
          <a:noFill/>
          <a:ln/>
        </p:spPr>
        <p:txBody>
          <a:bodyPr vert="horz" wrap="square" lIns="0" tIns="0" rIns="0" bIns="0" rtlCol="0" anchor="t"/>
          <a:lstStyle/>
          <a:p>
            <a:pPr algn="ctr">
              <a:lnSpc>
                <a:spcPts val="2338"/>
              </a:lnSpc>
            </a:pPr>
            <a:r>
              <a:rPr lang="en-US" sz="1724" dirty="0">
                <a:solidFill>
                  <a:srgbClr val="4B5563"/>
                </a:solidFill>
                <a:latin typeface="Montserrat" pitchFamily="34" charset="0"/>
              </a:rPr>
              <a:t>Point in time backups</a:t>
            </a:r>
            <a:endParaRPr lang="en-US" sz="1754" dirty="0"/>
          </a:p>
        </p:txBody>
      </p:sp>
      <p:sp>
        <p:nvSpPr>
          <p:cNvPr id="20" name="Text 3">
            <a:extLst>
              <a:ext uri="{FF2B5EF4-FFF2-40B4-BE49-F238E27FC236}">
                <a16:creationId xmlns:a16="http://schemas.microsoft.com/office/drawing/2014/main" id="{64E2BDDA-1DC1-54F7-8A95-05FAE78F9A82}"/>
              </a:ext>
            </a:extLst>
          </p:cNvPr>
          <p:cNvSpPr/>
          <p:nvPr/>
        </p:nvSpPr>
        <p:spPr>
          <a:xfrm>
            <a:off x="5415273" y="4431863"/>
            <a:ext cx="779577"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Montserrat" pitchFamily="34" charset="0"/>
                <a:ea typeface="Montserrat" pitchFamily="34" charset="-122"/>
                <a:cs typeface="Montserrat" pitchFamily="34" charset="-120"/>
              </a:rPr>
              <a:t>Snapshots</a:t>
            </a:r>
            <a:endParaRPr lang="en-US" sz="1169" dirty="0"/>
          </a:p>
        </p:txBody>
      </p:sp>
    </p:spTree>
    <p:extLst>
      <p:ext uri="{BB962C8B-B14F-4D97-AF65-F5344CB8AC3E}">
        <p14:creationId xmlns:p14="http://schemas.microsoft.com/office/powerpoint/2010/main" val="1863616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970171"/>
            <a:ext cx="1113681" cy="37123"/>
          </a:xfrm>
          <a:prstGeom prst="rect">
            <a:avLst/>
          </a:prstGeom>
        </p:spPr>
      </p:pic>
      <p:pic>
        <p:nvPicPr>
          <p:cNvPr id="4" name="Image 2" descr="preencoded.png"/>
          <p:cNvPicPr>
            <a:picLocks noChangeAspect="1"/>
          </p:cNvPicPr>
          <p:nvPr/>
        </p:nvPicPr>
        <p:blipFill>
          <a:blip r:embed="rId5"/>
          <a:stretch>
            <a:fillRect/>
          </a:stretch>
        </p:blipFill>
        <p:spPr>
          <a:xfrm>
            <a:off x="445472" y="1898239"/>
            <a:ext cx="167052" cy="167052"/>
          </a:xfrm>
          <a:prstGeom prst="rect">
            <a:avLst/>
          </a:prstGeom>
        </p:spPr>
      </p:pic>
      <p:pic>
        <p:nvPicPr>
          <p:cNvPr id="5" name="Image 3" descr="preencoded.png"/>
          <p:cNvPicPr>
            <a:picLocks noChangeAspect="1"/>
          </p:cNvPicPr>
          <p:nvPr/>
        </p:nvPicPr>
        <p:blipFill>
          <a:blip r:embed="rId6"/>
          <a:stretch>
            <a:fillRect/>
          </a:stretch>
        </p:blipFill>
        <p:spPr>
          <a:xfrm>
            <a:off x="445473" y="2306588"/>
            <a:ext cx="213455" cy="167052"/>
          </a:xfrm>
          <a:prstGeom prst="rect">
            <a:avLst/>
          </a:prstGeom>
        </p:spPr>
      </p:pic>
      <p:pic>
        <p:nvPicPr>
          <p:cNvPr id="6" name="Image 4" descr="preencoded.png"/>
          <p:cNvPicPr>
            <a:picLocks noChangeAspect="1"/>
          </p:cNvPicPr>
          <p:nvPr/>
        </p:nvPicPr>
        <p:blipFill>
          <a:blip r:embed="rId7"/>
          <a:stretch>
            <a:fillRect/>
          </a:stretch>
        </p:blipFill>
        <p:spPr>
          <a:xfrm>
            <a:off x="445472" y="2714938"/>
            <a:ext cx="167052" cy="167052"/>
          </a:xfrm>
          <a:prstGeom prst="rect">
            <a:avLst/>
          </a:prstGeom>
        </p:spPr>
      </p:pic>
      <p:pic>
        <p:nvPicPr>
          <p:cNvPr id="7" name="Image 5" descr="preencoded.png"/>
          <p:cNvPicPr>
            <a:picLocks noChangeAspect="1"/>
          </p:cNvPicPr>
          <p:nvPr/>
        </p:nvPicPr>
        <p:blipFill>
          <a:blip r:embed="rId8"/>
          <a:stretch>
            <a:fillRect/>
          </a:stretch>
        </p:blipFill>
        <p:spPr>
          <a:xfrm>
            <a:off x="445472" y="3123288"/>
            <a:ext cx="167052" cy="167052"/>
          </a:xfrm>
          <a:prstGeom prst="rect">
            <a:avLst/>
          </a:prstGeom>
        </p:spPr>
      </p:pic>
      <p:pic>
        <p:nvPicPr>
          <p:cNvPr id="8" name="Image 6" descr="preencoded.png"/>
          <p:cNvPicPr>
            <a:picLocks noChangeAspect="1"/>
          </p:cNvPicPr>
          <p:nvPr/>
        </p:nvPicPr>
        <p:blipFill>
          <a:blip r:embed="rId9"/>
          <a:stretch>
            <a:fillRect/>
          </a:stretch>
        </p:blipFill>
        <p:spPr>
          <a:xfrm>
            <a:off x="445472" y="4199845"/>
            <a:ext cx="2524343" cy="890945"/>
          </a:xfrm>
          <a:prstGeom prst="rect">
            <a:avLst/>
          </a:prstGeom>
        </p:spPr>
      </p:pic>
      <p:pic>
        <p:nvPicPr>
          <p:cNvPr id="9" name="Image 7" descr="preencoded.png"/>
          <p:cNvPicPr>
            <a:picLocks noChangeAspect="1"/>
          </p:cNvPicPr>
          <p:nvPr/>
        </p:nvPicPr>
        <p:blipFill>
          <a:blip r:embed="rId10"/>
          <a:stretch>
            <a:fillRect/>
          </a:stretch>
        </p:blipFill>
        <p:spPr>
          <a:xfrm>
            <a:off x="556840" y="4311214"/>
            <a:ext cx="185613" cy="259859"/>
          </a:xfrm>
          <a:prstGeom prst="rect">
            <a:avLst/>
          </a:prstGeom>
        </p:spPr>
      </p:pic>
      <p:pic>
        <p:nvPicPr>
          <p:cNvPr id="10" name="Image 8" descr="preencoded.png"/>
          <p:cNvPicPr>
            <a:picLocks noChangeAspect="1"/>
          </p:cNvPicPr>
          <p:nvPr/>
        </p:nvPicPr>
        <p:blipFill>
          <a:blip r:embed="rId9"/>
          <a:stretch>
            <a:fillRect/>
          </a:stretch>
        </p:blipFill>
        <p:spPr>
          <a:xfrm>
            <a:off x="3118306" y="4199845"/>
            <a:ext cx="2524343" cy="890945"/>
          </a:xfrm>
          <a:prstGeom prst="rect">
            <a:avLst/>
          </a:prstGeom>
        </p:spPr>
      </p:pic>
      <p:pic>
        <p:nvPicPr>
          <p:cNvPr id="11" name="Image 9" descr="preencoded.png"/>
          <p:cNvPicPr>
            <a:picLocks noChangeAspect="1"/>
          </p:cNvPicPr>
          <p:nvPr/>
        </p:nvPicPr>
        <p:blipFill>
          <a:blip r:embed="rId11"/>
          <a:stretch>
            <a:fillRect/>
          </a:stretch>
        </p:blipFill>
        <p:spPr>
          <a:xfrm>
            <a:off x="3229675" y="4311214"/>
            <a:ext cx="120649" cy="259859"/>
          </a:xfrm>
          <a:prstGeom prst="rect">
            <a:avLst/>
          </a:prstGeom>
        </p:spPr>
      </p:pic>
      <p:pic>
        <p:nvPicPr>
          <p:cNvPr id="12" name="Image 10" descr="preencoded.png"/>
          <p:cNvPicPr>
            <a:picLocks noChangeAspect="1"/>
          </p:cNvPicPr>
          <p:nvPr/>
        </p:nvPicPr>
        <p:blipFill>
          <a:blip r:embed="rId9"/>
          <a:stretch>
            <a:fillRect/>
          </a:stretch>
        </p:blipFill>
        <p:spPr>
          <a:xfrm>
            <a:off x="445472" y="5239281"/>
            <a:ext cx="2524343" cy="890945"/>
          </a:xfrm>
          <a:prstGeom prst="rect">
            <a:avLst/>
          </a:prstGeom>
        </p:spPr>
      </p:pic>
      <p:pic>
        <p:nvPicPr>
          <p:cNvPr id="13" name="Image 11" descr="preencoded.png"/>
          <p:cNvPicPr>
            <a:picLocks noChangeAspect="1"/>
          </p:cNvPicPr>
          <p:nvPr/>
        </p:nvPicPr>
        <p:blipFill>
          <a:blip r:embed="rId12"/>
          <a:stretch>
            <a:fillRect/>
          </a:stretch>
        </p:blipFill>
        <p:spPr>
          <a:xfrm>
            <a:off x="556840" y="5350649"/>
            <a:ext cx="185613" cy="259859"/>
          </a:xfrm>
          <a:prstGeom prst="rect">
            <a:avLst/>
          </a:prstGeom>
        </p:spPr>
      </p:pic>
      <p:pic>
        <p:nvPicPr>
          <p:cNvPr id="14" name="Image 12" descr="preencoded.png"/>
          <p:cNvPicPr>
            <a:picLocks noChangeAspect="1"/>
          </p:cNvPicPr>
          <p:nvPr/>
        </p:nvPicPr>
        <p:blipFill>
          <a:blip r:embed="rId9"/>
          <a:stretch>
            <a:fillRect/>
          </a:stretch>
        </p:blipFill>
        <p:spPr>
          <a:xfrm>
            <a:off x="3118306" y="5239281"/>
            <a:ext cx="2524343" cy="890945"/>
          </a:xfrm>
          <a:prstGeom prst="rect">
            <a:avLst/>
          </a:prstGeom>
        </p:spPr>
      </p:pic>
      <p:pic>
        <p:nvPicPr>
          <p:cNvPr id="15" name="Image 13" descr="preencoded.png"/>
          <p:cNvPicPr>
            <a:picLocks noChangeAspect="1"/>
          </p:cNvPicPr>
          <p:nvPr/>
        </p:nvPicPr>
        <p:blipFill>
          <a:blip r:embed="rId13"/>
          <a:stretch>
            <a:fillRect/>
          </a:stretch>
        </p:blipFill>
        <p:spPr>
          <a:xfrm>
            <a:off x="3229674" y="5350649"/>
            <a:ext cx="185613" cy="259859"/>
          </a:xfrm>
          <a:prstGeom prst="rect">
            <a:avLst/>
          </a:prstGeom>
        </p:spPr>
      </p:pic>
      <p:pic>
        <p:nvPicPr>
          <p:cNvPr id="16" name="Image 14" descr="preencoded.png"/>
          <p:cNvPicPr>
            <a:picLocks noChangeAspect="1"/>
          </p:cNvPicPr>
          <p:nvPr/>
        </p:nvPicPr>
        <p:blipFill>
          <a:blip r:embed="rId14"/>
          <a:stretch>
            <a:fillRect/>
          </a:stretch>
        </p:blipFill>
        <p:spPr>
          <a:xfrm>
            <a:off x="6867698" y="2288027"/>
            <a:ext cx="1484908" cy="1113681"/>
          </a:xfrm>
          <a:prstGeom prst="rect">
            <a:avLst/>
          </a:prstGeom>
        </p:spPr>
      </p:pic>
      <p:pic>
        <p:nvPicPr>
          <p:cNvPr id="17" name="Image 15" descr="preencoded.png"/>
          <p:cNvPicPr>
            <a:picLocks noChangeAspect="1"/>
          </p:cNvPicPr>
          <p:nvPr/>
        </p:nvPicPr>
        <p:blipFill>
          <a:blip r:embed="rId15"/>
          <a:stretch>
            <a:fillRect/>
          </a:stretch>
        </p:blipFill>
        <p:spPr>
          <a:xfrm>
            <a:off x="7470942" y="2325150"/>
            <a:ext cx="278420" cy="334104"/>
          </a:xfrm>
          <a:prstGeom prst="rect">
            <a:avLst/>
          </a:prstGeom>
        </p:spPr>
      </p:pic>
      <p:pic>
        <p:nvPicPr>
          <p:cNvPr id="18" name="Image 16" descr="preencoded.png"/>
          <p:cNvPicPr>
            <a:picLocks noChangeAspect="1"/>
          </p:cNvPicPr>
          <p:nvPr/>
        </p:nvPicPr>
        <p:blipFill>
          <a:blip r:embed="rId16"/>
          <a:stretch>
            <a:fillRect/>
          </a:stretch>
        </p:blipFill>
        <p:spPr>
          <a:xfrm>
            <a:off x="8352606" y="2844867"/>
            <a:ext cx="1299294" cy="18561"/>
          </a:xfrm>
          <a:prstGeom prst="rect">
            <a:avLst/>
          </a:prstGeom>
        </p:spPr>
      </p:pic>
      <p:pic>
        <p:nvPicPr>
          <p:cNvPr id="19" name="Image 17" descr="preencoded.png"/>
          <p:cNvPicPr>
            <a:picLocks noChangeAspect="1"/>
          </p:cNvPicPr>
          <p:nvPr/>
        </p:nvPicPr>
        <p:blipFill>
          <a:blip r:embed="rId17"/>
          <a:stretch>
            <a:fillRect/>
          </a:stretch>
        </p:blipFill>
        <p:spPr>
          <a:xfrm>
            <a:off x="9020815" y="2288027"/>
            <a:ext cx="1484908" cy="1113681"/>
          </a:xfrm>
          <a:prstGeom prst="rect">
            <a:avLst/>
          </a:prstGeom>
        </p:spPr>
      </p:pic>
      <p:pic>
        <p:nvPicPr>
          <p:cNvPr id="20" name="Image 18" descr="preencoded.png"/>
          <p:cNvPicPr>
            <a:picLocks noChangeAspect="1"/>
          </p:cNvPicPr>
          <p:nvPr/>
        </p:nvPicPr>
        <p:blipFill>
          <a:blip r:embed="rId18"/>
          <a:stretch>
            <a:fillRect/>
          </a:stretch>
        </p:blipFill>
        <p:spPr>
          <a:xfrm>
            <a:off x="9624059" y="2417956"/>
            <a:ext cx="278420" cy="334104"/>
          </a:xfrm>
          <a:prstGeom prst="rect">
            <a:avLst/>
          </a:prstGeom>
        </p:spPr>
      </p:pic>
      <p:pic>
        <p:nvPicPr>
          <p:cNvPr id="22" name="Image 20" descr="preencoded.png"/>
          <p:cNvPicPr>
            <a:picLocks noChangeAspect="1"/>
          </p:cNvPicPr>
          <p:nvPr/>
        </p:nvPicPr>
        <p:blipFill>
          <a:blip r:embed="rId19"/>
          <a:stretch>
            <a:fillRect/>
          </a:stretch>
        </p:blipFill>
        <p:spPr>
          <a:xfrm>
            <a:off x="7294609" y="3308901"/>
            <a:ext cx="2784202" cy="928067"/>
          </a:xfrm>
          <a:prstGeom prst="rect">
            <a:avLst/>
          </a:prstGeom>
        </p:spPr>
      </p:pic>
      <p:pic>
        <p:nvPicPr>
          <p:cNvPr id="23" name="Image 21" descr="preencoded.png"/>
          <p:cNvPicPr>
            <a:picLocks noChangeAspect="1"/>
          </p:cNvPicPr>
          <p:nvPr/>
        </p:nvPicPr>
        <p:blipFill>
          <a:blip r:embed="rId20"/>
          <a:stretch>
            <a:fillRect/>
          </a:stretch>
        </p:blipFill>
        <p:spPr>
          <a:xfrm>
            <a:off x="8510377" y="3346024"/>
            <a:ext cx="352666" cy="334104"/>
          </a:xfrm>
          <a:prstGeom prst="rect">
            <a:avLst/>
          </a:prstGeom>
        </p:spPr>
      </p:pic>
      <p:pic>
        <p:nvPicPr>
          <p:cNvPr id="24" name="Image 22" descr="preencoded.png"/>
          <p:cNvPicPr>
            <a:picLocks noChangeAspect="1"/>
          </p:cNvPicPr>
          <p:nvPr/>
        </p:nvPicPr>
        <p:blipFill>
          <a:blip r:embed="rId21"/>
          <a:stretch>
            <a:fillRect/>
          </a:stretch>
        </p:blipFill>
        <p:spPr>
          <a:xfrm>
            <a:off x="7610152" y="3401708"/>
            <a:ext cx="18561" cy="556840"/>
          </a:xfrm>
          <a:prstGeom prst="rect">
            <a:avLst/>
          </a:prstGeom>
        </p:spPr>
      </p:pic>
      <p:pic>
        <p:nvPicPr>
          <p:cNvPr id="25" name="Image 23" descr="preencoded.png"/>
          <p:cNvPicPr>
            <a:picLocks noChangeAspect="1"/>
          </p:cNvPicPr>
          <p:nvPr/>
        </p:nvPicPr>
        <p:blipFill>
          <a:blip r:embed="rId21"/>
          <a:stretch>
            <a:fillRect/>
          </a:stretch>
        </p:blipFill>
        <p:spPr>
          <a:xfrm>
            <a:off x="9744707" y="3401708"/>
            <a:ext cx="18561" cy="556840"/>
          </a:xfrm>
          <a:prstGeom prst="rect">
            <a:avLst/>
          </a:prstGeom>
        </p:spPr>
      </p:pic>
      <p:pic>
        <p:nvPicPr>
          <p:cNvPr id="26" name="Image 24" descr="preencoded.png"/>
          <p:cNvPicPr>
            <a:picLocks noChangeAspect="1"/>
          </p:cNvPicPr>
          <p:nvPr/>
        </p:nvPicPr>
        <p:blipFill>
          <a:blip r:embed="rId22"/>
          <a:stretch>
            <a:fillRect/>
          </a:stretch>
        </p:blipFill>
        <p:spPr>
          <a:xfrm>
            <a:off x="5939631" y="4738125"/>
            <a:ext cx="5494159" cy="1076558"/>
          </a:xfrm>
          <a:prstGeom prst="rect">
            <a:avLst/>
          </a:prstGeom>
        </p:spPr>
      </p:pic>
      <p:pic>
        <p:nvPicPr>
          <p:cNvPr id="27" name="Image 25" descr="preencoded.png"/>
          <p:cNvPicPr>
            <a:picLocks noChangeAspect="1"/>
          </p:cNvPicPr>
          <p:nvPr/>
        </p:nvPicPr>
        <p:blipFill>
          <a:blip r:embed="rId23"/>
          <a:stretch>
            <a:fillRect/>
          </a:stretch>
        </p:blipFill>
        <p:spPr>
          <a:xfrm>
            <a:off x="6088122" y="4914458"/>
            <a:ext cx="129929" cy="167052"/>
          </a:xfrm>
          <a:prstGeom prst="rect">
            <a:avLst/>
          </a:prstGeom>
        </p:spPr>
      </p:pic>
      <p:sp>
        <p:nvSpPr>
          <p:cNvPr id="28"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What are EBS Snapshots?</a:t>
            </a:r>
            <a:endParaRPr lang="en-US" sz="2631" dirty="0"/>
          </a:p>
        </p:txBody>
      </p:sp>
      <p:sp>
        <p:nvSpPr>
          <p:cNvPr id="29" name="Text 1"/>
          <p:cNvSpPr/>
          <p:nvPr/>
        </p:nvSpPr>
        <p:spPr>
          <a:xfrm>
            <a:off x="445472" y="1415643"/>
            <a:ext cx="6236613"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Amazon EBS snapshots are:</a:t>
            </a:r>
            <a:endParaRPr lang="en-US" sz="1754" dirty="0"/>
          </a:p>
        </p:txBody>
      </p:sp>
      <p:sp>
        <p:nvSpPr>
          <p:cNvPr id="30" name="Text 2"/>
          <p:cNvSpPr/>
          <p:nvPr/>
        </p:nvSpPr>
        <p:spPr>
          <a:xfrm>
            <a:off x="749843" y="1861116"/>
            <a:ext cx="4304724"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Point-in-time backups of your EBS volumes</a:t>
            </a:r>
            <a:endParaRPr lang="en-US" sz="1315" dirty="0"/>
          </a:p>
        </p:txBody>
      </p:sp>
      <p:sp>
        <p:nvSpPr>
          <p:cNvPr id="31" name="Text 3"/>
          <p:cNvSpPr/>
          <p:nvPr/>
        </p:nvSpPr>
        <p:spPr>
          <a:xfrm>
            <a:off x="761646" y="2269465"/>
            <a:ext cx="3531238"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Stored incrementally in Amazon S3</a:t>
            </a:r>
            <a:endParaRPr lang="en-US" sz="1315" dirty="0"/>
          </a:p>
        </p:txBody>
      </p:sp>
      <p:sp>
        <p:nvSpPr>
          <p:cNvPr id="32" name="Text 4"/>
          <p:cNvSpPr/>
          <p:nvPr/>
        </p:nvSpPr>
        <p:spPr>
          <a:xfrm>
            <a:off x="741193" y="2677815"/>
            <a:ext cx="5286156"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Automatically replicated across all Availability Zones</a:t>
            </a:r>
            <a:endParaRPr lang="en-US" sz="1315" dirty="0"/>
          </a:p>
        </p:txBody>
      </p:sp>
      <p:sp>
        <p:nvSpPr>
          <p:cNvPr id="33" name="Text 5"/>
          <p:cNvSpPr/>
          <p:nvPr/>
        </p:nvSpPr>
        <p:spPr>
          <a:xfrm>
            <a:off x="741193" y="3086165"/>
            <a:ext cx="4918757"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Only changed blocks since the most recent snapshot are saved</a:t>
            </a:r>
            <a:endParaRPr lang="en-US" sz="1315" dirty="0"/>
          </a:p>
        </p:txBody>
      </p:sp>
      <p:sp>
        <p:nvSpPr>
          <p:cNvPr id="34" name="Text 6"/>
          <p:cNvSpPr/>
          <p:nvPr/>
        </p:nvSpPr>
        <p:spPr>
          <a:xfrm>
            <a:off x="445472" y="3828619"/>
            <a:ext cx="5197177"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Key Benefits:</a:t>
            </a:r>
            <a:endParaRPr lang="en-US" sz="1461" dirty="0"/>
          </a:p>
        </p:txBody>
      </p:sp>
      <p:sp>
        <p:nvSpPr>
          <p:cNvPr id="35" name="Text 7"/>
          <p:cNvSpPr/>
          <p:nvPr/>
        </p:nvSpPr>
        <p:spPr>
          <a:xfrm>
            <a:off x="816699" y="4329775"/>
            <a:ext cx="2314194"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Point-in-Time Recovery</a:t>
            </a:r>
            <a:endParaRPr lang="en-US" sz="1169" dirty="0"/>
          </a:p>
        </p:txBody>
      </p:sp>
      <p:sp>
        <p:nvSpPr>
          <p:cNvPr id="36" name="Text 8"/>
          <p:cNvSpPr/>
          <p:nvPr/>
        </p:nvSpPr>
        <p:spPr>
          <a:xfrm>
            <a:off x="556840" y="4608195"/>
            <a:ext cx="2761929"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Restore data to any previous state</a:t>
            </a:r>
            <a:endParaRPr lang="en-US" sz="1023" dirty="0"/>
          </a:p>
        </p:txBody>
      </p:sp>
      <p:sp>
        <p:nvSpPr>
          <p:cNvPr id="37" name="Text 9"/>
          <p:cNvSpPr/>
          <p:nvPr/>
        </p:nvSpPr>
        <p:spPr>
          <a:xfrm>
            <a:off x="3424568" y="4329775"/>
            <a:ext cx="1326498"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Cost Efficient</a:t>
            </a:r>
            <a:endParaRPr lang="en-US" sz="1169" dirty="0"/>
          </a:p>
        </p:txBody>
      </p:sp>
      <p:sp>
        <p:nvSpPr>
          <p:cNvPr id="38" name="Text 10"/>
          <p:cNvSpPr/>
          <p:nvPr/>
        </p:nvSpPr>
        <p:spPr>
          <a:xfrm>
            <a:off x="3229674" y="4608195"/>
            <a:ext cx="2301607"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Incremental backups reduce storage costs</a:t>
            </a:r>
            <a:endParaRPr lang="en-US" sz="1023" dirty="0"/>
          </a:p>
        </p:txBody>
      </p:sp>
      <p:sp>
        <p:nvSpPr>
          <p:cNvPr id="39" name="Text 11"/>
          <p:cNvSpPr/>
          <p:nvPr/>
        </p:nvSpPr>
        <p:spPr>
          <a:xfrm>
            <a:off x="816699" y="5369211"/>
            <a:ext cx="1649118"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High Availability</a:t>
            </a:r>
            <a:endParaRPr lang="en-US" sz="1169" dirty="0"/>
          </a:p>
        </p:txBody>
      </p:sp>
      <p:sp>
        <p:nvSpPr>
          <p:cNvPr id="40" name="Text 12"/>
          <p:cNvSpPr/>
          <p:nvPr/>
        </p:nvSpPr>
        <p:spPr>
          <a:xfrm>
            <a:off x="556840" y="5647631"/>
            <a:ext cx="2301607"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Replicated across AZs for durability</a:t>
            </a:r>
            <a:endParaRPr lang="en-US" sz="1023" dirty="0"/>
          </a:p>
        </p:txBody>
      </p:sp>
      <p:sp>
        <p:nvSpPr>
          <p:cNvPr id="41" name="Text 13"/>
          <p:cNvSpPr/>
          <p:nvPr/>
        </p:nvSpPr>
        <p:spPr>
          <a:xfrm>
            <a:off x="3489533" y="5369211"/>
            <a:ext cx="2245459"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Continuous Protection</a:t>
            </a:r>
            <a:endParaRPr lang="en-US" sz="1169" dirty="0"/>
          </a:p>
        </p:txBody>
      </p:sp>
      <p:sp>
        <p:nvSpPr>
          <p:cNvPr id="42" name="Text 14"/>
          <p:cNvSpPr/>
          <p:nvPr/>
        </p:nvSpPr>
        <p:spPr>
          <a:xfrm>
            <a:off x="3229674" y="5647631"/>
            <a:ext cx="2301607"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Regular snapshots provide ongoing backup</a:t>
            </a:r>
            <a:endParaRPr lang="en-US" sz="1023" dirty="0"/>
          </a:p>
        </p:txBody>
      </p:sp>
      <p:sp>
        <p:nvSpPr>
          <p:cNvPr id="43" name="Text 15"/>
          <p:cNvSpPr/>
          <p:nvPr/>
        </p:nvSpPr>
        <p:spPr>
          <a:xfrm>
            <a:off x="7113056" y="2733499"/>
            <a:ext cx="1193031"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EBS Volume</a:t>
            </a:r>
            <a:endParaRPr lang="en-US" sz="1169" dirty="0"/>
          </a:p>
        </p:txBody>
      </p:sp>
      <p:sp>
        <p:nvSpPr>
          <p:cNvPr id="44" name="Text 16"/>
          <p:cNvSpPr/>
          <p:nvPr/>
        </p:nvSpPr>
        <p:spPr>
          <a:xfrm>
            <a:off x="6988799" y="2993358"/>
            <a:ext cx="1484908"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Data changes over time</a:t>
            </a:r>
            <a:endParaRPr lang="en-US" sz="1023" dirty="0"/>
          </a:p>
        </p:txBody>
      </p:sp>
      <p:sp>
        <p:nvSpPr>
          <p:cNvPr id="45" name="Text 17"/>
          <p:cNvSpPr/>
          <p:nvPr/>
        </p:nvSpPr>
        <p:spPr>
          <a:xfrm>
            <a:off x="9183517" y="2826306"/>
            <a:ext cx="1391405"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EBS Snapshot</a:t>
            </a:r>
            <a:endParaRPr lang="en-US" sz="1169" dirty="0"/>
          </a:p>
        </p:txBody>
      </p:sp>
      <p:sp>
        <p:nvSpPr>
          <p:cNvPr id="46" name="Text 18"/>
          <p:cNvSpPr/>
          <p:nvPr/>
        </p:nvSpPr>
        <p:spPr>
          <a:xfrm>
            <a:off x="9154162" y="3086165"/>
            <a:ext cx="1607181"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Point-in-time backup</a:t>
            </a:r>
            <a:endParaRPr lang="en-US" sz="1023" dirty="0"/>
          </a:p>
        </p:txBody>
      </p:sp>
      <p:sp>
        <p:nvSpPr>
          <p:cNvPr id="47" name="Text 19"/>
          <p:cNvSpPr/>
          <p:nvPr/>
        </p:nvSpPr>
        <p:spPr>
          <a:xfrm>
            <a:off x="8223692" y="3754373"/>
            <a:ext cx="1111245"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Amazon S3</a:t>
            </a:r>
            <a:endParaRPr lang="en-US" sz="1169" dirty="0"/>
          </a:p>
        </p:txBody>
      </p:sp>
      <p:sp>
        <p:nvSpPr>
          <p:cNvPr id="48" name="Text 20"/>
          <p:cNvSpPr/>
          <p:nvPr/>
        </p:nvSpPr>
        <p:spPr>
          <a:xfrm>
            <a:off x="8082004" y="4022883"/>
            <a:ext cx="1575684"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Incremental storage</a:t>
            </a:r>
            <a:endParaRPr lang="en-US" sz="1023" dirty="0"/>
          </a:p>
        </p:txBody>
      </p:sp>
      <p:sp>
        <p:nvSpPr>
          <p:cNvPr id="49" name="Text 21"/>
          <p:cNvSpPr/>
          <p:nvPr/>
        </p:nvSpPr>
        <p:spPr>
          <a:xfrm>
            <a:off x="6292297" y="4886615"/>
            <a:ext cx="5197177" cy="779577"/>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 Each snapshot contains all the necessary information to restore your data to the state it was in at the moment the snapshot was taken.</a:t>
            </a:r>
            <a:endParaRPr lang="en-US" sz="131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05078-1216-8EE8-27CA-6BFC847D04F6}"/>
            </a:ext>
          </a:extLst>
        </p:cNvPr>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BD44DC0A-22B8-FABB-25C5-211A45DFB684}"/>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3062093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593963" y="450454"/>
            <a:ext cx="278420" cy="334104"/>
          </a:xfrm>
          <a:prstGeom prst="rect">
            <a:avLst/>
          </a:prstGeom>
        </p:spPr>
      </p:pic>
      <p:pic>
        <p:nvPicPr>
          <p:cNvPr id="6" name="Image 4" descr="preencoded.png"/>
          <p:cNvPicPr>
            <a:picLocks noChangeAspect="1"/>
          </p:cNvPicPr>
          <p:nvPr/>
        </p:nvPicPr>
        <p:blipFill>
          <a:blip r:embed="rId7"/>
          <a:stretch>
            <a:fillRect/>
          </a:stretch>
        </p:blipFill>
        <p:spPr>
          <a:xfrm>
            <a:off x="593963" y="1749748"/>
            <a:ext cx="5197177" cy="816699"/>
          </a:xfrm>
          <a:prstGeom prst="rect">
            <a:avLst/>
          </a:prstGeom>
        </p:spPr>
      </p:pic>
      <p:pic>
        <p:nvPicPr>
          <p:cNvPr id="7" name="Image 5" descr="preencoded.png"/>
          <p:cNvPicPr>
            <a:picLocks noChangeAspect="1"/>
          </p:cNvPicPr>
          <p:nvPr/>
        </p:nvPicPr>
        <p:blipFill>
          <a:blip r:embed="rId8"/>
          <a:stretch>
            <a:fillRect/>
          </a:stretch>
        </p:blipFill>
        <p:spPr>
          <a:xfrm>
            <a:off x="742453" y="1898238"/>
            <a:ext cx="296982" cy="296982"/>
          </a:xfrm>
          <a:prstGeom prst="rect">
            <a:avLst/>
          </a:prstGeom>
        </p:spPr>
      </p:pic>
      <p:pic>
        <p:nvPicPr>
          <p:cNvPr id="8" name="Image 6" descr="preencoded.png"/>
          <p:cNvPicPr>
            <a:picLocks noChangeAspect="1"/>
          </p:cNvPicPr>
          <p:nvPr/>
        </p:nvPicPr>
        <p:blipFill>
          <a:blip r:embed="rId7"/>
          <a:stretch>
            <a:fillRect/>
          </a:stretch>
        </p:blipFill>
        <p:spPr>
          <a:xfrm>
            <a:off x="6088122" y="1749748"/>
            <a:ext cx="5197177" cy="816699"/>
          </a:xfrm>
          <a:prstGeom prst="rect">
            <a:avLst/>
          </a:prstGeom>
        </p:spPr>
      </p:pic>
      <p:pic>
        <p:nvPicPr>
          <p:cNvPr id="9" name="Image 7" descr="preencoded.png"/>
          <p:cNvPicPr>
            <a:picLocks noChangeAspect="1"/>
          </p:cNvPicPr>
          <p:nvPr/>
        </p:nvPicPr>
        <p:blipFill>
          <a:blip r:embed="rId9"/>
          <a:stretch>
            <a:fillRect/>
          </a:stretch>
        </p:blipFill>
        <p:spPr>
          <a:xfrm>
            <a:off x="6236612" y="1898238"/>
            <a:ext cx="296982" cy="296982"/>
          </a:xfrm>
          <a:prstGeom prst="rect">
            <a:avLst/>
          </a:prstGeom>
        </p:spPr>
      </p:pic>
      <p:pic>
        <p:nvPicPr>
          <p:cNvPr id="10" name="Image 8" descr="preencoded.png"/>
          <p:cNvPicPr>
            <a:picLocks noChangeAspect="1"/>
          </p:cNvPicPr>
          <p:nvPr/>
        </p:nvPicPr>
        <p:blipFill>
          <a:blip r:embed="rId7"/>
          <a:stretch>
            <a:fillRect/>
          </a:stretch>
        </p:blipFill>
        <p:spPr>
          <a:xfrm>
            <a:off x="593963" y="2863429"/>
            <a:ext cx="5197177" cy="816699"/>
          </a:xfrm>
          <a:prstGeom prst="rect">
            <a:avLst/>
          </a:prstGeom>
        </p:spPr>
      </p:pic>
      <p:pic>
        <p:nvPicPr>
          <p:cNvPr id="11" name="Image 9" descr="preencoded.png"/>
          <p:cNvPicPr>
            <a:picLocks noChangeAspect="1"/>
          </p:cNvPicPr>
          <p:nvPr/>
        </p:nvPicPr>
        <p:blipFill>
          <a:blip r:embed="rId10"/>
          <a:stretch>
            <a:fillRect/>
          </a:stretch>
        </p:blipFill>
        <p:spPr>
          <a:xfrm>
            <a:off x="742453" y="3011919"/>
            <a:ext cx="296982" cy="296982"/>
          </a:xfrm>
          <a:prstGeom prst="rect">
            <a:avLst/>
          </a:prstGeom>
        </p:spPr>
      </p:pic>
      <p:pic>
        <p:nvPicPr>
          <p:cNvPr id="12" name="Image 10" descr="preencoded.png"/>
          <p:cNvPicPr>
            <a:picLocks noChangeAspect="1"/>
          </p:cNvPicPr>
          <p:nvPr/>
        </p:nvPicPr>
        <p:blipFill>
          <a:blip r:embed="rId7"/>
          <a:stretch>
            <a:fillRect/>
          </a:stretch>
        </p:blipFill>
        <p:spPr>
          <a:xfrm>
            <a:off x="6088122" y="2863429"/>
            <a:ext cx="5197177" cy="816699"/>
          </a:xfrm>
          <a:prstGeom prst="rect">
            <a:avLst/>
          </a:prstGeom>
        </p:spPr>
      </p:pic>
      <p:pic>
        <p:nvPicPr>
          <p:cNvPr id="13" name="Image 11" descr="preencoded.png"/>
          <p:cNvPicPr>
            <a:picLocks noChangeAspect="1"/>
          </p:cNvPicPr>
          <p:nvPr/>
        </p:nvPicPr>
        <p:blipFill>
          <a:blip r:embed="rId11"/>
          <a:stretch>
            <a:fillRect/>
          </a:stretch>
        </p:blipFill>
        <p:spPr>
          <a:xfrm>
            <a:off x="6236612" y="3011919"/>
            <a:ext cx="296982" cy="296982"/>
          </a:xfrm>
          <a:prstGeom prst="rect">
            <a:avLst/>
          </a:prstGeom>
        </p:spPr>
      </p:pic>
      <p:pic>
        <p:nvPicPr>
          <p:cNvPr id="16" name="Image 14" descr="preencoded.png"/>
          <p:cNvPicPr>
            <a:picLocks noChangeAspect="1"/>
          </p:cNvPicPr>
          <p:nvPr/>
        </p:nvPicPr>
        <p:blipFill>
          <a:blip r:embed="rId12"/>
          <a:stretch>
            <a:fillRect/>
          </a:stretch>
        </p:blipFill>
        <p:spPr>
          <a:xfrm>
            <a:off x="11053283" y="6352962"/>
            <a:ext cx="232017" cy="259859"/>
          </a:xfrm>
          <a:prstGeom prst="rect">
            <a:avLst/>
          </a:prstGeom>
        </p:spPr>
      </p:pic>
      <p:sp>
        <p:nvSpPr>
          <p:cNvPr id="17" name="Text 0"/>
          <p:cNvSpPr/>
          <p:nvPr/>
        </p:nvSpPr>
        <p:spPr>
          <a:xfrm>
            <a:off x="1020874" y="450454"/>
            <a:ext cx="6627271" cy="334104"/>
          </a:xfrm>
          <a:prstGeom prst="rect">
            <a:avLst/>
          </a:prstGeom>
          <a:noFill/>
          <a:ln/>
        </p:spPr>
        <p:txBody>
          <a:bodyPr vert="horz" wrap="square" lIns="0" tIns="0" rIns="0" bIns="0" rtlCol="0" anchor="t"/>
          <a:lstStyle/>
          <a:p>
            <a:pPr>
              <a:lnSpc>
                <a:spcPts val="2631"/>
              </a:lnSpc>
            </a:pPr>
            <a:r>
              <a:rPr lang="en-US" sz="2192" b="1" dirty="0">
                <a:solidFill>
                  <a:srgbClr val="232F3E"/>
                </a:solidFill>
                <a:latin typeface="ui-sans-serif" pitchFamily="34" charset="0"/>
                <a:ea typeface="ui-sans-serif" pitchFamily="34" charset="-122"/>
                <a:cs typeface="ui-sans-serif" pitchFamily="34" charset="-120"/>
              </a:rPr>
              <a:t>Question 1</a:t>
            </a:r>
            <a:endParaRPr lang="en-US" sz="2192" dirty="0"/>
          </a:p>
        </p:txBody>
      </p:sp>
      <p:sp>
        <p:nvSpPr>
          <p:cNvPr id="19" name="Text 2"/>
          <p:cNvSpPr/>
          <p:nvPr/>
        </p:nvSpPr>
        <p:spPr>
          <a:xfrm>
            <a:off x="593963" y="1155784"/>
            <a:ext cx="1282960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is the fundamental nature of Amazon EBS snapshots?</a:t>
            </a:r>
            <a:endParaRPr lang="en-US" sz="1754" dirty="0"/>
          </a:p>
        </p:txBody>
      </p:sp>
      <p:sp>
        <p:nvSpPr>
          <p:cNvPr id="20" name="Text 3"/>
          <p:cNvSpPr/>
          <p:nvPr/>
        </p:nvSpPr>
        <p:spPr>
          <a:xfrm>
            <a:off x="833375" y="1898238"/>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1" name="Text 4"/>
          <p:cNvSpPr/>
          <p:nvPr/>
        </p:nvSpPr>
        <p:spPr>
          <a:xfrm>
            <a:off x="1187927" y="1898238"/>
            <a:ext cx="479979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They are full backups of an entire EC2 instance.</a:t>
            </a:r>
            <a:endParaRPr lang="en-US" sz="1315" dirty="0"/>
          </a:p>
        </p:txBody>
      </p:sp>
      <p:sp>
        <p:nvSpPr>
          <p:cNvPr id="22" name="Text 5"/>
          <p:cNvSpPr/>
          <p:nvPr/>
        </p:nvSpPr>
        <p:spPr>
          <a:xfrm>
            <a:off x="6328404" y="1898238"/>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3" name="Text 6"/>
          <p:cNvSpPr/>
          <p:nvPr/>
        </p:nvSpPr>
        <p:spPr>
          <a:xfrm>
            <a:off x="6682085" y="1898238"/>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They are incremental backups, saving only changed blocks since the last snapshot.</a:t>
            </a:r>
            <a:endParaRPr lang="en-US" sz="1315" dirty="0"/>
          </a:p>
        </p:txBody>
      </p:sp>
      <p:sp>
        <p:nvSpPr>
          <p:cNvPr id="24" name="Text 7"/>
          <p:cNvSpPr/>
          <p:nvPr/>
        </p:nvSpPr>
        <p:spPr>
          <a:xfrm>
            <a:off x="836421" y="301191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5" name="Text 8"/>
          <p:cNvSpPr/>
          <p:nvPr/>
        </p:nvSpPr>
        <p:spPr>
          <a:xfrm>
            <a:off x="1187926" y="3011919"/>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They are copies of data stored directly on local instance storage.</a:t>
            </a:r>
            <a:endParaRPr lang="en-US" sz="1315" dirty="0"/>
          </a:p>
        </p:txBody>
      </p:sp>
      <p:sp>
        <p:nvSpPr>
          <p:cNvPr id="26" name="Text 9"/>
          <p:cNvSpPr/>
          <p:nvPr/>
        </p:nvSpPr>
        <p:spPr>
          <a:xfrm>
            <a:off x="6323474" y="301191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7" name="Text 10"/>
          <p:cNvSpPr/>
          <p:nvPr/>
        </p:nvSpPr>
        <p:spPr>
          <a:xfrm>
            <a:off x="6682085" y="3011919"/>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They are automatically created and managed by AWS for all EBS volumes.</a:t>
            </a:r>
            <a:endParaRPr lang="en-US" sz="1315"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6" name="Image 4" descr="preencoded.png"/>
          <p:cNvPicPr>
            <a:picLocks noChangeAspect="1"/>
          </p:cNvPicPr>
          <p:nvPr/>
        </p:nvPicPr>
        <p:blipFill>
          <a:blip r:embed="rId6"/>
          <a:stretch>
            <a:fillRect/>
          </a:stretch>
        </p:blipFill>
        <p:spPr>
          <a:xfrm>
            <a:off x="593963" y="1675502"/>
            <a:ext cx="10691336" cy="668209"/>
          </a:xfrm>
          <a:prstGeom prst="rect">
            <a:avLst/>
          </a:prstGeom>
        </p:spPr>
      </p:pic>
      <p:pic>
        <p:nvPicPr>
          <p:cNvPr id="7" name="Image 5" descr="preencoded.png"/>
          <p:cNvPicPr>
            <a:picLocks noChangeAspect="1"/>
          </p:cNvPicPr>
          <p:nvPr/>
        </p:nvPicPr>
        <p:blipFill>
          <a:blip r:embed="rId7"/>
          <a:stretch>
            <a:fillRect/>
          </a:stretch>
        </p:blipFill>
        <p:spPr>
          <a:xfrm>
            <a:off x="742454" y="1823993"/>
            <a:ext cx="371227" cy="371227"/>
          </a:xfrm>
          <a:prstGeom prst="rect">
            <a:avLst/>
          </a:prstGeom>
        </p:spPr>
      </p:pic>
      <p:pic>
        <p:nvPicPr>
          <p:cNvPr id="8" name="Image 6" descr="preencoded.png"/>
          <p:cNvPicPr>
            <a:picLocks noChangeAspect="1"/>
          </p:cNvPicPr>
          <p:nvPr/>
        </p:nvPicPr>
        <p:blipFill>
          <a:blip r:embed="rId8"/>
          <a:stretch>
            <a:fillRect/>
          </a:stretch>
        </p:blipFill>
        <p:spPr>
          <a:xfrm>
            <a:off x="593963" y="3086165"/>
            <a:ext cx="167052" cy="167052"/>
          </a:xfrm>
          <a:prstGeom prst="rect">
            <a:avLst/>
          </a:prstGeom>
        </p:spPr>
      </p:pic>
      <p:pic>
        <p:nvPicPr>
          <p:cNvPr id="9" name="Image 7" descr="preencoded.png"/>
          <p:cNvPicPr>
            <a:picLocks noChangeAspect="1"/>
          </p:cNvPicPr>
          <p:nvPr/>
        </p:nvPicPr>
        <p:blipFill>
          <a:blip r:embed="rId8"/>
          <a:stretch>
            <a:fillRect/>
          </a:stretch>
        </p:blipFill>
        <p:spPr>
          <a:xfrm>
            <a:off x="593963" y="3754373"/>
            <a:ext cx="167052" cy="167052"/>
          </a:xfrm>
          <a:prstGeom prst="rect">
            <a:avLst/>
          </a:prstGeom>
        </p:spPr>
      </p:pic>
      <p:pic>
        <p:nvPicPr>
          <p:cNvPr id="10" name="Image 8" descr="preencoded.png"/>
          <p:cNvPicPr>
            <a:picLocks noChangeAspect="1"/>
          </p:cNvPicPr>
          <p:nvPr/>
        </p:nvPicPr>
        <p:blipFill>
          <a:blip r:embed="rId8"/>
          <a:stretch>
            <a:fillRect/>
          </a:stretch>
        </p:blipFill>
        <p:spPr>
          <a:xfrm>
            <a:off x="593963" y="4422582"/>
            <a:ext cx="167052" cy="167052"/>
          </a:xfrm>
          <a:prstGeom prst="rect">
            <a:avLst/>
          </a:prstGeom>
        </p:spPr>
      </p:pic>
      <p:pic>
        <p:nvPicPr>
          <p:cNvPr id="13" name="Image 11" descr="preencoded.png"/>
          <p:cNvPicPr>
            <a:picLocks noChangeAspect="1"/>
          </p:cNvPicPr>
          <p:nvPr/>
        </p:nvPicPr>
        <p:blipFill>
          <a:blip r:embed="rId9"/>
          <a:stretch>
            <a:fillRect/>
          </a:stretch>
        </p:blipFill>
        <p:spPr>
          <a:xfrm>
            <a:off x="11053283" y="6352962"/>
            <a:ext cx="232017" cy="259859"/>
          </a:xfrm>
          <a:prstGeom prst="rect">
            <a:avLst/>
          </a:prstGeom>
        </p:spPr>
      </p:pic>
      <p:sp>
        <p:nvSpPr>
          <p:cNvPr id="17" name="Text 3"/>
          <p:cNvSpPr/>
          <p:nvPr/>
        </p:nvSpPr>
        <p:spPr>
          <a:xfrm>
            <a:off x="871368" y="1823993"/>
            <a:ext cx="371227" cy="371227"/>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B</a:t>
            </a:r>
            <a:endParaRPr lang="en-US" sz="1169" dirty="0"/>
          </a:p>
        </p:txBody>
      </p:sp>
      <p:sp>
        <p:nvSpPr>
          <p:cNvPr id="18" name="Text 4"/>
          <p:cNvSpPr/>
          <p:nvPr/>
        </p:nvSpPr>
        <p:spPr>
          <a:xfrm>
            <a:off x="1262172" y="1879677"/>
            <a:ext cx="9307762"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They are incremental backups, saving only changed blocks since the last snapshot.</a:t>
            </a:r>
            <a:endParaRPr lang="en-US" sz="1461" dirty="0"/>
          </a:p>
        </p:txBody>
      </p:sp>
      <p:sp>
        <p:nvSpPr>
          <p:cNvPr id="19" name="Text 5"/>
          <p:cNvSpPr/>
          <p:nvPr/>
        </p:nvSpPr>
        <p:spPr>
          <a:xfrm>
            <a:off x="593963" y="2640692"/>
            <a:ext cx="1069133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20" name="Text 6"/>
          <p:cNvSpPr/>
          <p:nvPr/>
        </p:nvSpPr>
        <p:spPr>
          <a:xfrm>
            <a:off x="872383" y="3049042"/>
            <a:ext cx="10412916"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Amazon EBS snapshots are incremental backups, meaning they only save the blocks on the volume that have changed since the most recent snapshot.</a:t>
            </a:r>
            <a:endParaRPr lang="en-US" sz="1315" dirty="0"/>
          </a:p>
        </p:txBody>
      </p:sp>
      <p:sp>
        <p:nvSpPr>
          <p:cNvPr id="21" name="Text 7"/>
          <p:cNvSpPr/>
          <p:nvPr/>
        </p:nvSpPr>
        <p:spPr>
          <a:xfrm>
            <a:off x="872383" y="3717250"/>
            <a:ext cx="10412916"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This approach minimizes the time required to create the snapshot and saves on storage costs by not duplicating unchanged data.</a:t>
            </a:r>
            <a:endParaRPr lang="en-US" sz="1315" dirty="0"/>
          </a:p>
        </p:txBody>
      </p:sp>
      <p:sp>
        <p:nvSpPr>
          <p:cNvPr id="22" name="Text 8"/>
          <p:cNvSpPr/>
          <p:nvPr/>
        </p:nvSpPr>
        <p:spPr>
          <a:xfrm>
            <a:off x="872383" y="4385459"/>
            <a:ext cx="10412916"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AWS does not automatically back up the data stored on your EBS volumes; snapshots must be created manually or through automation.</a:t>
            </a:r>
            <a:endParaRPr lang="en-US" sz="1315"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593963" y="450454"/>
            <a:ext cx="278420" cy="334104"/>
          </a:xfrm>
          <a:prstGeom prst="rect">
            <a:avLst/>
          </a:prstGeom>
        </p:spPr>
      </p:pic>
      <p:pic>
        <p:nvPicPr>
          <p:cNvPr id="6" name="Image 4" descr="preencoded.png"/>
          <p:cNvPicPr>
            <a:picLocks noChangeAspect="1"/>
          </p:cNvPicPr>
          <p:nvPr/>
        </p:nvPicPr>
        <p:blipFill>
          <a:blip r:embed="rId7"/>
          <a:stretch>
            <a:fillRect/>
          </a:stretch>
        </p:blipFill>
        <p:spPr>
          <a:xfrm>
            <a:off x="593963" y="1749748"/>
            <a:ext cx="5197177" cy="816699"/>
          </a:xfrm>
          <a:prstGeom prst="rect">
            <a:avLst/>
          </a:prstGeom>
        </p:spPr>
      </p:pic>
      <p:pic>
        <p:nvPicPr>
          <p:cNvPr id="7" name="Image 5" descr="preencoded.png"/>
          <p:cNvPicPr>
            <a:picLocks noChangeAspect="1"/>
          </p:cNvPicPr>
          <p:nvPr/>
        </p:nvPicPr>
        <p:blipFill>
          <a:blip r:embed="rId8"/>
          <a:stretch>
            <a:fillRect/>
          </a:stretch>
        </p:blipFill>
        <p:spPr>
          <a:xfrm>
            <a:off x="742453" y="1898238"/>
            <a:ext cx="296982" cy="296982"/>
          </a:xfrm>
          <a:prstGeom prst="rect">
            <a:avLst/>
          </a:prstGeom>
        </p:spPr>
      </p:pic>
      <p:pic>
        <p:nvPicPr>
          <p:cNvPr id="8" name="Image 6" descr="preencoded.png"/>
          <p:cNvPicPr>
            <a:picLocks noChangeAspect="1"/>
          </p:cNvPicPr>
          <p:nvPr/>
        </p:nvPicPr>
        <p:blipFill>
          <a:blip r:embed="rId7"/>
          <a:stretch>
            <a:fillRect/>
          </a:stretch>
        </p:blipFill>
        <p:spPr>
          <a:xfrm>
            <a:off x="6088122" y="1749748"/>
            <a:ext cx="5197177" cy="816699"/>
          </a:xfrm>
          <a:prstGeom prst="rect">
            <a:avLst/>
          </a:prstGeom>
        </p:spPr>
      </p:pic>
      <p:pic>
        <p:nvPicPr>
          <p:cNvPr id="9" name="Image 7" descr="preencoded.png"/>
          <p:cNvPicPr>
            <a:picLocks noChangeAspect="1"/>
          </p:cNvPicPr>
          <p:nvPr/>
        </p:nvPicPr>
        <p:blipFill>
          <a:blip r:embed="rId9"/>
          <a:stretch>
            <a:fillRect/>
          </a:stretch>
        </p:blipFill>
        <p:spPr>
          <a:xfrm>
            <a:off x="6236612" y="1898238"/>
            <a:ext cx="296982" cy="296982"/>
          </a:xfrm>
          <a:prstGeom prst="rect">
            <a:avLst/>
          </a:prstGeom>
        </p:spPr>
      </p:pic>
      <p:pic>
        <p:nvPicPr>
          <p:cNvPr id="10" name="Image 8" descr="preencoded.png"/>
          <p:cNvPicPr>
            <a:picLocks noChangeAspect="1"/>
          </p:cNvPicPr>
          <p:nvPr/>
        </p:nvPicPr>
        <p:blipFill>
          <a:blip r:embed="rId7"/>
          <a:stretch>
            <a:fillRect/>
          </a:stretch>
        </p:blipFill>
        <p:spPr>
          <a:xfrm>
            <a:off x="593963" y="2863429"/>
            <a:ext cx="5197177" cy="816699"/>
          </a:xfrm>
          <a:prstGeom prst="rect">
            <a:avLst/>
          </a:prstGeom>
        </p:spPr>
      </p:pic>
      <p:pic>
        <p:nvPicPr>
          <p:cNvPr id="11" name="Image 9" descr="preencoded.png"/>
          <p:cNvPicPr>
            <a:picLocks noChangeAspect="1"/>
          </p:cNvPicPr>
          <p:nvPr/>
        </p:nvPicPr>
        <p:blipFill>
          <a:blip r:embed="rId10"/>
          <a:stretch>
            <a:fillRect/>
          </a:stretch>
        </p:blipFill>
        <p:spPr>
          <a:xfrm>
            <a:off x="742453" y="3011919"/>
            <a:ext cx="296982" cy="296982"/>
          </a:xfrm>
          <a:prstGeom prst="rect">
            <a:avLst/>
          </a:prstGeom>
        </p:spPr>
      </p:pic>
      <p:pic>
        <p:nvPicPr>
          <p:cNvPr id="12" name="Image 10" descr="preencoded.png"/>
          <p:cNvPicPr>
            <a:picLocks noChangeAspect="1"/>
          </p:cNvPicPr>
          <p:nvPr/>
        </p:nvPicPr>
        <p:blipFill>
          <a:blip r:embed="rId7"/>
          <a:stretch>
            <a:fillRect/>
          </a:stretch>
        </p:blipFill>
        <p:spPr>
          <a:xfrm>
            <a:off x="6088122" y="2863429"/>
            <a:ext cx="5197177" cy="816699"/>
          </a:xfrm>
          <a:prstGeom prst="rect">
            <a:avLst/>
          </a:prstGeom>
        </p:spPr>
      </p:pic>
      <p:pic>
        <p:nvPicPr>
          <p:cNvPr id="13" name="Image 11" descr="preencoded.png"/>
          <p:cNvPicPr>
            <a:picLocks noChangeAspect="1"/>
          </p:cNvPicPr>
          <p:nvPr/>
        </p:nvPicPr>
        <p:blipFill>
          <a:blip r:embed="rId11"/>
          <a:stretch>
            <a:fillRect/>
          </a:stretch>
        </p:blipFill>
        <p:spPr>
          <a:xfrm>
            <a:off x="6236612" y="3011919"/>
            <a:ext cx="296982" cy="296982"/>
          </a:xfrm>
          <a:prstGeom prst="rect">
            <a:avLst/>
          </a:prstGeom>
        </p:spPr>
      </p:pic>
      <p:pic>
        <p:nvPicPr>
          <p:cNvPr id="16" name="Image 14" descr="preencoded.png"/>
          <p:cNvPicPr>
            <a:picLocks noChangeAspect="1"/>
          </p:cNvPicPr>
          <p:nvPr/>
        </p:nvPicPr>
        <p:blipFill>
          <a:blip r:embed="rId12"/>
          <a:stretch>
            <a:fillRect/>
          </a:stretch>
        </p:blipFill>
        <p:spPr>
          <a:xfrm>
            <a:off x="11053283" y="6352962"/>
            <a:ext cx="232017" cy="259859"/>
          </a:xfrm>
          <a:prstGeom prst="rect">
            <a:avLst/>
          </a:prstGeom>
        </p:spPr>
      </p:pic>
      <p:sp>
        <p:nvSpPr>
          <p:cNvPr id="17" name="Text 0"/>
          <p:cNvSpPr/>
          <p:nvPr/>
        </p:nvSpPr>
        <p:spPr>
          <a:xfrm>
            <a:off x="1020874" y="450454"/>
            <a:ext cx="8542977" cy="334104"/>
          </a:xfrm>
          <a:prstGeom prst="rect">
            <a:avLst/>
          </a:prstGeom>
          <a:noFill/>
          <a:ln/>
        </p:spPr>
        <p:txBody>
          <a:bodyPr vert="horz" wrap="square" lIns="0" tIns="0" rIns="0" bIns="0" rtlCol="0" anchor="t"/>
          <a:lstStyle/>
          <a:p>
            <a:pPr>
              <a:lnSpc>
                <a:spcPts val="2631"/>
              </a:lnSpc>
            </a:pPr>
            <a:r>
              <a:rPr lang="en-US" sz="2192" b="1" dirty="0">
                <a:solidFill>
                  <a:srgbClr val="232F3E"/>
                </a:solidFill>
                <a:latin typeface="ui-sans-serif" pitchFamily="34" charset="0"/>
                <a:ea typeface="ui-sans-serif" pitchFamily="34" charset="-122"/>
                <a:cs typeface="ui-sans-serif" pitchFamily="34" charset="-120"/>
              </a:rPr>
              <a:t>Question 2</a:t>
            </a:r>
            <a:endParaRPr lang="en-US" sz="2192" dirty="0"/>
          </a:p>
        </p:txBody>
      </p:sp>
      <p:sp>
        <p:nvSpPr>
          <p:cNvPr id="19" name="Text 2"/>
          <p:cNvSpPr/>
          <p:nvPr/>
        </p:nvSpPr>
        <p:spPr>
          <a:xfrm>
            <a:off x="593963" y="1155784"/>
            <a:ext cx="1282960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Where are Amazon EBS snapshots primarily stored?</a:t>
            </a:r>
            <a:endParaRPr lang="en-US" sz="1754" dirty="0"/>
          </a:p>
        </p:txBody>
      </p:sp>
      <p:sp>
        <p:nvSpPr>
          <p:cNvPr id="20" name="Text 3"/>
          <p:cNvSpPr/>
          <p:nvPr/>
        </p:nvSpPr>
        <p:spPr>
          <a:xfrm>
            <a:off x="833375" y="1898238"/>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1" name="Text 4"/>
          <p:cNvSpPr/>
          <p:nvPr/>
        </p:nvSpPr>
        <p:spPr>
          <a:xfrm>
            <a:off x="1187926" y="1898238"/>
            <a:ext cx="434683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Directly on the EC2 instance's root volume.</a:t>
            </a:r>
            <a:endParaRPr lang="en-US" sz="1315" dirty="0"/>
          </a:p>
        </p:txBody>
      </p:sp>
      <p:sp>
        <p:nvSpPr>
          <p:cNvPr id="22" name="Text 5"/>
          <p:cNvSpPr/>
          <p:nvPr/>
        </p:nvSpPr>
        <p:spPr>
          <a:xfrm>
            <a:off x="6328404" y="1898238"/>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3" name="Text 6"/>
          <p:cNvSpPr/>
          <p:nvPr/>
        </p:nvSpPr>
        <p:spPr>
          <a:xfrm>
            <a:off x="6682085" y="1898238"/>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In Amazon S3, but not directly accessible via the S3 console or API.</a:t>
            </a:r>
            <a:endParaRPr lang="en-US" sz="1315" dirty="0"/>
          </a:p>
        </p:txBody>
      </p:sp>
      <p:sp>
        <p:nvSpPr>
          <p:cNvPr id="24" name="Text 7"/>
          <p:cNvSpPr/>
          <p:nvPr/>
        </p:nvSpPr>
        <p:spPr>
          <a:xfrm>
            <a:off x="836421" y="301191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5" name="Text 8"/>
          <p:cNvSpPr/>
          <p:nvPr/>
        </p:nvSpPr>
        <p:spPr>
          <a:xfrm>
            <a:off x="1187926" y="3011919"/>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In a dedicated EBS Snapshot storage service, separate from S3.</a:t>
            </a:r>
            <a:endParaRPr lang="en-US" sz="1315" dirty="0"/>
          </a:p>
        </p:txBody>
      </p:sp>
      <p:sp>
        <p:nvSpPr>
          <p:cNvPr id="26" name="Text 9"/>
          <p:cNvSpPr/>
          <p:nvPr/>
        </p:nvSpPr>
        <p:spPr>
          <a:xfrm>
            <a:off x="6323474" y="301191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7" name="Text 10"/>
          <p:cNvSpPr/>
          <p:nvPr/>
        </p:nvSpPr>
        <p:spPr>
          <a:xfrm>
            <a:off x="6682085" y="3011919"/>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On local storage within the Availability Zone where the EBS volume resides.</a:t>
            </a:r>
            <a:endParaRPr lang="en-US" sz="1315"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310858"/>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6" name="Image 4" descr="preencoded.png"/>
          <p:cNvPicPr>
            <a:picLocks noChangeAspect="1"/>
          </p:cNvPicPr>
          <p:nvPr/>
        </p:nvPicPr>
        <p:blipFill>
          <a:blip r:embed="rId6"/>
          <a:stretch>
            <a:fillRect/>
          </a:stretch>
        </p:blipFill>
        <p:spPr>
          <a:xfrm>
            <a:off x="593963" y="1601257"/>
            <a:ext cx="5197177" cy="816699"/>
          </a:xfrm>
          <a:prstGeom prst="rect">
            <a:avLst/>
          </a:prstGeom>
        </p:spPr>
      </p:pic>
      <p:pic>
        <p:nvPicPr>
          <p:cNvPr id="7" name="Image 5" descr="preencoded.png"/>
          <p:cNvPicPr>
            <a:picLocks noChangeAspect="1"/>
          </p:cNvPicPr>
          <p:nvPr/>
        </p:nvPicPr>
        <p:blipFill>
          <a:blip r:embed="rId7"/>
          <a:stretch>
            <a:fillRect/>
          </a:stretch>
        </p:blipFill>
        <p:spPr>
          <a:xfrm>
            <a:off x="742453" y="1749747"/>
            <a:ext cx="296982" cy="296982"/>
          </a:xfrm>
          <a:prstGeom prst="rect">
            <a:avLst/>
          </a:prstGeom>
        </p:spPr>
      </p:pic>
      <p:pic>
        <p:nvPicPr>
          <p:cNvPr id="8" name="Image 6" descr="preencoded.png"/>
          <p:cNvPicPr>
            <a:picLocks noChangeAspect="1"/>
          </p:cNvPicPr>
          <p:nvPr/>
        </p:nvPicPr>
        <p:blipFill>
          <a:blip r:embed="rId8"/>
          <a:stretch>
            <a:fillRect/>
          </a:stretch>
        </p:blipFill>
        <p:spPr>
          <a:xfrm>
            <a:off x="6088122" y="1601257"/>
            <a:ext cx="5197177" cy="816699"/>
          </a:xfrm>
          <a:prstGeom prst="rect">
            <a:avLst/>
          </a:prstGeom>
        </p:spPr>
      </p:pic>
      <p:pic>
        <p:nvPicPr>
          <p:cNvPr id="9" name="Image 7" descr="preencoded.png"/>
          <p:cNvPicPr>
            <a:picLocks noChangeAspect="1"/>
          </p:cNvPicPr>
          <p:nvPr/>
        </p:nvPicPr>
        <p:blipFill>
          <a:blip r:embed="rId9"/>
          <a:stretch>
            <a:fillRect/>
          </a:stretch>
        </p:blipFill>
        <p:spPr>
          <a:xfrm>
            <a:off x="6236612" y="1749747"/>
            <a:ext cx="296982" cy="296982"/>
          </a:xfrm>
          <a:prstGeom prst="rect">
            <a:avLst/>
          </a:prstGeom>
        </p:spPr>
      </p:pic>
      <p:pic>
        <p:nvPicPr>
          <p:cNvPr id="10" name="Image 8" descr="preencoded.png"/>
          <p:cNvPicPr>
            <a:picLocks noChangeAspect="1"/>
          </p:cNvPicPr>
          <p:nvPr/>
        </p:nvPicPr>
        <p:blipFill>
          <a:blip r:embed="rId10"/>
          <a:stretch>
            <a:fillRect/>
          </a:stretch>
        </p:blipFill>
        <p:spPr>
          <a:xfrm>
            <a:off x="593963" y="2714938"/>
            <a:ext cx="5197177" cy="816699"/>
          </a:xfrm>
          <a:prstGeom prst="rect">
            <a:avLst/>
          </a:prstGeom>
        </p:spPr>
      </p:pic>
      <p:pic>
        <p:nvPicPr>
          <p:cNvPr id="11" name="Image 9" descr="preencoded.png"/>
          <p:cNvPicPr>
            <a:picLocks noChangeAspect="1"/>
          </p:cNvPicPr>
          <p:nvPr/>
        </p:nvPicPr>
        <p:blipFill>
          <a:blip r:embed="rId7"/>
          <a:stretch>
            <a:fillRect/>
          </a:stretch>
        </p:blipFill>
        <p:spPr>
          <a:xfrm>
            <a:off x="742453" y="2863428"/>
            <a:ext cx="296982" cy="296982"/>
          </a:xfrm>
          <a:prstGeom prst="rect">
            <a:avLst/>
          </a:prstGeom>
        </p:spPr>
      </p:pic>
      <p:pic>
        <p:nvPicPr>
          <p:cNvPr id="12" name="Image 10" descr="preencoded.png"/>
          <p:cNvPicPr>
            <a:picLocks noChangeAspect="1"/>
          </p:cNvPicPr>
          <p:nvPr/>
        </p:nvPicPr>
        <p:blipFill>
          <a:blip r:embed="rId10"/>
          <a:stretch>
            <a:fillRect/>
          </a:stretch>
        </p:blipFill>
        <p:spPr>
          <a:xfrm>
            <a:off x="6088122" y="2714938"/>
            <a:ext cx="5197177" cy="816699"/>
          </a:xfrm>
          <a:prstGeom prst="rect">
            <a:avLst/>
          </a:prstGeom>
        </p:spPr>
      </p:pic>
      <p:pic>
        <p:nvPicPr>
          <p:cNvPr id="13" name="Image 11" descr="preencoded.png"/>
          <p:cNvPicPr>
            <a:picLocks noChangeAspect="1"/>
          </p:cNvPicPr>
          <p:nvPr/>
        </p:nvPicPr>
        <p:blipFill>
          <a:blip r:embed="rId11"/>
          <a:stretch>
            <a:fillRect/>
          </a:stretch>
        </p:blipFill>
        <p:spPr>
          <a:xfrm>
            <a:off x="6236612" y="2863428"/>
            <a:ext cx="296982" cy="296982"/>
          </a:xfrm>
          <a:prstGeom prst="rect">
            <a:avLst/>
          </a:prstGeom>
        </p:spPr>
      </p:pic>
      <p:pic>
        <p:nvPicPr>
          <p:cNvPr id="14" name="Image 12" descr="preencoded.png"/>
          <p:cNvPicPr>
            <a:picLocks noChangeAspect="1"/>
          </p:cNvPicPr>
          <p:nvPr/>
        </p:nvPicPr>
        <p:blipFill>
          <a:blip r:embed="rId12"/>
          <a:stretch>
            <a:fillRect/>
          </a:stretch>
        </p:blipFill>
        <p:spPr>
          <a:xfrm>
            <a:off x="593963" y="3754373"/>
            <a:ext cx="10691336" cy="1559153"/>
          </a:xfrm>
          <a:prstGeom prst="rect">
            <a:avLst/>
          </a:prstGeom>
        </p:spPr>
      </p:pic>
      <p:pic>
        <p:nvPicPr>
          <p:cNvPr id="15" name="Image 13" descr="preencoded.png"/>
          <p:cNvPicPr>
            <a:picLocks noChangeAspect="1"/>
          </p:cNvPicPr>
          <p:nvPr/>
        </p:nvPicPr>
        <p:blipFill>
          <a:blip r:embed="rId13"/>
          <a:stretch>
            <a:fillRect/>
          </a:stretch>
        </p:blipFill>
        <p:spPr>
          <a:xfrm>
            <a:off x="816699" y="4014232"/>
            <a:ext cx="167052" cy="296982"/>
          </a:xfrm>
          <a:prstGeom prst="rect">
            <a:avLst/>
          </a:prstGeom>
        </p:spPr>
      </p:pic>
      <p:pic>
        <p:nvPicPr>
          <p:cNvPr id="18" name="Image 16" descr="preencoded.png"/>
          <p:cNvPicPr>
            <a:picLocks noChangeAspect="1"/>
          </p:cNvPicPr>
          <p:nvPr/>
        </p:nvPicPr>
        <p:blipFill>
          <a:blip r:embed="rId14"/>
          <a:stretch>
            <a:fillRect/>
          </a:stretch>
        </p:blipFill>
        <p:spPr>
          <a:xfrm>
            <a:off x="11053283" y="6352962"/>
            <a:ext cx="232017" cy="259859"/>
          </a:xfrm>
          <a:prstGeom prst="rect">
            <a:avLst/>
          </a:prstGeom>
        </p:spPr>
      </p:pic>
      <p:sp>
        <p:nvSpPr>
          <p:cNvPr id="22" name="Text 3"/>
          <p:cNvSpPr/>
          <p:nvPr/>
        </p:nvSpPr>
        <p:spPr>
          <a:xfrm>
            <a:off x="833375" y="1749747"/>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3" name="Text 4"/>
          <p:cNvSpPr/>
          <p:nvPr/>
        </p:nvSpPr>
        <p:spPr>
          <a:xfrm>
            <a:off x="1187926" y="1749748"/>
            <a:ext cx="434683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Directly on the EC2 instance's root volume.</a:t>
            </a:r>
            <a:endParaRPr lang="en-US" sz="1315" dirty="0"/>
          </a:p>
        </p:txBody>
      </p:sp>
      <p:sp>
        <p:nvSpPr>
          <p:cNvPr id="24" name="Text 5"/>
          <p:cNvSpPr/>
          <p:nvPr/>
        </p:nvSpPr>
        <p:spPr>
          <a:xfrm>
            <a:off x="6328404" y="1749747"/>
            <a:ext cx="296982" cy="29698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B</a:t>
            </a:r>
            <a:endParaRPr lang="en-US" sz="1169" dirty="0"/>
          </a:p>
        </p:txBody>
      </p:sp>
      <p:sp>
        <p:nvSpPr>
          <p:cNvPr id="25" name="Text 6"/>
          <p:cNvSpPr/>
          <p:nvPr/>
        </p:nvSpPr>
        <p:spPr>
          <a:xfrm>
            <a:off x="6682085" y="1749748"/>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In Amazon S3, but not directly accessible via the S3 console or API.</a:t>
            </a:r>
            <a:endParaRPr lang="en-US" sz="1315" dirty="0"/>
          </a:p>
        </p:txBody>
      </p:sp>
      <p:sp>
        <p:nvSpPr>
          <p:cNvPr id="26" name="Text 7"/>
          <p:cNvSpPr/>
          <p:nvPr/>
        </p:nvSpPr>
        <p:spPr>
          <a:xfrm>
            <a:off x="836421" y="2863428"/>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7" name="Text 8"/>
          <p:cNvSpPr/>
          <p:nvPr/>
        </p:nvSpPr>
        <p:spPr>
          <a:xfrm>
            <a:off x="1187926" y="2863428"/>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In a dedicated EBS Snapshot storage service, separate from S3.</a:t>
            </a:r>
            <a:endParaRPr lang="en-US" sz="1315" dirty="0"/>
          </a:p>
        </p:txBody>
      </p:sp>
      <p:sp>
        <p:nvSpPr>
          <p:cNvPr id="28" name="Text 9"/>
          <p:cNvSpPr/>
          <p:nvPr/>
        </p:nvSpPr>
        <p:spPr>
          <a:xfrm>
            <a:off x="6323474" y="2863428"/>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9" name="Text 10"/>
          <p:cNvSpPr/>
          <p:nvPr/>
        </p:nvSpPr>
        <p:spPr>
          <a:xfrm>
            <a:off x="6682085" y="2863428"/>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On local storage within the Availability Zone where the EBS volume resides.</a:t>
            </a:r>
            <a:endParaRPr lang="en-US" sz="1315" dirty="0"/>
          </a:p>
        </p:txBody>
      </p:sp>
      <p:sp>
        <p:nvSpPr>
          <p:cNvPr id="30" name="Text 11"/>
          <p:cNvSpPr/>
          <p:nvPr/>
        </p:nvSpPr>
        <p:spPr>
          <a:xfrm>
            <a:off x="1132242" y="3977109"/>
            <a:ext cx="9930321"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31" name="Text 12"/>
          <p:cNvSpPr/>
          <p:nvPr/>
        </p:nvSpPr>
        <p:spPr>
          <a:xfrm>
            <a:off x="1132242" y="4311213"/>
            <a:ext cx="9930321" cy="779577"/>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EBS snapshots are stored in Amazon S3. While they reside in S3, they are managed through the EBS service and are not directly accessible or viewable via the Amazon S3 console or API. This abstraction provides a secure and managed way to store snapshot data without exposing the underlying S3 structure to users.</a:t>
            </a:r>
            <a:endParaRPr lang="en-US" sz="131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9503410" y="79226"/>
            <a:ext cx="2375853" cy="2375853"/>
          </a:xfrm>
          <a:prstGeom prst="rect">
            <a:avLst/>
          </a:prstGeom>
        </p:spPr>
      </p:pic>
      <p:pic>
        <p:nvPicPr>
          <p:cNvPr id="5" name="Image 3" descr="preencoded.png"/>
          <p:cNvPicPr>
            <a:picLocks noChangeAspect="1"/>
          </p:cNvPicPr>
          <p:nvPr/>
        </p:nvPicPr>
        <p:blipFill>
          <a:blip r:embed="rId4"/>
          <a:stretch>
            <a:fillRect/>
          </a:stretch>
        </p:blipFill>
        <p:spPr>
          <a:xfrm>
            <a:off x="371227" y="895926"/>
            <a:ext cx="742454" cy="37123"/>
          </a:xfrm>
          <a:prstGeom prst="rect">
            <a:avLst/>
          </a:prstGeom>
        </p:spPr>
      </p:pic>
      <p:pic>
        <p:nvPicPr>
          <p:cNvPr id="6" name="Image 4" descr="preencoded.png"/>
          <p:cNvPicPr>
            <a:picLocks noChangeAspect="1"/>
          </p:cNvPicPr>
          <p:nvPr/>
        </p:nvPicPr>
        <p:blipFill>
          <a:blip r:embed="rId5"/>
          <a:stretch>
            <a:fillRect/>
          </a:stretch>
        </p:blipFill>
        <p:spPr>
          <a:xfrm>
            <a:off x="371227" y="1192907"/>
            <a:ext cx="222736" cy="222736"/>
          </a:xfrm>
          <a:prstGeom prst="rect">
            <a:avLst/>
          </a:prstGeom>
        </p:spPr>
      </p:pic>
      <p:pic>
        <p:nvPicPr>
          <p:cNvPr id="7" name="Image 5" descr="preencoded.png"/>
          <p:cNvPicPr>
            <a:picLocks noChangeAspect="1"/>
          </p:cNvPicPr>
          <p:nvPr/>
        </p:nvPicPr>
        <p:blipFill>
          <a:blip r:embed="rId6"/>
          <a:stretch>
            <a:fillRect/>
          </a:stretch>
        </p:blipFill>
        <p:spPr>
          <a:xfrm>
            <a:off x="371227" y="2935748"/>
            <a:ext cx="222736" cy="222736"/>
          </a:xfrm>
          <a:prstGeom prst="rect">
            <a:avLst/>
          </a:prstGeom>
        </p:spPr>
      </p:pic>
      <p:pic>
        <p:nvPicPr>
          <p:cNvPr id="18" name="Image 16" descr="preencoded.png"/>
          <p:cNvPicPr>
            <a:picLocks noChangeAspect="1"/>
          </p:cNvPicPr>
          <p:nvPr/>
        </p:nvPicPr>
        <p:blipFill>
          <a:blip r:embed="rId7"/>
          <a:stretch>
            <a:fillRect/>
          </a:stretch>
        </p:blipFill>
        <p:spPr>
          <a:xfrm>
            <a:off x="612509" y="3853129"/>
            <a:ext cx="139210" cy="259859"/>
          </a:xfrm>
          <a:prstGeom prst="rect">
            <a:avLst/>
          </a:prstGeom>
        </p:spPr>
      </p:pic>
      <p:pic>
        <p:nvPicPr>
          <p:cNvPr id="19" name="Image 17" descr="preencoded.png"/>
          <p:cNvPicPr>
            <a:picLocks noChangeAspect="1"/>
          </p:cNvPicPr>
          <p:nvPr/>
        </p:nvPicPr>
        <p:blipFill>
          <a:blip r:embed="rId8"/>
          <a:stretch>
            <a:fillRect/>
          </a:stretch>
        </p:blipFill>
        <p:spPr>
          <a:xfrm>
            <a:off x="3972237" y="3709018"/>
            <a:ext cx="3501859" cy="928067"/>
          </a:xfrm>
          <a:prstGeom prst="rect">
            <a:avLst/>
          </a:prstGeom>
        </p:spPr>
      </p:pic>
      <p:pic>
        <p:nvPicPr>
          <p:cNvPr id="20" name="Image 18" descr="preencoded.png"/>
          <p:cNvPicPr>
            <a:picLocks noChangeAspect="1"/>
          </p:cNvPicPr>
          <p:nvPr/>
        </p:nvPicPr>
        <p:blipFill>
          <a:blip r:embed="rId9"/>
          <a:stretch>
            <a:fillRect/>
          </a:stretch>
        </p:blipFill>
        <p:spPr>
          <a:xfrm>
            <a:off x="4083606" y="3820386"/>
            <a:ext cx="213455" cy="259859"/>
          </a:xfrm>
          <a:prstGeom prst="rect">
            <a:avLst/>
          </a:prstGeom>
        </p:spPr>
      </p:pic>
      <p:pic>
        <p:nvPicPr>
          <p:cNvPr id="21" name="Image 19" descr="preencoded.png"/>
          <p:cNvPicPr>
            <a:picLocks noChangeAspect="1"/>
          </p:cNvPicPr>
          <p:nvPr/>
        </p:nvPicPr>
        <p:blipFill>
          <a:blip r:embed="rId10"/>
          <a:stretch>
            <a:fillRect/>
          </a:stretch>
        </p:blipFill>
        <p:spPr>
          <a:xfrm>
            <a:off x="7709050" y="3705690"/>
            <a:ext cx="3502004" cy="928067"/>
          </a:xfrm>
          <a:prstGeom prst="rect">
            <a:avLst/>
          </a:prstGeom>
        </p:spPr>
      </p:pic>
      <p:pic>
        <p:nvPicPr>
          <p:cNvPr id="22" name="Image 20" descr="preencoded.png"/>
          <p:cNvPicPr>
            <a:picLocks noChangeAspect="1"/>
          </p:cNvPicPr>
          <p:nvPr/>
        </p:nvPicPr>
        <p:blipFill>
          <a:blip r:embed="rId11"/>
          <a:stretch>
            <a:fillRect/>
          </a:stretch>
        </p:blipFill>
        <p:spPr>
          <a:xfrm>
            <a:off x="7820418" y="3817058"/>
            <a:ext cx="185613" cy="259859"/>
          </a:xfrm>
          <a:prstGeom prst="rect">
            <a:avLst/>
          </a:prstGeom>
        </p:spPr>
      </p:pic>
      <p:sp>
        <p:nvSpPr>
          <p:cNvPr id="28"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AMI Selection</a:t>
            </a:r>
            <a:endParaRPr lang="en-US" sz="2631" dirty="0"/>
          </a:p>
        </p:txBody>
      </p:sp>
      <p:sp>
        <p:nvSpPr>
          <p:cNvPr id="29" name="Text 1"/>
          <p:cNvSpPr/>
          <p:nvPr/>
        </p:nvSpPr>
        <p:spPr>
          <a:xfrm>
            <a:off x="705331" y="1155784"/>
            <a:ext cx="11136809"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is an AMI?</a:t>
            </a:r>
            <a:endParaRPr lang="en-US" sz="1754" dirty="0"/>
          </a:p>
        </p:txBody>
      </p:sp>
      <p:sp>
        <p:nvSpPr>
          <p:cNvPr id="30" name="Text 2"/>
          <p:cNvSpPr/>
          <p:nvPr/>
        </p:nvSpPr>
        <p:spPr>
          <a:xfrm>
            <a:off x="705331" y="1527011"/>
            <a:ext cx="10802704" cy="779577"/>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An Amazon Machine Image (AMI) serves as a fundamental template that provides the necessary software configuration to launch an Amazon EC2 instance. This includes the operating system, application servers, and any pre-installed applications.</a:t>
            </a:r>
            <a:endParaRPr lang="en-US" sz="1461" dirty="0"/>
          </a:p>
        </p:txBody>
      </p:sp>
      <p:sp>
        <p:nvSpPr>
          <p:cNvPr id="40" name="Text 12"/>
          <p:cNvSpPr/>
          <p:nvPr/>
        </p:nvSpPr>
        <p:spPr>
          <a:xfrm>
            <a:off x="751719" y="2898625"/>
            <a:ext cx="11136809"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Selection Criteria</a:t>
            </a:r>
            <a:endParaRPr lang="en-US" sz="1754" dirty="0"/>
          </a:p>
        </p:txBody>
      </p:sp>
      <p:sp>
        <p:nvSpPr>
          <p:cNvPr id="41" name="Text 13"/>
          <p:cNvSpPr/>
          <p:nvPr/>
        </p:nvSpPr>
        <p:spPr>
          <a:xfrm>
            <a:off x="863087" y="3769082"/>
            <a:ext cx="783057"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Region</a:t>
            </a:r>
            <a:endParaRPr lang="en-US" sz="1315" dirty="0"/>
          </a:p>
        </p:txBody>
      </p:sp>
      <p:sp>
        <p:nvSpPr>
          <p:cNvPr id="42" name="Text 14"/>
          <p:cNvSpPr/>
          <p:nvPr/>
        </p:nvSpPr>
        <p:spPr>
          <a:xfrm>
            <a:off x="867467" y="4003727"/>
            <a:ext cx="357856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AMIs are specific to an AWS Region</a:t>
            </a:r>
            <a:endParaRPr lang="en-US" sz="1169" dirty="0"/>
          </a:p>
        </p:txBody>
      </p:sp>
      <p:sp>
        <p:nvSpPr>
          <p:cNvPr id="43" name="Text 15"/>
          <p:cNvSpPr/>
          <p:nvPr/>
        </p:nvSpPr>
        <p:spPr>
          <a:xfrm>
            <a:off x="4408429" y="3820386"/>
            <a:ext cx="2039602"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Operating System</a:t>
            </a:r>
            <a:endParaRPr lang="en-US" sz="1315" dirty="0"/>
          </a:p>
        </p:txBody>
      </p:sp>
      <p:sp>
        <p:nvSpPr>
          <p:cNvPr id="44" name="Text 16"/>
          <p:cNvSpPr/>
          <p:nvPr/>
        </p:nvSpPr>
        <p:spPr>
          <a:xfrm>
            <a:off x="4419691" y="4076917"/>
            <a:ext cx="2982141" cy="25985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Choose Operating system like windows, Linux.</a:t>
            </a:r>
            <a:endParaRPr lang="en-US" sz="1169" dirty="0"/>
          </a:p>
        </p:txBody>
      </p:sp>
      <p:sp>
        <p:nvSpPr>
          <p:cNvPr id="45" name="Text 17"/>
          <p:cNvSpPr/>
          <p:nvPr/>
        </p:nvSpPr>
        <p:spPr>
          <a:xfrm>
            <a:off x="8117400" y="3817058"/>
            <a:ext cx="2591570"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Processor Architecture</a:t>
            </a:r>
            <a:endParaRPr lang="en-US" sz="1315" dirty="0"/>
          </a:p>
        </p:txBody>
      </p:sp>
      <p:sp>
        <p:nvSpPr>
          <p:cNvPr id="46" name="Text 18"/>
          <p:cNvSpPr/>
          <p:nvPr/>
        </p:nvSpPr>
        <p:spPr>
          <a:xfrm>
            <a:off x="8117400" y="4076917"/>
            <a:ext cx="298228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AMIs are specific to processor architecture (e.g., x86 or ARM)</a:t>
            </a:r>
            <a:endParaRPr lang="en-US" sz="1169"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273736"/>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593963" y="450454"/>
            <a:ext cx="278420" cy="334104"/>
          </a:xfrm>
          <a:prstGeom prst="rect">
            <a:avLst/>
          </a:prstGeom>
        </p:spPr>
      </p:pic>
      <p:pic>
        <p:nvPicPr>
          <p:cNvPr id="6" name="Image 4" descr="preencoded.png"/>
          <p:cNvPicPr>
            <a:picLocks noChangeAspect="1"/>
          </p:cNvPicPr>
          <p:nvPr/>
        </p:nvPicPr>
        <p:blipFill>
          <a:blip r:embed="rId7"/>
          <a:stretch>
            <a:fillRect/>
          </a:stretch>
        </p:blipFill>
        <p:spPr>
          <a:xfrm>
            <a:off x="593963" y="2343711"/>
            <a:ext cx="5197177" cy="816699"/>
          </a:xfrm>
          <a:prstGeom prst="rect">
            <a:avLst/>
          </a:prstGeom>
        </p:spPr>
      </p:pic>
      <p:pic>
        <p:nvPicPr>
          <p:cNvPr id="7" name="Image 5" descr="preencoded.png"/>
          <p:cNvPicPr>
            <a:picLocks noChangeAspect="1"/>
          </p:cNvPicPr>
          <p:nvPr/>
        </p:nvPicPr>
        <p:blipFill>
          <a:blip r:embed="rId8"/>
          <a:stretch>
            <a:fillRect/>
          </a:stretch>
        </p:blipFill>
        <p:spPr>
          <a:xfrm>
            <a:off x="742453" y="2492201"/>
            <a:ext cx="296982" cy="296982"/>
          </a:xfrm>
          <a:prstGeom prst="rect">
            <a:avLst/>
          </a:prstGeom>
        </p:spPr>
      </p:pic>
      <p:pic>
        <p:nvPicPr>
          <p:cNvPr id="8" name="Image 6" descr="preencoded.png"/>
          <p:cNvPicPr>
            <a:picLocks noChangeAspect="1"/>
          </p:cNvPicPr>
          <p:nvPr/>
        </p:nvPicPr>
        <p:blipFill>
          <a:blip r:embed="rId7"/>
          <a:stretch>
            <a:fillRect/>
          </a:stretch>
        </p:blipFill>
        <p:spPr>
          <a:xfrm>
            <a:off x="6088122" y="2343711"/>
            <a:ext cx="5197177" cy="816699"/>
          </a:xfrm>
          <a:prstGeom prst="rect">
            <a:avLst/>
          </a:prstGeom>
        </p:spPr>
      </p:pic>
      <p:pic>
        <p:nvPicPr>
          <p:cNvPr id="9" name="Image 7" descr="preencoded.png"/>
          <p:cNvPicPr>
            <a:picLocks noChangeAspect="1"/>
          </p:cNvPicPr>
          <p:nvPr/>
        </p:nvPicPr>
        <p:blipFill>
          <a:blip r:embed="rId9"/>
          <a:stretch>
            <a:fillRect/>
          </a:stretch>
        </p:blipFill>
        <p:spPr>
          <a:xfrm>
            <a:off x="6236612" y="2492201"/>
            <a:ext cx="296982" cy="296982"/>
          </a:xfrm>
          <a:prstGeom prst="rect">
            <a:avLst/>
          </a:prstGeom>
        </p:spPr>
      </p:pic>
      <p:pic>
        <p:nvPicPr>
          <p:cNvPr id="10" name="Image 8" descr="preencoded.png"/>
          <p:cNvPicPr>
            <a:picLocks noChangeAspect="1"/>
          </p:cNvPicPr>
          <p:nvPr/>
        </p:nvPicPr>
        <p:blipFill>
          <a:blip r:embed="rId7"/>
          <a:stretch>
            <a:fillRect/>
          </a:stretch>
        </p:blipFill>
        <p:spPr>
          <a:xfrm>
            <a:off x="593963" y="3457392"/>
            <a:ext cx="5197177" cy="816699"/>
          </a:xfrm>
          <a:prstGeom prst="rect">
            <a:avLst/>
          </a:prstGeom>
        </p:spPr>
      </p:pic>
      <p:pic>
        <p:nvPicPr>
          <p:cNvPr id="11" name="Image 9" descr="preencoded.png"/>
          <p:cNvPicPr>
            <a:picLocks noChangeAspect="1"/>
          </p:cNvPicPr>
          <p:nvPr/>
        </p:nvPicPr>
        <p:blipFill>
          <a:blip r:embed="rId8"/>
          <a:stretch>
            <a:fillRect/>
          </a:stretch>
        </p:blipFill>
        <p:spPr>
          <a:xfrm>
            <a:off x="742453" y="3605882"/>
            <a:ext cx="296982" cy="296982"/>
          </a:xfrm>
          <a:prstGeom prst="rect">
            <a:avLst/>
          </a:prstGeom>
        </p:spPr>
      </p:pic>
      <p:pic>
        <p:nvPicPr>
          <p:cNvPr id="12" name="Image 10" descr="preencoded.png"/>
          <p:cNvPicPr>
            <a:picLocks noChangeAspect="1"/>
          </p:cNvPicPr>
          <p:nvPr/>
        </p:nvPicPr>
        <p:blipFill>
          <a:blip r:embed="rId7"/>
          <a:stretch>
            <a:fillRect/>
          </a:stretch>
        </p:blipFill>
        <p:spPr>
          <a:xfrm>
            <a:off x="6088122" y="3457392"/>
            <a:ext cx="5197177" cy="816699"/>
          </a:xfrm>
          <a:prstGeom prst="rect">
            <a:avLst/>
          </a:prstGeom>
        </p:spPr>
      </p:pic>
      <p:pic>
        <p:nvPicPr>
          <p:cNvPr id="13" name="Image 11" descr="preencoded.png"/>
          <p:cNvPicPr>
            <a:picLocks noChangeAspect="1"/>
          </p:cNvPicPr>
          <p:nvPr/>
        </p:nvPicPr>
        <p:blipFill>
          <a:blip r:embed="rId9"/>
          <a:stretch>
            <a:fillRect/>
          </a:stretch>
        </p:blipFill>
        <p:spPr>
          <a:xfrm>
            <a:off x="6236612" y="3605882"/>
            <a:ext cx="296982" cy="296982"/>
          </a:xfrm>
          <a:prstGeom prst="rect">
            <a:avLst/>
          </a:prstGeom>
        </p:spPr>
      </p:pic>
      <p:pic>
        <p:nvPicPr>
          <p:cNvPr id="16" name="Image 14" descr="preencoded.png"/>
          <p:cNvPicPr>
            <a:picLocks noChangeAspect="1"/>
          </p:cNvPicPr>
          <p:nvPr/>
        </p:nvPicPr>
        <p:blipFill>
          <a:blip r:embed="rId10"/>
          <a:stretch>
            <a:fillRect/>
          </a:stretch>
        </p:blipFill>
        <p:spPr>
          <a:xfrm>
            <a:off x="11053283" y="6352962"/>
            <a:ext cx="232017" cy="259859"/>
          </a:xfrm>
          <a:prstGeom prst="rect">
            <a:avLst/>
          </a:prstGeom>
        </p:spPr>
      </p:pic>
      <p:sp>
        <p:nvSpPr>
          <p:cNvPr id="17" name="Text 0"/>
          <p:cNvSpPr/>
          <p:nvPr/>
        </p:nvSpPr>
        <p:spPr>
          <a:xfrm>
            <a:off x="1020874" y="450454"/>
            <a:ext cx="8602315" cy="334104"/>
          </a:xfrm>
          <a:prstGeom prst="rect">
            <a:avLst/>
          </a:prstGeom>
          <a:noFill/>
          <a:ln/>
        </p:spPr>
        <p:txBody>
          <a:bodyPr vert="horz" wrap="square" lIns="0" tIns="0" rIns="0" bIns="0" rtlCol="0" anchor="t"/>
          <a:lstStyle/>
          <a:p>
            <a:pPr>
              <a:lnSpc>
                <a:spcPts val="2631"/>
              </a:lnSpc>
            </a:pPr>
            <a:r>
              <a:rPr lang="en-US" sz="2192" b="1" dirty="0">
                <a:solidFill>
                  <a:srgbClr val="232F3E"/>
                </a:solidFill>
                <a:latin typeface="ui-sans-serif" pitchFamily="34" charset="0"/>
                <a:ea typeface="ui-sans-serif" pitchFamily="34" charset="-122"/>
                <a:cs typeface="ui-sans-serif" pitchFamily="34" charset="-120"/>
              </a:rPr>
              <a:t>Question 3</a:t>
            </a:r>
            <a:endParaRPr lang="en-US" sz="2192" dirty="0"/>
          </a:p>
        </p:txBody>
      </p:sp>
      <p:sp>
        <p:nvSpPr>
          <p:cNvPr id="19" name="Text 2"/>
          <p:cNvSpPr/>
          <p:nvPr/>
        </p:nvSpPr>
        <p:spPr>
          <a:xfrm>
            <a:off x="593963" y="1155784"/>
            <a:ext cx="10691336" cy="890945"/>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Which of the following is a recommended best practice for ensuring data consistency when taking a snapshot of an EBS root volume for a running EC2 instance?</a:t>
            </a:r>
            <a:endParaRPr lang="en-US" sz="1754" dirty="0"/>
          </a:p>
        </p:txBody>
      </p:sp>
      <p:sp>
        <p:nvSpPr>
          <p:cNvPr id="20" name="Text 3"/>
          <p:cNvSpPr/>
          <p:nvPr/>
        </p:nvSpPr>
        <p:spPr>
          <a:xfrm>
            <a:off x="833375" y="2492201"/>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1" name="Text 4"/>
          <p:cNvSpPr/>
          <p:nvPr/>
        </p:nvSpPr>
        <p:spPr>
          <a:xfrm>
            <a:off x="1187926" y="2492201"/>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Take the snapshot while the instance is running without any special preparation.</a:t>
            </a:r>
            <a:endParaRPr lang="en-US" sz="1315" dirty="0"/>
          </a:p>
        </p:txBody>
      </p:sp>
      <p:sp>
        <p:nvSpPr>
          <p:cNvPr id="22" name="Text 5"/>
          <p:cNvSpPr/>
          <p:nvPr/>
        </p:nvSpPr>
        <p:spPr>
          <a:xfrm>
            <a:off x="6328404" y="2492201"/>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3" name="Text 6"/>
          <p:cNvSpPr/>
          <p:nvPr/>
        </p:nvSpPr>
        <p:spPr>
          <a:xfrm>
            <a:off x="6682085" y="2492201"/>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Detach the root volume from the instance before taking the snapshot.</a:t>
            </a:r>
            <a:endParaRPr lang="en-US" sz="1315" dirty="0"/>
          </a:p>
        </p:txBody>
      </p:sp>
      <p:sp>
        <p:nvSpPr>
          <p:cNvPr id="24" name="Text 7"/>
          <p:cNvSpPr/>
          <p:nvPr/>
        </p:nvSpPr>
        <p:spPr>
          <a:xfrm>
            <a:off x="836421" y="3605882"/>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5" name="Text 8"/>
          <p:cNvSpPr/>
          <p:nvPr/>
        </p:nvSpPr>
        <p:spPr>
          <a:xfrm>
            <a:off x="1187926" y="3605882"/>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Stop the EC2 instance or unmount the volume before taking the snapshot.</a:t>
            </a:r>
            <a:endParaRPr lang="en-US" sz="1315" dirty="0"/>
          </a:p>
        </p:txBody>
      </p:sp>
      <p:sp>
        <p:nvSpPr>
          <p:cNvPr id="26" name="Text 9"/>
          <p:cNvSpPr/>
          <p:nvPr/>
        </p:nvSpPr>
        <p:spPr>
          <a:xfrm>
            <a:off x="6323474" y="3605882"/>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7" name="Text 10"/>
          <p:cNvSpPr/>
          <p:nvPr/>
        </p:nvSpPr>
        <p:spPr>
          <a:xfrm>
            <a:off x="6682085" y="3605882"/>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Use a third-party backup tool, as AWS snapshots do not guarantee consistency.</a:t>
            </a:r>
            <a:endParaRPr lang="en-US" sz="1315"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169372"/>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593963" y="450454"/>
            <a:ext cx="278420" cy="334104"/>
          </a:xfrm>
          <a:prstGeom prst="rect">
            <a:avLst/>
          </a:prstGeom>
        </p:spPr>
      </p:pic>
      <p:pic>
        <p:nvPicPr>
          <p:cNvPr id="6" name="Image 4" descr="preencoded.png"/>
          <p:cNvPicPr>
            <a:picLocks noChangeAspect="1"/>
          </p:cNvPicPr>
          <p:nvPr/>
        </p:nvPicPr>
        <p:blipFill>
          <a:blip r:embed="rId7"/>
          <a:stretch>
            <a:fillRect/>
          </a:stretch>
        </p:blipFill>
        <p:spPr>
          <a:xfrm>
            <a:off x="593963" y="2120974"/>
            <a:ext cx="10691336" cy="668209"/>
          </a:xfrm>
          <a:prstGeom prst="rect">
            <a:avLst/>
          </a:prstGeom>
        </p:spPr>
      </p:pic>
      <p:pic>
        <p:nvPicPr>
          <p:cNvPr id="7" name="Image 5" descr="preencoded.png"/>
          <p:cNvPicPr>
            <a:picLocks noChangeAspect="1"/>
          </p:cNvPicPr>
          <p:nvPr/>
        </p:nvPicPr>
        <p:blipFill>
          <a:blip r:embed="rId8"/>
          <a:stretch>
            <a:fillRect/>
          </a:stretch>
        </p:blipFill>
        <p:spPr>
          <a:xfrm>
            <a:off x="742454" y="2238998"/>
            <a:ext cx="371227" cy="371227"/>
          </a:xfrm>
          <a:prstGeom prst="rect">
            <a:avLst/>
          </a:prstGeom>
        </p:spPr>
      </p:pic>
      <p:pic>
        <p:nvPicPr>
          <p:cNvPr id="8" name="Image 6" descr="preencoded.png"/>
          <p:cNvPicPr>
            <a:picLocks noChangeAspect="1"/>
          </p:cNvPicPr>
          <p:nvPr/>
        </p:nvPicPr>
        <p:blipFill>
          <a:blip r:embed="rId9"/>
          <a:stretch>
            <a:fillRect/>
          </a:stretch>
        </p:blipFill>
        <p:spPr>
          <a:xfrm>
            <a:off x="593963" y="3011919"/>
            <a:ext cx="10691336" cy="2190239"/>
          </a:xfrm>
          <a:prstGeom prst="rect">
            <a:avLst/>
          </a:prstGeom>
        </p:spPr>
      </p:pic>
      <p:pic>
        <p:nvPicPr>
          <p:cNvPr id="9" name="Image 7" descr="preencoded.png"/>
          <p:cNvPicPr>
            <a:picLocks noChangeAspect="1"/>
          </p:cNvPicPr>
          <p:nvPr/>
        </p:nvPicPr>
        <p:blipFill>
          <a:blip r:embed="rId10"/>
          <a:stretch>
            <a:fillRect/>
          </a:stretch>
        </p:blipFill>
        <p:spPr>
          <a:xfrm>
            <a:off x="816699" y="3271778"/>
            <a:ext cx="185613" cy="185613"/>
          </a:xfrm>
          <a:prstGeom prst="rect">
            <a:avLst/>
          </a:prstGeom>
        </p:spPr>
      </p:pic>
      <p:pic>
        <p:nvPicPr>
          <p:cNvPr id="10" name="Image 8" descr="preencoded.png"/>
          <p:cNvPicPr>
            <a:picLocks noChangeAspect="1"/>
          </p:cNvPicPr>
          <p:nvPr/>
        </p:nvPicPr>
        <p:blipFill>
          <a:blip r:embed="rId11"/>
          <a:stretch>
            <a:fillRect/>
          </a:stretch>
        </p:blipFill>
        <p:spPr>
          <a:xfrm>
            <a:off x="816700" y="4571072"/>
            <a:ext cx="139210" cy="259859"/>
          </a:xfrm>
          <a:prstGeom prst="rect">
            <a:avLst/>
          </a:prstGeom>
        </p:spPr>
      </p:pic>
      <p:pic>
        <p:nvPicPr>
          <p:cNvPr id="13" name="Image 11" descr="preencoded.png"/>
          <p:cNvPicPr>
            <a:picLocks noChangeAspect="1"/>
          </p:cNvPicPr>
          <p:nvPr/>
        </p:nvPicPr>
        <p:blipFill>
          <a:blip r:embed="rId12"/>
          <a:stretch>
            <a:fillRect/>
          </a:stretch>
        </p:blipFill>
        <p:spPr>
          <a:xfrm>
            <a:off x="11053283" y="6352962"/>
            <a:ext cx="232017" cy="259859"/>
          </a:xfrm>
          <a:prstGeom prst="rect">
            <a:avLst/>
          </a:prstGeom>
        </p:spPr>
      </p:pic>
      <p:sp>
        <p:nvSpPr>
          <p:cNvPr id="16" name="Text 2"/>
          <p:cNvSpPr/>
          <p:nvPr/>
        </p:nvSpPr>
        <p:spPr>
          <a:xfrm>
            <a:off x="593963" y="1081539"/>
            <a:ext cx="10691336" cy="890945"/>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Which of the following is a recommended best practice for ensuring data consistency when taking a snapshot of an EBS root volume for a running EC2 instance?</a:t>
            </a:r>
            <a:endParaRPr lang="en-US" sz="1754" dirty="0"/>
          </a:p>
        </p:txBody>
      </p:sp>
      <p:sp>
        <p:nvSpPr>
          <p:cNvPr id="17" name="Text 3"/>
          <p:cNvSpPr/>
          <p:nvPr/>
        </p:nvSpPr>
        <p:spPr>
          <a:xfrm>
            <a:off x="873544" y="2269465"/>
            <a:ext cx="371227" cy="371227"/>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C</a:t>
            </a:r>
            <a:endParaRPr lang="en-US" sz="1169" dirty="0"/>
          </a:p>
        </p:txBody>
      </p:sp>
      <p:sp>
        <p:nvSpPr>
          <p:cNvPr id="18" name="Text 4"/>
          <p:cNvSpPr/>
          <p:nvPr/>
        </p:nvSpPr>
        <p:spPr>
          <a:xfrm>
            <a:off x="1262172" y="2269465"/>
            <a:ext cx="7490199" cy="259859"/>
          </a:xfrm>
          <a:prstGeom prst="rect">
            <a:avLst/>
          </a:prstGeom>
          <a:noFill/>
          <a:ln/>
        </p:spPr>
        <p:txBody>
          <a:bodyPr vert="horz" wrap="square" lIns="0" tIns="0" rIns="0" bIns="0" rtlCol="0" anchor="t"/>
          <a:lstStyle/>
          <a:p>
            <a:pPr>
              <a:lnSpc>
                <a:spcPts val="2046"/>
              </a:lnSpc>
            </a:pPr>
            <a:r>
              <a:rPr lang="en-US" sz="1315" dirty="0">
                <a:solidFill>
                  <a:srgbClr val="1F2937"/>
                </a:solidFill>
                <a:latin typeface="ui-sans-serif" pitchFamily="34" charset="0"/>
                <a:ea typeface="ui-sans-serif" pitchFamily="34" charset="-122"/>
                <a:cs typeface="ui-sans-serif" pitchFamily="34" charset="-120"/>
              </a:rPr>
              <a:t>Stop the EC2 instance or unmount the volume before taking the snapshot.</a:t>
            </a:r>
            <a:endParaRPr lang="en-US" sz="1315" dirty="0"/>
          </a:p>
        </p:txBody>
      </p:sp>
      <p:sp>
        <p:nvSpPr>
          <p:cNvPr id="19" name="Text 5"/>
          <p:cNvSpPr/>
          <p:nvPr/>
        </p:nvSpPr>
        <p:spPr>
          <a:xfrm>
            <a:off x="1076558" y="3234655"/>
            <a:ext cx="10245864"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20" name="Text 6"/>
          <p:cNvSpPr/>
          <p:nvPr/>
        </p:nvSpPr>
        <p:spPr>
          <a:xfrm>
            <a:off x="816699" y="3605882"/>
            <a:ext cx="10245864" cy="779577"/>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ensure data consistency, especially for root volumes or volumes with active write operations, it is best practice to stop the EC2 instance or unmount the volume before taking a snapshot. This prevents data corruption that can occur if data is being written during the snapshot process.</a:t>
            </a:r>
            <a:endParaRPr lang="en-US" sz="1315" dirty="0"/>
          </a:p>
        </p:txBody>
      </p:sp>
      <p:sp>
        <p:nvSpPr>
          <p:cNvPr id="21" name="Text 7"/>
          <p:cNvSpPr/>
          <p:nvPr/>
        </p:nvSpPr>
        <p:spPr>
          <a:xfrm>
            <a:off x="1067278" y="4533950"/>
            <a:ext cx="9995286" cy="445472"/>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Key point:</a:t>
            </a:r>
            <a:r>
              <a:rPr lang="en-US" sz="1169" dirty="0">
                <a:solidFill>
                  <a:srgbClr val="4B5563"/>
                </a:solidFill>
                <a:latin typeface="ui-sans-serif" pitchFamily="34" charset="0"/>
                <a:ea typeface="ui-sans-serif" pitchFamily="34" charset="-122"/>
                <a:cs typeface="ui-sans-serif" pitchFamily="34" charset="-120"/>
              </a:rPr>
              <a:t> EBS snapshots are incremental backups, meaning they only save the blocks that have changed since the most recent snapshot. If data is being written during the snapshot process, it can lead to inconsistent backups.</a:t>
            </a:r>
            <a:endParaRPr lang="en-US" sz="1169"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C0428-4EA4-B0E1-F8B7-A4ABC46BC8E3}"/>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3F153C68-079C-2A35-F42D-A83E5A387C7B}"/>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1465756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543260"/>
            <a:ext cx="2320168" cy="2784202"/>
          </a:xfrm>
          <a:prstGeom prst="rect">
            <a:avLst/>
          </a:prstGeom>
        </p:spPr>
      </p:pic>
      <p:pic>
        <p:nvPicPr>
          <p:cNvPr id="4" name="Image 2" descr="preencoded.png"/>
          <p:cNvPicPr>
            <a:picLocks noChangeAspect="1"/>
          </p:cNvPicPr>
          <p:nvPr/>
        </p:nvPicPr>
        <p:blipFill>
          <a:blip r:embed="rId5"/>
          <a:stretch>
            <a:fillRect/>
          </a:stretch>
        </p:blipFill>
        <p:spPr>
          <a:xfrm>
            <a:off x="9095060" y="3977109"/>
            <a:ext cx="1856135" cy="1856135"/>
          </a:xfrm>
          <a:prstGeom prst="rect">
            <a:avLst/>
          </a:prstGeom>
        </p:spPr>
      </p:pic>
      <p:pic>
        <p:nvPicPr>
          <p:cNvPr id="5" name="Image 3" descr="preencoded.png"/>
          <p:cNvPicPr>
            <a:picLocks noChangeAspect="1"/>
          </p:cNvPicPr>
          <p:nvPr/>
        </p:nvPicPr>
        <p:blipFill>
          <a:blip r:embed="rId6"/>
          <a:stretch>
            <a:fillRect/>
          </a:stretch>
        </p:blipFill>
        <p:spPr>
          <a:xfrm>
            <a:off x="10023128" y="1935361"/>
            <a:ext cx="1392101" cy="1392101"/>
          </a:xfrm>
          <a:prstGeom prst="rect">
            <a:avLst/>
          </a:prstGeom>
        </p:spPr>
      </p:pic>
      <p:pic>
        <p:nvPicPr>
          <p:cNvPr id="6" name="Image 4" descr="preencoded.png"/>
          <p:cNvPicPr>
            <a:picLocks noChangeAspect="1"/>
          </p:cNvPicPr>
          <p:nvPr/>
        </p:nvPicPr>
        <p:blipFill>
          <a:blip r:embed="rId7"/>
          <a:stretch>
            <a:fillRect/>
          </a:stretch>
        </p:blipFill>
        <p:spPr>
          <a:xfrm>
            <a:off x="-1" y="79227"/>
            <a:ext cx="11879263" cy="6682085"/>
          </a:xfrm>
          <a:prstGeom prst="rect">
            <a:avLst/>
          </a:prstGeom>
        </p:spPr>
      </p:pic>
      <p:pic>
        <p:nvPicPr>
          <p:cNvPr id="7" name="Image 5" descr="preencoded.png"/>
          <p:cNvPicPr>
            <a:picLocks noChangeAspect="1"/>
          </p:cNvPicPr>
          <p:nvPr/>
        </p:nvPicPr>
        <p:blipFill>
          <a:blip r:embed="rId8"/>
          <a:stretch>
            <a:fillRect/>
          </a:stretch>
        </p:blipFill>
        <p:spPr>
          <a:xfrm>
            <a:off x="5011564" y="2733499"/>
            <a:ext cx="1856135" cy="37123"/>
          </a:xfrm>
          <a:prstGeom prst="rect">
            <a:avLst/>
          </a:prstGeom>
        </p:spPr>
      </p:pic>
      <p:pic>
        <p:nvPicPr>
          <p:cNvPr id="8" name="Image 6" descr="preencoded.png"/>
          <p:cNvPicPr>
            <a:picLocks noChangeAspect="1"/>
          </p:cNvPicPr>
          <p:nvPr/>
        </p:nvPicPr>
        <p:blipFill>
          <a:blip r:embed="rId9"/>
          <a:stretch>
            <a:fillRect/>
          </a:stretch>
        </p:blipFill>
        <p:spPr>
          <a:xfrm>
            <a:off x="2555376" y="3661567"/>
            <a:ext cx="1971563" cy="445472"/>
          </a:xfrm>
          <a:prstGeom prst="rect">
            <a:avLst/>
          </a:prstGeom>
        </p:spPr>
      </p:pic>
      <p:pic>
        <p:nvPicPr>
          <p:cNvPr id="9" name="Image 7" descr="preencoded.png"/>
          <p:cNvPicPr>
            <a:picLocks noChangeAspect="1"/>
          </p:cNvPicPr>
          <p:nvPr/>
        </p:nvPicPr>
        <p:blipFill>
          <a:blip r:embed="rId10"/>
          <a:stretch>
            <a:fillRect/>
          </a:stretch>
        </p:blipFill>
        <p:spPr>
          <a:xfrm>
            <a:off x="4675429" y="3810057"/>
            <a:ext cx="129929" cy="148491"/>
          </a:xfrm>
          <a:prstGeom prst="rect">
            <a:avLst/>
          </a:prstGeom>
        </p:spPr>
      </p:pic>
      <p:pic>
        <p:nvPicPr>
          <p:cNvPr id="10" name="Image 8" descr="preencoded.png"/>
          <p:cNvPicPr>
            <a:picLocks noChangeAspect="1"/>
          </p:cNvPicPr>
          <p:nvPr/>
        </p:nvPicPr>
        <p:blipFill>
          <a:blip r:embed="rId11"/>
          <a:stretch>
            <a:fillRect/>
          </a:stretch>
        </p:blipFill>
        <p:spPr>
          <a:xfrm>
            <a:off x="4953850" y="3661567"/>
            <a:ext cx="1971563" cy="445472"/>
          </a:xfrm>
          <a:prstGeom prst="rect">
            <a:avLst/>
          </a:prstGeom>
        </p:spPr>
      </p:pic>
      <p:pic>
        <p:nvPicPr>
          <p:cNvPr id="11" name="Image 9" descr="preencoded.png"/>
          <p:cNvPicPr>
            <a:picLocks noChangeAspect="1"/>
          </p:cNvPicPr>
          <p:nvPr/>
        </p:nvPicPr>
        <p:blipFill>
          <a:blip r:embed="rId10"/>
          <a:stretch>
            <a:fillRect/>
          </a:stretch>
        </p:blipFill>
        <p:spPr>
          <a:xfrm>
            <a:off x="7073904" y="3810057"/>
            <a:ext cx="129929" cy="148491"/>
          </a:xfrm>
          <a:prstGeom prst="rect">
            <a:avLst/>
          </a:prstGeom>
        </p:spPr>
      </p:pic>
      <p:pic>
        <p:nvPicPr>
          <p:cNvPr id="12" name="Image 10" descr="preencoded.png"/>
          <p:cNvPicPr>
            <a:picLocks noChangeAspect="1"/>
          </p:cNvPicPr>
          <p:nvPr/>
        </p:nvPicPr>
        <p:blipFill>
          <a:blip r:embed="rId9"/>
          <a:stretch>
            <a:fillRect/>
          </a:stretch>
        </p:blipFill>
        <p:spPr>
          <a:xfrm>
            <a:off x="7352324" y="3661567"/>
            <a:ext cx="1971563" cy="445472"/>
          </a:xfrm>
          <a:prstGeom prst="rect">
            <a:avLst/>
          </a:prstGeom>
        </p:spPr>
      </p:pic>
      <p:sp>
        <p:nvSpPr>
          <p:cNvPr id="14" name="Text 0"/>
          <p:cNvSpPr/>
          <p:nvPr/>
        </p:nvSpPr>
        <p:spPr>
          <a:xfrm>
            <a:off x="2555375" y="2102413"/>
            <a:ext cx="6768512" cy="445472"/>
          </a:xfrm>
          <a:prstGeom prst="rect">
            <a:avLst/>
          </a:prstGeom>
          <a:noFill/>
          <a:ln/>
        </p:spPr>
        <p:txBody>
          <a:bodyPr vert="horz" wrap="square" lIns="0" tIns="0" rIns="0" bIns="0" rtlCol="0" anchor="t"/>
          <a:lstStyle/>
          <a:p>
            <a:pPr algn="ctr">
              <a:lnSpc>
                <a:spcPts val="3507"/>
              </a:lnSpc>
            </a:pPr>
            <a:r>
              <a:rPr lang="en-US" sz="3507" b="1" dirty="0">
                <a:solidFill>
                  <a:srgbClr val="1F2937"/>
                </a:solidFill>
                <a:latin typeface="ui-sans-serif" pitchFamily="34" charset="0"/>
                <a:ea typeface="ui-sans-serif" pitchFamily="34" charset="-122"/>
                <a:cs typeface="ui-sans-serif" pitchFamily="34" charset="-120"/>
              </a:rPr>
              <a:t>Elastic IP</a:t>
            </a:r>
            <a:endParaRPr lang="en-US" sz="3507" dirty="0"/>
          </a:p>
        </p:txBody>
      </p:sp>
      <p:sp>
        <p:nvSpPr>
          <p:cNvPr id="15" name="Text 1"/>
          <p:cNvSpPr/>
          <p:nvPr/>
        </p:nvSpPr>
        <p:spPr>
          <a:xfrm>
            <a:off x="1878524" y="2956235"/>
            <a:ext cx="8122214" cy="334104"/>
          </a:xfrm>
          <a:prstGeom prst="rect">
            <a:avLst/>
          </a:prstGeom>
          <a:noFill/>
          <a:ln/>
        </p:spPr>
        <p:txBody>
          <a:bodyPr vert="horz" wrap="square" lIns="0" tIns="0" rIns="0" bIns="0" rtlCol="0" anchor="t"/>
          <a:lstStyle/>
          <a:p>
            <a:pPr algn="ctr">
              <a:lnSpc>
                <a:spcPts val="2631"/>
              </a:lnSpc>
            </a:pPr>
            <a:r>
              <a:rPr lang="en-US" sz="2192" dirty="0">
                <a:solidFill>
                  <a:srgbClr val="374151"/>
                </a:solidFill>
                <a:latin typeface="ui-sans-serif" pitchFamily="34" charset="0"/>
                <a:ea typeface="ui-sans-serif" pitchFamily="34" charset="-122"/>
                <a:cs typeface="ui-sans-serif" pitchFamily="34" charset="-120"/>
              </a:rPr>
              <a:t>A Deep Dive into Static IPs in the Cloud</a:t>
            </a:r>
            <a:endParaRPr lang="en-US" sz="2192" dirty="0"/>
          </a:p>
        </p:txBody>
      </p:sp>
      <p:sp>
        <p:nvSpPr>
          <p:cNvPr id="16" name="Text 2"/>
          <p:cNvSpPr/>
          <p:nvPr/>
        </p:nvSpPr>
        <p:spPr>
          <a:xfrm>
            <a:off x="2358220" y="3661567"/>
            <a:ext cx="2365876" cy="445472"/>
          </a:xfrm>
          <a:prstGeom prst="rect">
            <a:avLst/>
          </a:prstGeom>
          <a:noFill/>
          <a:ln/>
        </p:spPr>
        <p:txBody>
          <a:bodyPr vert="horz" wrap="square" lIns="0" tIns="0" rIns="0" bIns="0" rtlCol="0" anchor="t"/>
          <a:lstStyle/>
          <a:p>
            <a:pPr algn="ctr">
              <a:lnSpc>
                <a:spcPts val="2338"/>
              </a:lnSpc>
            </a:pPr>
            <a:r>
              <a:rPr lang="en-US" sz="1754" kern="0" spc="117" dirty="0">
                <a:solidFill>
                  <a:srgbClr val="374151"/>
                </a:solidFill>
                <a:latin typeface="ui-monospace" pitchFamily="34" charset="0"/>
                <a:ea typeface="ui-monospace" pitchFamily="34" charset="-122"/>
                <a:cs typeface="ui-monospace" pitchFamily="34" charset="-120"/>
              </a:rPr>
              <a:t>203.0.113.0</a:t>
            </a:r>
            <a:endParaRPr lang="en-US" sz="1754" dirty="0"/>
          </a:p>
        </p:txBody>
      </p:sp>
      <p:sp>
        <p:nvSpPr>
          <p:cNvPr id="17" name="Text 3"/>
          <p:cNvSpPr/>
          <p:nvPr/>
        </p:nvSpPr>
        <p:spPr>
          <a:xfrm>
            <a:off x="4756694" y="3661567"/>
            <a:ext cx="2365876" cy="445472"/>
          </a:xfrm>
          <a:prstGeom prst="rect">
            <a:avLst/>
          </a:prstGeom>
          <a:noFill/>
          <a:ln/>
        </p:spPr>
        <p:txBody>
          <a:bodyPr vert="horz" wrap="square" lIns="0" tIns="0" rIns="0" bIns="0" rtlCol="0" anchor="t"/>
          <a:lstStyle/>
          <a:p>
            <a:pPr algn="ctr">
              <a:lnSpc>
                <a:spcPts val="2338"/>
              </a:lnSpc>
            </a:pPr>
            <a:r>
              <a:rPr lang="en-US" sz="1754" kern="0" spc="117" dirty="0">
                <a:solidFill>
                  <a:srgbClr val="374151"/>
                </a:solidFill>
                <a:latin typeface="ui-monospace" pitchFamily="34" charset="0"/>
                <a:ea typeface="ui-monospace" pitchFamily="34" charset="-122"/>
                <a:cs typeface="ui-monospace" pitchFamily="34" charset="-120"/>
              </a:rPr>
              <a:t>203.0.113.1</a:t>
            </a:r>
            <a:endParaRPr lang="en-US" sz="1754" dirty="0"/>
          </a:p>
        </p:txBody>
      </p:sp>
      <p:sp>
        <p:nvSpPr>
          <p:cNvPr id="18" name="Text 4"/>
          <p:cNvSpPr/>
          <p:nvPr/>
        </p:nvSpPr>
        <p:spPr>
          <a:xfrm>
            <a:off x="7155168" y="3661567"/>
            <a:ext cx="2365876" cy="445472"/>
          </a:xfrm>
          <a:prstGeom prst="rect">
            <a:avLst/>
          </a:prstGeom>
          <a:noFill/>
          <a:ln/>
        </p:spPr>
        <p:txBody>
          <a:bodyPr vert="horz" wrap="square" lIns="0" tIns="0" rIns="0" bIns="0" rtlCol="0" anchor="t"/>
          <a:lstStyle/>
          <a:p>
            <a:pPr algn="ctr">
              <a:lnSpc>
                <a:spcPts val="2338"/>
              </a:lnSpc>
            </a:pPr>
            <a:r>
              <a:rPr lang="en-US" sz="1754" kern="0" spc="117" dirty="0">
                <a:solidFill>
                  <a:srgbClr val="374151"/>
                </a:solidFill>
                <a:latin typeface="ui-monospace" pitchFamily="34" charset="0"/>
                <a:ea typeface="ui-monospace" pitchFamily="34" charset="-122"/>
                <a:cs typeface="ui-monospace" pitchFamily="34" charset="-120"/>
              </a:rPr>
              <a:t>203.0.113.2</a:t>
            </a:r>
            <a:endParaRPr lang="en-US" sz="1754" dirty="0"/>
          </a:p>
        </p:txBody>
      </p:sp>
      <p:sp>
        <p:nvSpPr>
          <p:cNvPr id="19" name="Text 5"/>
          <p:cNvSpPr/>
          <p:nvPr/>
        </p:nvSpPr>
        <p:spPr>
          <a:xfrm>
            <a:off x="1878524" y="4478266"/>
            <a:ext cx="8122214" cy="259859"/>
          </a:xfrm>
          <a:prstGeom prst="rect">
            <a:avLst/>
          </a:prstGeom>
          <a:noFill/>
          <a:ln/>
        </p:spPr>
        <p:txBody>
          <a:bodyPr vert="horz" wrap="square" lIns="0" tIns="0" rIns="0" bIns="0" rtlCol="0" anchor="t"/>
          <a:lstStyle/>
          <a:p>
            <a:pPr algn="ctr">
              <a:lnSpc>
                <a:spcPts val="2046"/>
              </a:lnSpc>
            </a:pPr>
            <a:r>
              <a:rPr lang="en-US" sz="1461" dirty="0">
                <a:solidFill>
                  <a:srgbClr val="4B5563"/>
                </a:solidFill>
                <a:latin typeface="ui-sans-serif" pitchFamily="34" charset="0"/>
                <a:ea typeface="ui-sans-serif" pitchFamily="34" charset="-122"/>
                <a:cs typeface="ui-sans-serif" pitchFamily="34" charset="-120"/>
              </a:rPr>
              <a:t>Understanding and Managing Elastic IPs</a:t>
            </a:r>
            <a:endParaRPr lang="en-US" sz="1461"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559094" y="543260"/>
            <a:ext cx="2320168" cy="2784202"/>
          </a:xfrm>
          <a:prstGeom prst="rect">
            <a:avLst/>
          </a:prstGeom>
        </p:spPr>
      </p:pic>
      <p:pic>
        <p:nvPicPr>
          <p:cNvPr id="4" name="Image 2" descr="preencoded.png"/>
          <p:cNvPicPr>
            <a:picLocks noChangeAspect="1"/>
          </p:cNvPicPr>
          <p:nvPr/>
        </p:nvPicPr>
        <p:blipFill>
          <a:blip r:embed="rId5"/>
          <a:stretch>
            <a:fillRect/>
          </a:stretch>
        </p:blipFill>
        <p:spPr>
          <a:xfrm>
            <a:off x="928067" y="4441143"/>
            <a:ext cx="1856135" cy="1856135"/>
          </a:xfrm>
          <a:prstGeom prst="rect">
            <a:avLst/>
          </a:prstGeom>
        </p:spPr>
      </p:pic>
      <p:pic>
        <p:nvPicPr>
          <p:cNvPr id="5" name="Image 3" descr="preencoded.png"/>
          <p:cNvPicPr>
            <a:picLocks noChangeAspect="1"/>
          </p:cNvPicPr>
          <p:nvPr/>
        </p:nvPicPr>
        <p:blipFill>
          <a:blip r:embed="rId6"/>
          <a:stretch>
            <a:fillRect/>
          </a:stretch>
        </p:blipFill>
        <p:spPr>
          <a:xfrm>
            <a:off x="-1" y="79227"/>
            <a:ext cx="11879263" cy="6682085"/>
          </a:xfrm>
          <a:prstGeom prst="rect">
            <a:avLst/>
          </a:prstGeom>
        </p:spPr>
      </p:pic>
      <p:pic>
        <p:nvPicPr>
          <p:cNvPr id="6" name="Image 4" descr="preencoded.png"/>
          <p:cNvPicPr>
            <a:picLocks noChangeAspect="1"/>
          </p:cNvPicPr>
          <p:nvPr/>
        </p:nvPicPr>
        <p:blipFill>
          <a:blip r:embed="rId7"/>
          <a:stretch>
            <a:fillRect/>
          </a:stretch>
        </p:blipFill>
        <p:spPr>
          <a:xfrm>
            <a:off x="371227" y="895926"/>
            <a:ext cx="1392101" cy="37123"/>
          </a:xfrm>
          <a:prstGeom prst="rect">
            <a:avLst/>
          </a:prstGeom>
        </p:spPr>
      </p:pic>
      <p:pic>
        <p:nvPicPr>
          <p:cNvPr id="7" name="Image 5" descr="preencoded.png"/>
          <p:cNvPicPr>
            <a:picLocks noChangeAspect="1"/>
          </p:cNvPicPr>
          <p:nvPr/>
        </p:nvPicPr>
        <p:blipFill>
          <a:blip r:embed="rId8"/>
          <a:stretch>
            <a:fillRect/>
          </a:stretch>
        </p:blipFill>
        <p:spPr>
          <a:xfrm>
            <a:off x="371227" y="1341399"/>
            <a:ext cx="11136809" cy="2064950"/>
          </a:xfrm>
          <a:prstGeom prst="rect">
            <a:avLst/>
          </a:prstGeom>
        </p:spPr>
      </p:pic>
      <p:pic>
        <p:nvPicPr>
          <p:cNvPr id="8" name="Image 6" descr="preencoded.png"/>
          <p:cNvPicPr>
            <a:picLocks noChangeAspect="1"/>
          </p:cNvPicPr>
          <p:nvPr/>
        </p:nvPicPr>
        <p:blipFill>
          <a:blip r:embed="rId9"/>
          <a:stretch>
            <a:fillRect/>
          </a:stretch>
        </p:blipFill>
        <p:spPr>
          <a:xfrm>
            <a:off x="371227" y="4148801"/>
            <a:ext cx="5457036" cy="1002313"/>
          </a:xfrm>
          <a:prstGeom prst="rect">
            <a:avLst/>
          </a:prstGeom>
        </p:spPr>
      </p:pic>
      <p:pic>
        <p:nvPicPr>
          <p:cNvPr id="9" name="Image 7" descr="preencoded.png"/>
          <p:cNvPicPr>
            <a:picLocks noChangeAspect="1"/>
          </p:cNvPicPr>
          <p:nvPr/>
        </p:nvPicPr>
        <p:blipFill>
          <a:blip r:embed="rId10"/>
          <a:stretch>
            <a:fillRect/>
          </a:stretch>
        </p:blipFill>
        <p:spPr>
          <a:xfrm>
            <a:off x="519717" y="4306574"/>
            <a:ext cx="315543" cy="278420"/>
          </a:xfrm>
          <a:prstGeom prst="rect">
            <a:avLst/>
          </a:prstGeom>
        </p:spPr>
      </p:pic>
      <p:pic>
        <p:nvPicPr>
          <p:cNvPr id="10" name="Image 8" descr="preencoded.png"/>
          <p:cNvPicPr>
            <a:picLocks noChangeAspect="1"/>
          </p:cNvPicPr>
          <p:nvPr/>
        </p:nvPicPr>
        <p:blipFill>
          <a:blip r:embed="rId9"/>
          <a:stretch>
            <a:fillRect/>
          </a:stretch>
        </p:blipFill>
        <p:spPr>
          <a:xfrm>
            <a:off x="6050999" y="4148801"/>
            <a:ext cx="5457036" cy="1002313"/>
          </a:xfrm>
          <a:prstGeom prst="rect">
            <a:avLst/>
          </a:prstGeom>
        </p:spPr>
      </p:pic>
      <p:pic>
        <p:nvPicPr>
          <p:cNvPr id="11" name="Image 9" descr="preencoded.png"/>
          <p:cNvPicPr>
            <a:picLocks noChangeAspect="1"/>
          </p:cNvPicPr>
          <p:nvPr/>
        </p:nvPicPr>
        <p:blipFill>
          <a:blip r:embed="rId11"/>
          <a:stretch>
            <a:fillRect/>
          </a:stretch>
        </p:blipFill>
        <p:spPr>
          <a:xfrm>
            <a:off x="6199490" y="4306574"/>
            <a:ext cx="278420" cy="278420"/>
          </a:xfrm>
          <a:prstGeom prst="rect">
            <a:avLst/>
          </a:prstGeom>
        </p:spPr>
      </p:pic>
      <p:pic>
        <p:nvPicPr>
          <p:cNvPr id="12" name="Image 10" descr="preencoded.png"/>
          <p:cNvPicPr>
            <a:picLocks noChangeAspect="1"/>
          </p:cNvPicPr>
          <p:nvPr/>
        </p:nvPicPr>
        <p:blipFill>
          <a:blip r:embed="rId12"/>
          <a:stretch>
            <a:fillRect/>
          </a:stretch>
        </p:blipFill>
        <p:spPr>
          <a:xfrm>
            <a:off x="371227" y="5373851"/>
            <a:ext cx="5457036" cy="1002313"/>
          </a:xfrm>
          <a:prstGeom prst="rect">
            <a:avLst/>
          </a:prstGeom>
        </p:spPr>
      </p:pic>
      <p:pic>
        <p:nvPicPr>
          <p:cNvPr id="13" name="Image 11" descr="preencoded.png"/>
          <p:cNvPicPr>
            <a:picLocks noChangeAspect="1"/>
          </p:cNvPicPr>
          <p:nvPr/>
        </p:nvPicPr>
        <p:blipFill>
          <a:blip r:embed="rId13"/>
          <a:stretch>
            <a:fillRect/>
          </a:stretch>
        </p:blipFill>
        <p:spPr>
          <a:xfrm>
            <a:off x="519717" y="5531623"/>
            <a:ext cx="352666" cy="278420"/>
          </a:xfrm>
          <a:prstGeom prst="rect">
            <a:avLst/>
          </a:prstGeom>
        </p:spPr>
      </p:pic>
      <p:pic>
        <p:nvPicPr>
          <p:cNvPr id="14" name="Image 12" descr="preencoded.png"/>
          <p:cNvPicPr>
            <a:picLocks noChangeAspect="1"/>
          </p:cNvPicPr>
          <p:nvPr/>
        </p:nvPicPr>
        <p:blipFill>
          <a:blip r:embed="rId12"/>
          <a:stretch>
            <a:fillRect/>
          </a:stretch>
        </p:blipFill>
        <p:spPr>
          <a:xfrm>
            <a:off x="6050999" y="5373851"/>
            <a:ext cx="5457036" cy="1002313"/>
          </a:xfrm>
          <a:prstGeom prst="rect">
            <a:avLst/>
          </a:prstGeom>
        </p:spPr>
      </p:pic>
      <p:pic>
        <p:nvPicPr>
          <p:cNvPr id="15" name="Image 13" descr="preencoded.png"/>
          <p:cNvPicPr>
            <a:picLocks noChangeAspect="1"/>
          </p:cNvPicPr>
          <p:nvPr/>
        </p:nvPicPr>
        <p:blipFill>
          <a:blip r:embed="rId14"/>
          <a:stretch>
            <a:fillRect/>
          </a:stretch>
        </p:blipFill>
        <p:spPr>
          <a:xfrm>
            <a:off x="6199491" y="5531623"/>
            <a:ext cx="213455" cy="278420"/>
          </a:xfrm>
          <a:prstGeom prst="rect">
            <a:avLst/>
          </a:prstGeom>
        </p:spPr>
      </p:pic>
      <p:sp>
        <p:nvSpPr>
          <p:cNvPr id="16"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What is an Elastic IP?</a:t>
            </a:r>
            <a:endParaRPr lang="en-US" sz="2631" dirty="0"/>
          </a:p>
        </p:txBody>
      </p:sp>
      <p:sp>
        <p:nvSpPr>
          <p:cNvPr id="17" name="Text 1"/>
          <p:cNvSpPr/>
          <p:nvPr/>
        </p:nvSpPr>
        <p:spPr>
          <a:xfrm>
            <a:off x="593963" y="1564134"/>
            <a:ext cx="10691336" cy="904866"/>
          </a:xfrm>
          <a:prstGeom prst="rect">
            <a:avLst/>
          </a:prstGeom>
          <a:noFill/>
          <a:ln/>
        </p:spPr>
        <p:txBody>
          <a:bodyPr vert="horz" wrap="square" lIns="0" tIns="0" rIns="0" bIns="0" rtlCol="0" anchor="t"/>
          <a:lstStyle/>
          <a:p>
            <a:pPr>
              <a:lnSpc>
                <a:spcPts val="2375"/>
              </a:lnSpc>
            </a:pPr>
            <a:r>
              <a:rPr lang="en-US" sz="1461" dirty="0">
                <a:solidFill>
                  <a:srgbClr val="374151"/>
                </a:solidFill>
                <a:latin typeface="ui-sans-serif" pitchFamily="34" charset="0"/>
                <a:ea typeface="ui-sans-serif" pitchFamily="34" charset="-122"/>
                <a:cs typeface="ui-sans-serif" pitchFamily="34" charset="-120"/>
              </a:rPr>
              <a:t>An </a:t>
            </a:r>
            <a:r>
              <a:rPr lang="en-US" sz="1461" b="1" dirty="0">
                <a:solidFill>
                  <a:srgbClr val="0D9488"/>
                </a:solidFill>
                <a:latin typeface="ui-sans-serif" pitchFamily="34" charset="0"/>
                <a:ea typeface="ui-sans-serif" pitchFamily="34" charset="-122"/>
                <a:cs typeface="ui-sans-serif" pitchFamily="34" charset="-120"/>
              </a:rPr>
              <a:t>Elastic IP (EIP)</a:t>
            </a:r>
            <a:r>
              <a:rPr lang="en-US" sz="1461" dirty="0">
                <a:solidFill>
                  <a:srgbClr val="374151"/>
                </a:solidFill>
                <a:latin typeface="ui-sans-serif" pitchFamily="34" charset="0"/>
                <a:ea typeface="ui-sans-serif" pitchFamily="34" charset="-122"/>
                <a:cs typeface="ui-sans-serif" pitchFamily="34" charset="-120"/>
              </a:rPr>
              <a:t> is a static, public IPv4 address specifically designed for dynamic cloud computing environments. Unlike typical public IP addresses that can change when cloud instances are stopped, restarted, or replaced, an Elastic IP remains fixed.</a:t>
            </a:r>
            <a:endParaRPr lang="en-US" sz="1461" dirty="0"/>
          </a:p>
        </p:txBody>
      </p:sp>
      <p:sp>
        <p:nvSpPr>
          <p:cNvPr id="18" name="Text 2"/>
          <p:cNvSpPr/>
          <p:nvPr/>
        </p:nvSpPr>
        <p:spPr>
          <a:xfrm>
            <a:off x="593963" y="2580369"/>
            <a:ext cx="10691336" cy="603244"/>
          </a:xfrm>
          <a:prstGeom prst="rect">
            <a:avLst/>
          </a:prstGeom>
          <a:noFill/>
          <a:ln/>
        </p:spPr>
        <p:txBody>
          <a:bodyPr vert="horz" wrap="square" lIns="0" tIns="0" rIns="0" bIns="0" rtlCol="0" anchor="t"/>
          <a:lstStyle/>
          <a:p>
            <a:pPr>
              <a:lnSpc>
                <a:spcPts val="2375"/>
              </a:lnSpc>
            </a:pPr>
            <a:r>
              <a:rPr lang="en-US" sz="1461" dirty="0">
                <a:solidFill>
                  <a:srgbClr val="374151"/>
                </a:solidFill>
                <a:latin typeface="ui-sans-serif" pitchFamily="34" charset="0"/>
                <a:ea typeface="ui-sans-serif" pitchFamily="34" charset="-122"/>
                <a:cs typeface="ui-sans-serif" pitchFamily="34" charset="-120"/>
              </a:rPr>
              <a:t>Crucially, it is allocated to your cloud account rather than being tied to a specific instance, allowing for dynamic association and disassociation with different resources within the same geographical region.</a:t>
            </a:r>
            <a:endParaRPr lang="en-US" sz="1461" dirty="0"/>
          </a:p>
        </p:txBody>
      </p:sp>
      <p:sp>
        <p:nvSpPr>
          <p:cNvPr id="19" name="Text 3"/>
          <p:cNvSpPr/>
          <p:nvPr/>
        </p:nvSpPr>
        <p:spPr>
          <a:xfrm>
            <a:off x="371227" y="3703329"/>
            <a:ext cx="11136809"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Key Characteristics</a:t>
            </a:r>
            <a:endParaRPr lang="en-US" sz="1754" dirty="0"/>
          </a:p>
        </p:txBody>
      </p:sp>
      <p:sp>
        <p:nvSpPr>
          <p:cNvPr id="20" name="Text 4"/>
          <p:cNvSpPr/>
          <p:nvPr/>
        </p:nvSpPr>
        <p:spPr>
          <a:xfrm>
            <a:off x="983751" y="4297293"/>
            <a:ext cx="4696021"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Static &amp; Persistent</a:t>
            </a:r>
            <a:endParaRPr lang="en-US" sz="1461" dirty="0"/>
          </a:p>
        </p:txBody>
      </p:sp>
      <p:sp>
        <p:nvSpPr>
          <p:cNvPr id="21" name="Text 5"/>
          <p:cNvSpPr/>
          <p:nvPr/>
        </p:nvSpPr>
        <p:spPr>
          <a:xfrm>
            <a:off x="983751" y="4557152"/>
            <a:ext cx="469602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The IP address remains constant over time, providing a stable endpoint for services.</a:t>
            </a:r>
            <a:endParaRPr lang="en-US" sz="1169" dirty="0"/>
          </a:p>
        </p:txBody>
      </p:sp>
      <p:sp>
        <p:nvSpPr>
          <p:cNvPr id="22" name="Text 6"/>
          <p:cNvSpPr/>
          <p:nvPr/>
        </p:nvSpPr>
        <p:spPr>
          <a:xfrm>
            <a:off x="6626401" y="4297293"/>
            <a:ext cx="4733144"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Public IPv4</a:t>
            </a:r>
            <a:endParaRPr lang="en-US" sz="1461" dirty="0"/>
          </a:p>
        </p:txBody>
      </p:sp>
      <p:sp>
        <p:nvSpPr>
          <p:cNvPr id="23" name="Text 7"/>
          <p:cNvSpPr/>
          <p:nvPr/>
        </p:nvSpPr>
        <p:spPr>
          <a:xfrm>
            <a:off x="6626401" y="4557152"/>
            <a:ext cx="4733144"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Elastic IPs are exclusively public IPv4 addresses, enabling internet reachability.</a:t>
            </a:r>
            <a:endParaRPr lang="en-US" sz="1169" dirty="0"/>
          </a:p>
        </p:txBody>
      </p:sp>
      <p:sp>
        <p:nvSpPr>
          <p:cNvPr id="24" name="Text 8"/>
          <p:cNvSpPr/>
          <p:nvPr/>
        </p:nvSpPr>
        <p:spPr>
          <a:xfrm>
            <a:off x="1020874" y="5522342"/>
            <a:ext cx="465889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Account-Bound</a:t>
            </a:r>
            <a:endParaRPr lang="en-US" sz="1461" dirty="0"/>
          </a:p>
        </p:txBody>
      </p:sp>
      <p:sp>
        <p:nvSpPr>
          <p:cNvPr id="25" name="Text 9"/>
          <p:cNvSpPr/>
          <p:nvPr/>
        </p:nvSpPr>
        <p:spPr>
          <a:xfrm>
            <a:off x="1020874" y="5782201"/>
            <a:ext cx="465889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The IP address is owned by your cloud account until you explicitly release it, ensuring control and predictability.</a:t>
            </a:r>
            <a:endParaRPr lang="en-US" sz="1169" dirty="0"/>
          </a:p>
        </p:txBody>
      </p:sp>
      <p:sp>
        <p:nvSpPr>
          <p:cNvPr id="26" name="Text 10"/>
          <p:cNvSpPr/>
          <p:nvPr/>
        </p:nvSpPr>
        <p:spPr>
          <a:xfrm>
            <a:off x="6561437" y="5522342"/>
            <a:ext cx="479810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Region-Specific</a:t>
            </a:r>
            <a:endParaRPr lang="en-US" sz="1461" dirty="0"/>
          </a:p>
        </p:txBody>
      </p:sp>
      <p:sp>
        <p:nvSpPr>
          <p:cNvPr id="27" name="Text 11"/>
          <p:cNvSpPr/>
          <p:nvPr/>
        </p:nvSpPr>
        <p:spPr>
          <a:xfrm>
            <a:off x="6561437" y="5782201"/>
            <a:ext cx="479810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Elastic IPs are allocated within a specific cloud region and cannot be moved across different regions.</a:t>
            </a:r>
            <a:endParaRPr lang="en-US" sz="1169"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559094" y="543260"/>
            <a:ext cx="2320168" cy="2784202"/>
          </a:xfrm>
          <a:prstGeom prst="rect">
            <a:avLst/>
          </a:prstGeom>
        </p:spPr>
      </p:pic>
      <p:pic>
        <p:nvPicPr>
          <p:cNvPr id="4" name="Image 2" descr="preencoded.png"/>
          <p:cNvPicPr>
            <a:picLocks noChangeAspect="1"/>
          </p:cNvPicPr>
          <p:nvPr/>
        </p:nvPicPr>
        <p:blipFill>
          <a:blip r:embed="rId5"/>
          <a:stretch>
            <a:fillRect/>
          </a:stretch>
        </p:blipFill>
        <p:spPr>
          <a:xfrm>
            <a:off x="928067" y="4441143"/>
            <a:ext cx="1856135" cy="1856135"/>
          </a:xfrm>
          <a:prstGeom prst="rect">
            <a:avLst/>
          </a:prstGeom>
        </p:spPr>
      </p:pic>
      <p:pic>
        <p:nvPicPr>
          <p:cNvPr id="5" name="Image 3" descr="preencoded.png"/>
          <p:cNvPicPr>
            <a:picLocks noChangeAspect="1"/>
          </p:cNvPicPr>
          <p:nvPr/>
        </p:nvPicPr>
        <p:blipFill>
          <a:blip r:embed="rId6"/>
          <a:stretch>
            <a:fillRect/>
          </a:stretch>
        </p:blipFill>
        <p:spPr>
          <a:xfrm>
            <a:off x="-1" y="79227"/>
            <a:ext cx="11879263" cy="6682085"/>
          </a:xfrm>
          <a:prstGeom prst="rect">
            <a:avLst/>
          </a:prstGeom>
        </p:spPr>
      </p:pic>
      <p:pic>
        <p:nvPicPr>
          <p:cNvPr id="6" name="Image 4" descr="preencoded.png"/>
          <p:cNvPicPr>
            <a:picLocks noChangeAspect="1"/>
          </p:cNvPicPr>
          <p:nvPr/>
        </p:nvPicPr>
        <p:blipFill>
          <a:blip r:embed="rId7"/>
          <a:stretch>
            <a:fillRect/>
          </a:stretch>
        </p:blipFill>
        <p:spPr>
          <a:xfrm>
            <a:off x="371227" y="895926"/>
            <a:ext cx="1392101" cy="37123"/>
          </a:xfrm>
          <a:prstGeom prst="rect">
            <a:avLst/>
          </a:prstGeom>
        </p:spPr>
      </p:pic>
      <p:pic>
        <p:nvPicPr>
          <p:cNvPr id="7" name="Image 5" descr="preencoded.png"/>
          <p:cNvPicPr>
            <a:picLocks noChangeAspect="1"/>
          </p:cNvPicPr>
          <p:nvPr/>
        </p:nvPicPr>
        <p:blipFill>
          <a:blip r:embed="rId8"/>
          <a:stretch>
            <a:fillRect/>
          </a:stretch>
        </p:blipFill>
        <p:spPr>
          <a:xfrm>
            <a:off x="742453" y="1341398"/>
            <a:ext cx="2375853" cy="2115994"/>
          </a:xfrm>
          <a:prstGeom prst="rect">
            <a:avLst/>
          </a:prstGeom>
        </p:spPr>
      </p:pic>
      <p:pic>
        <p:nvPicPr>
          <p:cNvPr id="8" name="Image 6" descr="preencoded.png"/>
          <p:cNvPicPr>
            <a:picLocks noChangeAspect="1"/>
          </p:cNvPicPr>
          <p:nvPr/>
        </p:nvPicPr>
        <p:blipFill>
          <a:blip r:embed="rId9"/>
          <a:stretch>
            <a:fillRect/>
          </a:stretch>
        </p:blipFill>
        <p:spPr>
          <a:xfrm>
            <a:off x="1763328" y="1527012"/>
            <a:ext cx="334104" cy="334104"/>
          </a:xfrm>
          <a:prstGeom prst="rect">
            <a:avLst/>
          </a:prstGeom>
        </p:spPr>
      </p:pic>
      <p:pic>
        <p:nvPicPr>
          <p:cNvPr id="9" name="Image 7" descr="preencoded.png"/>
          <p:cNvPicPr>
            <a:picLocks noChangeAspect="1"/>
          </p:cNvPicPr>
          <p:nvPr/>
        </p:nvPicPr>
        <p:blipFill>
          <a:blip r:embed="rId10"/>
          <a:stretch>
            <a:fillRect/>
          </a:stretch>
        </p:blipFill>
        <p:spPr>
          <a:xfrm>
            <a:off x="3257517" y="2278746"/>
            <a:ext cx="139210" cy="222736"/>
          </a:xfrm>
          <a:prstGeom prst="rect">
            <a:avLst/>
          </a:prstGeom>
        </p:spPr>
      </p:pic>
      <p:pic>
        <p:nvPicPr>
          <p:cNvPr id="10" name="Image 8" descr="preencoded.png"/>
          <p:cNvPicPr>
            <a:picLocks noChangeAspect="1"/>
          </p:cNvPicPr>
          <p:nvPr/>
        </p:nvPicPr>
        <p:blipFill>
          <a:blip r:embed="rId11"/>
          <a:stretch>
            <a:fillRect/>
          </a:stretch>
        </p:blipFill>
        <p:spPr>
          <a:xfrm>
            <a:off x="3415287" y="1341398"/>
            <a:ext cx="2375853" cy="2115994"/>
          </a:xfrm>
          <a:prstGeom prst="rect">
            <a:avLst/>
          </a:prstGeom>
        </p:spPr>
      </p:pic>
      <p:pic>
        <p:nvPicPr>
          <p:cNvPr id="11" name="Image 9" descr="preencoded.png"/>
          <p:cNvPicPr>
            <a:picLocks noChangeAspect="1"/>
          </p:cNvPicPr>
          <p:nvPr/>
        </p:nvPicPr>
        <p:blipFill>
          <a:blip r:embed="rId12"/>
          <a:stretch>
            <a:fillRect/>
          </a:stretch>
        </p:blipFill>
        <p:spPr>
          <a:xfrm>
            <a:off x="4394400" y="1527012"/>
            <a:ext cx="417630" cy="334104"/>
          </a:xfrm>
          <a:prstGeom prst="rect">
            <a:avLst/>
          </a:prstGeom>
        </p:spPr>
      </p:pic>
      <p:pic>
        <p:nvPicPr>
          <p:cNvPr id="12" name="Image 10" descr="preencoded.png"/>
          <p:cNvPicPr>
            <a:picLocks noChangeAspect="1"/>
          </p:cNvPicPr>
          <p:nvPr/>
        </p:nvPicPr>
        <p:blipFill>
          <a:blip r:embed="rId10"/>
          <a:stretch>
            <a:fillRect/>
          </a:stretch>
        </p:blipFill>
        <p:spPr>
          <a:xfrm>
            <a:off x="5930351" y="2278746"/>
            <a:ext cx="139210" cy="222736"/>
          </a:xfrm>
          <a:prstGeom prst="rect">
            <a:avLst/>
          </a:prstGeom>
        </p:spPr>
      </p:pic>
      <p:pic>
        <p:nvPicPr>
          <p:cNvPr id="13" name="Image 11" descr="preencoded.png"/>
          <p:cNvPicPr>
            <a:picLocks noChangeAspect="1"/>
          </p:cNvPicPr>
          <p:nvPr/>
        </p:nvPicPr>
        <p:blipFill>
          <a:blip r:embed="rId13"/>
          <a:stretch>
            <a:fillRect/>
          </a:stretch>
        </p:blipFill>
        <p:spPr>
          <a:xfrm>
            <a:off x="6088122" y="1341398"/>
            <a:ext cx="2375853" cy="2375853"/>
          </a:xfrm>
          <a:prstGeom prst="rect">
            <a:avLst/>
          </a:prstGeom>
        </p:spPr>
      </p:pic>
      <p:pic>
        <p:nvPicPr>
          <p:cNvPr id="14" name="Image 12" descr="preencoded.png"/>
          <p:cNvPicPr>
            <a:picLocks noChangeAspect="1"/>
          </p:cNvPicPr>
          <p:nvPr/>
        </p:nvPicPr>
        <p:blipFill>
          <a:blip r:embed="rId14"/>
          <a:stretch>
            <a:fillRect/>
          </a:stretch>
        </p:blipFill>
        <p:spPr>
          <a:xfrm>
            <a:off x="7108996" y="1527012"/>
            <a:ext cx="334104" cy="334104"/>
          </a:xfrm>
          <a:prstGeom prst="rect">
            <a:avLst/>
          </a:prstGeom>
        </p:spPr>
      </p:pic>
      <p:pic>
        <p:nvPicPr>
          <p:cNvPr id="15" name="Image 13" descr="preencoded.png"/>
          <p:cNvPicPr>
            <a:picLocks noChangeAspect="1"/>
          </p:cNvPicPr>
          <p:nvPr/>
        </p:nvPicPr>
        <p:blipFill>
          <a:blip r:embed="rId10"/>
          <a:stretch>
            <a:fillRect/>
          </a:stretch>
        </p:blipFill>
        <p:spPr>
          <a:xfrm>
            <a:off x="8603185" y="2408676"/>
            <a:ext cx="139210" cy="222736"/>
          </a:xfrm>
          <a:prstGeom prst="rect">
            <a:avLst/>
          </a:prstGeom>
        </p:spPr>
      </p:pic>
      <p:pic>
        <p:nvPicPr>
          <p:cNvPr id="16" name="Image 14" descr="preencoded.png"/>
          <p:cNvPicPr>
            <a:picLocks noChangeAspect="1"/>
          </p:cNvPicPr>
          <p:nvPr/>
        </p:nvPicPr>
        <p:blipFill>
          <a:blip r:embed="rId11"/>
          <a:stretch>
            <a:fillRect/>
          </a:stretch>
        </p:blipFill>
        <p:spPr>
          <a:xfrm>
            <a:off x="8760956" y="1341398"/>
            <a:ext cx="2375853" cy="2115994"/>
          </a:xfrm>
          <a:prstGeom prst="rect">
            <a:avLst/>
          </a:prstGeom>
        </p:spPr>
      </p:pic>
      <p:pic>
        <p:nvPicPr>
          <p:cNvPr id="17" name="Image 15" descr="preencoded.png"/>
          <p:cNvPicPr>
            <a:picLocks noChangeAspect="1"/>
          </p:cNvPicPr>
          <p:nvPr/>
        </p:nvPicPr>
        <p:blipFill>
          <a:blip r:embed="rId15"/>
          <a:stretch>
            <a:fillRect/>
          </a:stretch>
        </p:blipFill>
        <p:spPr>
          <a:xfrm>
            <a:off x="9781830" y="1527012"/>
            <a:ext cx="334104" cy="334104"/>
          </a:xfrm>
          <a:prstGeom prst="rect">
            <a:avLst/>
          </a:prstGeom>
        </p:spPr>
      </p:pic>
      <p:pic>
        <p:nvPicPr>
          <p:cNvPr id="18" name="Image 16" descr="preencoded.png"/>
          <p:cNvPicPr>
            <a:picLocks noChangeAspect="1"/>
          </p:cNvPicPr>
          <p:nvPr/>
        </p:nvPicPr>
        <p:blipFill>
          <a:blip r:embed="rId16"/>
          <a:stretch>
            <a:fillRect/>
          </a:stretch>
        </p:blipFill>
        <p:spPr>
          <a:xfrm>
            <a:off x="371227" y="4162723"/>
            <a:ext cx="11136809" cy="1930380"/>
          </a:xfrm>
          <a:prstGeom prst="rect">
            <a:avLst/>
          </a:prstGeom>
        </p:spPr>
      </p:pic>
      <p:pic>
        <p:nvPicPr>
          <p:cNvPr id="19" name="Image 17" descr="preencoded.png"/>
          <p:cNvPicPr>
            <a:picLocks noChangeAspect="1"/>
          </p:cNvPicPr>
          <p:nvPr/>
        </p:nvPicPr>
        <p:blipFill>
          <a:blip r:embed="rId17"/>
          <a:stretch>
            <a:fillRect/>
          </a:stretch>
        </p:blipFill>
        <p:spPr>
          <a:xfrm>
            <a:off x="556840" y="4385459"/>
            <a:ext cx="185613" cy="185613"/>
          </a:xfrm>
          <a:prstGeom prst="rect">
            <a:avLst/>
          </a:prstGeom>
        </p:spPr>
      </p:pic>
      <p:pic>
        <p:nvPicPr>
          <p:cNvPr id="20" name="Image 18" descr="preencoded.png"/>
          <p:cNvPicPr>
            <a:picLocks noChangeAspect="1"/>
          </p:cNvPicPr>
          <p:nvPr/>
        </p:nvPicPr>
        <p:blipFill>
          <a:blip r:embed="rId18"/>
          <a:stretch>
            <a:fillRect/>
          </a:stretch>
        </p:blipFill>
        <p:spPr>
          <a:xfrm>
            <a:off x="556840" y="5489859"/>
            <a:ext cx="148491" cy="148491"/>
          </a:xfrm>
          <a:prstGeom prst="rect">
            <a:avLst/>
          </a:prstGeom>
        </p:spPr>
      </p:pic>
      <p:sp>
        <p:nvSpPr>
          <p:cNvPr id="21"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How It Works: The Lifecycle</a:t>
            </a:r>
            <a:endParaRPr lang="en-US" sz="2631" dirty="0"/>
          </a:p>
        </p:txBody>
      </p:sp>
      <p:sp>
        <p:nvSpPr>
          <p:cNvPr id="22" name="Text 1"/>
          <p:cNvSpPr/>
          <p:nvPr/>
        </p:nvSpPr>
        <p:spPr>
          <a:xfrm>
            <a:off x="727604" y="2009607"/>
            <a:ext cx="2405551" cy="259859"/>
          </a:xfrm>
          <a:prstGeom prst="rect">
            <a:avLst/>
          </a:prstGeom>
          <a:noFill/>
          <a:ln/>
        </p:spPr>
        <p:txBody>
          <a:bodyPr vert="horz" wrap="square" lIns="0" tIns="0" rIns="0" bIns="0" rtlCol="0" anchor="t"/>
          <a:lstStyle/>
          <a:p>
            <a:pPr algn="ctr">
              <a:lnSpc>
                <a:spcPts val="2046"/>
              </a:lnSpc>
            </a:pPr>
            <a:r>
              <a:rPr lang="en-US" sz="1461" b="1" dirty="0">
                <a:solidFill>
                  <a:srgbClr val="374151"/>
                </a:solidFill>
                <a:latin typeface="ui-sans-serif" pitchFamily="34" charset="0"/>
                <a:ea typeface="ui-sans-serif" pitchFamily="34" charset="-122"/>
                <a:cs typeface="ui-sans-serif" pitchFamily="34" charset="-120"/>
              </a:rPr>
              <a:t>Allocation</a:t>
            </a:r>
            <a:endParaRPr lang="en-US" sz="1461" dirty="0"/>
          </a:p>
        </p:txBody>
      </p:sp>
      <p:sp>
        <p:nvSpPr>
          <p:cNvPr id="23" name="Text 2"/>
          <p:cNvSpPr/>
          <p:nvPr/>
        </p:nvSpPr>
        <p:spPr>
          <a:xfrm>
            <a:off x="928067" y="2343711"/>
            <a:ext cx="2004626" cy="92806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EIP requested and allocated from cloud provider's IPv4 pool. Assigned to your account but not yet associated with any resource.</a:t>
            </a:r>
            <a:endParaRPr lang="en-US" sz="1023" dirty="0"/>
          </a:p>
        </p:txBody>
      </p:sp>
      <p:sp>
        <p:nvSpPr>
          <p:cNvPr id="24" name="Text 3"/>
          <p:cNvSpPr/>
          <p:nvPr/>
        </p:nvSpPr>
        <p:spPr>
          <a:xfrm>
            <a:off x="3400438" y="2009607"/>
            <a:ext cx="2405551" cy="259859"/>
          </a:xfrm>
          <a:prstGeom prst="rect">
            <a:avLst/>
          </a:prstGeom>
          <a:noFill/>
          <a:ln/>
        </p:spPr>
        <p:txBody>
          <a:bodyPr vert="horz" wrap="square" lIns="0" tIns="0" rIns="0" bIns="0" rtlCol="0" anchor="t"/>
          <a:lstStyle/>
          <a:p>
            <a:pPr algn="ctr">
              <a:lnSpc>
                <a:spcPts val="2046"/>
              </a:lnSpc>
            </a:pPr>
            <a:r>
              <a:rPr lang="en-US" sz="1461" b="1" dirty="0">
                <a:solidFill>
                  <a:srgbClr val="374151"/>
                </a:solidFill>
                <a:latin typeface="ui-sans-serif" pitchFamily="34" charset="0"/>
                <a:ea typeface="ui-sans-serif" pitchFamily="34" charset="-122"/>
                <a:cs typeface="ui-sans-serif" pitchFamily="34" charset="-120"/>
              </a:rPr>
              <a:t>Association</a:t>
            </a:r>
            <a:endParaRPr lang="en-US" sz="1461" dirty="0"/>
          </a:p>
        </p:txBody>
      </p:sp>
      <p:sp>
        <p:nvSpPr>
          <p:cNvPr id="25" name="Text 4"/>
          <p:cNvSpPr/>
          <p:nvPr/>
        </p:nvSpPr>
        <p:spPr>
          <a:xfrm>
            <a:off x="3600901" y="2343711"/>
            <a:ext cx="2004626" cy="92806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EIP associated with a specific cloud resource, most commonly the primary network interface (ENI) of a virtual machine instance.</a:t>
            </a:r>
            <a:endParaRPr lang="en-US" sz="1023" dirty="0"/>
          </a:p>
        </p:txBody>
      </p:sp>
      <p:sp>
        <p:nvSpPr>
          <p:cNvPr id="26" name="Text 5"/>
          <p:cNvSpPr/>
          <p:nvPr/>
        </p:nvSpPr>
        <p:spPr>
          <a:xfrm>
            <a:off x="6273735" y="2009606"/>
            <a:ext cx="2004626" cy="519718"/>
          </a:xfrm>
          <a:prstGeom prst="rect">
            <a:avLst/>
          </a:prstGeom>
          <a:noFill/>
          <a:ln/>
        </p:spPr>
        <p:txBody>
          <a:bodyPr vert="horz" wrap="square" lIns="0" tIns="0" rIns="0" bIns="0" rtlCol="0" anchor="t"/>
          <a:lstStyle/>
          <a:p>
            <a:pPr algn="ctr">
              <a:lnSpc>
                <a:spcPts val="2046"/>
              </a:lnSpc>
            </a:pPr>
            <a:r>
              <a:rPr lang="en-US" sz="1461" b="1" dirty="0">
                <a:solidFill>
                  <a:srgbClr val="374151"/>
                </a:solidFill>
                <a:latin typeface="ui-sans-serif" pitchFamily="34" charset="0"/>
                <a:ea typeface="ui-sans-serif" pitchFamily="34" charset="-122"/>
                <a:cs typeface="ui-sans-serif" pitchFamily="34" charset="-120"/>
              </a:rPr>
              <a:t>Re-association (Remap)</a:t>
            </a:r>
            <a:endParaRPr lang="en-US" sz="1461" dirty="0"/>
          </a:p>
        </p:txBody>
      </p:sp>
      <p:sp>
        <p:nvSpPr>
          <p:cNvPr id="27" name="Text 6"/>
          <p:cNvSpPr/>
          <p:nvPr/>
        </p:nvSpPr>
        <p:spPr>
          <a:xfrm>
            <a:off x="6273735" y="2603570"/>
            <a:ext cx="2004626" cy="92806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EIP can be disassociated from one instance and re-associated with another within the same region, enabling failover and maintenance.</a:t>
            </a:r>
            <a:endParaRPr lang="en-US" sz="1023" dirty="0"/>
          </a:p>
        </p:txBody>
      </p:sp>
      <p:sp>
        <p:nvSpPr>
          <p:cNvPr id="28" name="Text 7"/>
          <p:cNvSpPr/>
          <p:nvPr/>
        </p:nvSpPr>
        <p:spPr>
          <a:xfrm>
            <a:off x="8946569" y="2009607"/>
            <a:ext cx="2004626" cy="259859"/>
          </a:xfrm>
          <a:prstGeom prst="rect">
            <a:avLst/>
          </a:prstGeom>
          <a:noFill/>
          <a:ln/>
        </p:spPr>
        <p:txBody>
          <a:bodyPr vert="horz" wrap="square" lIns="0" tIns="0" rIns="0" bIns="0" rtlCol="0" anchor="t"/>
          <a:lstStyle/>
          <a:p>
            <a:pPr algn="ctr">
              <a:lnSpc>
                <a:spcPts val="2046"/>
              </a:lnSpc>
            </a:pPr>
            <a:r>
              <a:rPr lang="en-US" sz="1461" b="1" dirty="0">
                <a:solidFill>
                  <a:srgbClr val="374151"/>
                </a:solidFill>
                <a:latin typeface="ui-sans-serif" pitchFamily="34" charset="0"/>
                <a:ea typeface="ui-sans-serif" pitchFamily="34" charset="-122"/>
                <a:cs typeface="ui-sans-serif" pitchFamily="34" charset="-120"/>
              </a:rPr>
              <a:t>Release</a:t>
            </a:r>
            <a:endParaRPr lang="en-US" sz="1461" dirty="0"/>
          </a:p>
        </p:txBody>
      </p:sp>
      <p:sp>
        <p:nvSpPr>
          <p:cNvPr id="29" name="Text 8"/>
          <p:cNvSpPr/>
          <p:nvPr/>
        </p:nvSpPr>
        <p:spPr>
          <a:xfrm>
            <a:off x="8946569" y="2343711"/>
            <a:ext cx="2004626" cy="92806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When no longer needed, EIP is explicitly released, returning it to the cloud provider's pool and preventing ongoing charges.</a:t>
            </a:r>
            <a:endParaRPr lang="en-US" sz="1023" dirty="0"/>
          </a:p>
        </p:txBody>
      </p:sp>
      <p:sp>
        <p:nvSpPr>
          <p:cNvPr id="30" name="Text 9"/>
          <p:cNvSpPr/>
          <p:nvPr/>
        </p:nvSpPr>
        <p:spPr>
          <a:xfrm>
            <a:off x="816699" y="4348336"/>
            <a:ext cx="10765582"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 Association Logic</a:t>
            </a:r>
            <a:endParaRPr lang="en-US" sz="1461" dirty="0"/>
          </a:p>
        </p:txBody>
      </p:sp>
      <p:sp>
        <p:nvSpPr>
          <p:cNvPr id="31" name="Text 10"/>
          <p:cNvSpPr/>
          <p:nvPr/>
        </p:nvSpPr>
        <p:spPr>
          <a:xfrm>
            <a:off x="556840" y="4682440"/>
            <a:ext cx="5308545"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When an Elastic IP is associated with an instance, it effectively replaces any existing public IP address that was previously assigned to that instance.</a:t>
            </a:r>
            <a:endParaRPr lang="en-US" sz="1169" dirty="0"/>
          </a:p>
        </p:txBody>
      </p:sp>
      <p:sp>
        <p:nvSpPr>
          <p:cNvPr id="32" name="Text 11"/>
          <p:cNvSpPr/>
          <p:nvPr/>
        </p:nvSpPr>
        <p:spPr>
          <a:xfrm>
            <a:off x="6013877" y="4682440"/>
            <a:ext cx="5308545"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The cloud provider's network infrastructure routes all traffic destined for the Elastic IP to the associated instance, ensuring seamless connectivity.</a:t>
            </a:r>
            <a:endParaRPr lang="en-US" sz="1169" dirty="0"/>
          </a:p>
        </p:txBody>
      </p:sp>
      <p:sp>
        <p:nvSpPr>
          <p:cNvPr id="33" name="Text 12"/>
          <p:cNvSpPr/>
          <p:nvPr/>
        </p:nvSpPr>
        <p:spPr>
          <a:xfrm>
            <a:off x="779576" y="5462017"/>
            <a:ext cx="1076558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 The public DNS hostname of the instance is automatically updated to reflect the newly associated Elastic IP, ensuring consistent and correct resolution for external services and clients.</a:t>
            </a:r>
            <a:endParaRPr lang="en-US" sz="1169"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559094" y="543260"/>
            <a:ext cx="2320168" cy="2784202"/>
          </a:xfrm>
          <a:prstGeom prst="rect">
            <a:avLst/>
          </a:prstGeom>
        </p:spPr>
      </p:pic>
      <p:pic>
        <p:nvPicPr>
          <p:cNvPr id="4" name="Image 2" descr="preencoded.png"/>
          <p:cNvPicPr>
            <a:picLocks noChangeAspect="1"/>
          </p:cNvPicPr>
          <p:nvPr/>
        </p:nvPicPr>
        <p:blipFill>
          <a:blip r:embed="rId5"/>
          <a:stretch>
            <a:fillRect/>
          </a:stretch>
        </p:blipFill>
        <p:spPr>
          <a:xfrm>
            <a:off x="928067" y="4441143"/>
            <a:ext cx="1856135" cy="1856135"/>
          </a:xfrm>
          <a:prstGeom prst="rect">
            <a:avLst/>
          </a:prstGeom>
        </p:spPr>
      </p:pic>
      <p:pic>
        <p:nvPicPr>
          <p:cNvPr id="5" name="Image 3" descr="preencoded.png"/>
          <p:cNvPicPr>
            <a:picLocks noChangeAspect="1"/>
          </p:cNvPicPr>
          <p:nvPr/>
        </p:nvPicPr>
        <p:blipFill>
          <a:blip r:embed="rId6"/>
          <a:stretch>
            <a:fillRect/>
          </a:stretch>
        </p:blipFill>
        <p:spPr>
          <a:xfrm>
            <a:off x="-1" y="79227"/>
            <a:ext cx="11879263" cy="6682085"/>
          </a:xfrm>
          <a:prstGeom prst="rect">
            <a:avLst/>
          </a:prstGeom>
        </p:spPr>
      </p:pic>
      <p:pic>
        <p:nvPicPr>
          <p:cNvPr id="6" name="Image 4" descr="preencoded.png"/>
          <p:cNvPicPr>
            <a:picLocks noChangeAspect="1"/>
          </p:cNvPicPr>
          <p:nvPr/>
        </p:nvPicPr>
        <p:blipFill>
          <a:blip r:embed="rId7"/>
          <a:stretch>
            <a:fillRect/>
          </a:stretch>
        </p:blipFill>
        <p:spPr>
          <a:xfrm>
            <a:off x="371227" y="895926"/>
            <a:ext cx="1392101" cy="37123"/>
          </a:xfrm>
          <a:prstGeom prst="rect">
            <a:avLst/>
          </a:prstGeom>
        </p:spPr>
      </p:pic>
      <p:pic>
        <p:nvPicPr>
          <p:cNvPr id="7" name="Image 5" descr="preencoded.png"/>
          <p:cNvPicPr>
            <a:picLocks noChangeAspect="1"/>
          </p:cNvPicPr>
          <p:nvPr/>
        </p:nvPicPr>
        <p:blipFill>
          <a:blip r:embed="rId8"/>
          <a:stretch>
            <a:fillRect/>
          </a:stretch>
        </p:blipFill>
        <p:spPr>
          <a:xfrm>
            <a:off x="371227" y="1341398"/>
            <a:ext cx="11136809" cy="556840"/>
          </a:xfrm>
          <a:prstGeom prst="rect">
            <a:avLst/>
          </a:prstGeom>
        </p:spPr>
      </p:pic>
      <p:pic>
        <p:nvPicPr>
          <p:cNvPr id="8" name="Image 6" descr="preencoded.png"/>
          <p:cNvPicPr>
            <a:picLocks noChangeAspect="1"/>
          </p:cNvPicPr>
          <p:nvPr/>
        </p:nvPicPr>
        <p:blipFill>
          <a:blip r:embed="rId9"/>
          <a:stretch>
            <a:fillRect/>
          </a:stretch>
        </p:blipFill>
        <p:spPr>
          <a:xfrm>
            <a:off x="371227" y="2120975"/>
            <a:ext cx="5457036" cy="1447785"/>
          </a:xfrm>
          <a:prstGeom prst="rect">
            <a:avLst/>
          </a:prstGeom>
        </p:spPr>
      </p:pic>
      <p:pic>
        <p:nvPicPr>
          <p:cNvPr id="9" name="Image 7" descr="preencoded.png"/>
          <p:cNvPicPr>
            <a:picLocks noChangeAspect="1"/>
          </p:cNvPicPr>
          <p:nvPr/>
        </p:nvPicPr>
        <p:blipFill>
          <a:blip r:embed="rId10"/>
          <a:stretch>
            <a:fillRect/>
          </a:stretch>
        </p:blipFill>
        <p:spPr>
          <a:xfrm>
            <a:off x="519718" y="2269466"/>
            <a:ext cx="556840" cy="556840"/>
          </a:xfrm>
          <a:prstGeom prst="rect">
            <a:avLst/>
          </a:prstGeom>
        </p:spPr>
      </p:pic>
      <p:pic>
        <p:nvPicPr>
          <p:cNvPr id="10" name="Image 8" descr="preencoded.png"/>
          <p:cNvPicPr>
            <a:picLocks noChangeAspect="1"/>
          </p:cNvPicPr>
          <p:nvPr/>
        </p:nvPicPr>
        <p:blipFill>
          <a:blip r:embed="rId11"/>
          <a:stretch>
            <a:fillRect/>
          </a:stretch>
        </p:blipFill>
        <p:spPr>
          <a:xfrm>
            <a:off x="686770" y="2436518"/>
            <a:ext cx="222736" cy="222736"/>
          </a:xfrm>
          <a:prstGeom prst="rect">
            <a:avLst/>
          </a:prstGeom>
        </p:spPr>
      </p:pic>
      <p:pic>
        <p:nvPicPr>
          <p:cNvPr id="11" name="Image 9" descr="preencoded.png"/>
          <p:cNvPicPr>
            <a:picLocks noChangeAspect="1"/>
          </p:cNvPicPr>
          <p:nvPr/>
        </p:nvPicPr>
        <p:blipFill>
          <a:blip r:embed="rId9"/>
          <a:stretch>
            <a:fillRect/>
          </a:stretch>
        </p:blipFill>
        <p:spPr>
          <a:xfrm>
            <a:off x="6050999" y="2120975"/>
            <a:ext cx="5457036" cy="1447785"/>
          </a:xfrm>
          <a:prstGeom prst="rect">
            <a:avLst/>
          </a:prstGeom>
        </p:spPr>
      </p:pic>
      <p:pic>
        <p:nvPicPr>
          <p:cNvPr id="12" name="Image 10" descr="preencoded.png"/>
          <p:cNvPicPr>
            <a:picLocks noChangeAspect="1"/>
          </p:cNvPicPr>
          <p:nvPr/>
        </p:nvPicPr>
        <p:blipFill>
          <a:blip r:embed="rId12"/>
          <a:stretch>
            <a:fillRect/>
          </a:stretch>
        </p:blipFill>
        <p:spPr>
          <a:xfrm>
            <a:off x="6199490" y="2269466"/>
            <a:ext cx="556840" cy="556840"/>
          </a:xfrm>
          <a:prstGeom prst="rect">
            <a:avLst/>
          </a:prstGeom>
        </p:spPr>
      </p:pic>
      <p:pic>
        <p:nvPicPr>
          <p:cNvPr id="13" name="Image 11" descr="preencoded.png"/>
          <p:cNvPicPr>
            <a:picLocks noChangeAspect="1"/>
          </p:cNvPicPr>
          <p:nvPr/>
        </p:nvPicPr>
        <p:blipFill>
          <a:blip r:embed="rId13"/>
          <a:stretch>
            <a:fillRect/>
          </a:stretch>
        </p:blipFill>
        <p:spPr>
          <a:xfrm>
            <a:off x="6338700" y="2436518"/>
            <a:ext cx="278420" cy="222736"/>
          </a:xfrm>
          <a:prstGeom prst="rect">
            <a:avLst/>
          </a:prstGeom>
        </p:spPr>
      </p:pic>
      <p:pic>
        <p:nvPicPr>
          <p:cNvPr id="14" name="Image 12" descr="preencoded.png"/>
          <p:cNvPicPr>
            <a:picLocks noChangeAspect="1"/>
          </p:cNvPicPr>
          <p:nvPr/>
        </p:nvPicPr>
        <p:blipFill>
          <a:blip r:embed="rId9"/>
          <a:stretch>
            <a:fillRect/>
          </a:stretch>
        </p:blipFill>
        <p:spPr>
          <a:xfrm>
            <a:off x="371227" y="3791496"/>
            <a:ext cx="5457036" cy="1447785"/>
          </a:xfrm>
          <a:prstGeom prst="rect">
            <a:avLst/>
          </a:prstGeom>
        </p:spPr>
      </p:pic>
      <p:pic>
        <p:nvPicPr>
          <p:cNvPr id="15" name="Image 13" descr="preencoded.png"/>
          <p:cNvPicPr>
            <a:picLocks noChangeAspect="1"/>
          </p:cNvPicPr>
          <p:nvPr/>
        </p:nvPicPr>
        <p:blipFill>
          <a:blip r:embed="rId14"/>
          <a:stretch>
            <a:fillRect/>
          </a:stretch>
        </p:blipFill>
        <p:spPr>
          <a:xfrm>
            <a:off x="519718" y="3939987"/>
            <a:ext cx="556840" cy="556840"/>
          </a:xfrm>
          <a:prstGeom prst="rect">
            <a:avLst/>
          </a:prstGeom>
        </p:spPr>
      </p:pic>
      <p:pic>
        <p:nvPicPr>
          <p:cNvPr id="16" name="Image 14" descr="preencoded.png"/>
          <p:cNvPicPr>
            <a:picLocks noChangeAspect="1"/>
          </p:cNvPicPr>
          <p:nvPr/>
        </p:nvPicPr>
        <p:blipFill>
          <a:blip r:embed="rId15"/>
          <a:stretch>
            <a:fillRect/>
          </a:stretch>
        </p:blipFill>
        <p:spPr>
          <a:xfrm>
            <a:off x="686770" y="4107039"/>
            <a:ext cx="222736" cy="222736"/>
          </a:xfrm>
          <a:prstGeom prst="rect">
            <a:avLst/>
          </a:prstGeom>
        </p:spPr>
      </p:pic>
      <p:pic>
        <p:nvPicPr>
          <p:cNvPr id="17" name="Image 15" descr="preencoded.png"/>
          <p:cNvPicPr>
            <a:picLocks noChangeAspect="1"/>
          </p:cNvPicPr>
          <p:nvPr/>
        </p:nvPicPr>
        <p:blipFill>
          <a:blip r:embed="rId9"/>
          <a:stretch>
            <a:fillRect/>
          </a:stretch>
        </p:blipFill>
        <p:spPr>
          <a:xfrm>
            <a:off x="6050999" y="3791496"/>
            <a:ext cx="5457036" cy="1447785"/>
          </a:xfrm>
          <a:prstGeom prst="rect">
            <a:avLst/>
          </a:prstGeom>
        </p:spPr>
      </p:pic>
      <p:pic>
        <p:nvPicPr>
          <p:cNvPr id="18" name="Image 16" descr="preencoded.png"/>
          <p:cNvPicPr>
            <a:picLocks noChangeAspect="1"/>
          </p:cNvPicPr>
          <p:nvPr/>
        </p:nvPicPr>
        <p:blipFill>
          <a:blip r:embed="rId16"/>
          <a:stretch>
            <a:fillRect/>
          </a:stretch>
        </p:blipFill>
        <p:spPr>
          <a:xfrm>
            <a:off x="6199490" y="3939987"/>
            <a:ext cx="556840" cy="556840"/>
          </a:xfrm>
          <a:prstGeom prst="rect">
            <a:avLst/>
          </a:prstGeom>
        </p:spPr>
      </p:pic>
      <p:pic>
        <p:nvPicPr>
          <p:cNvPr id="19" name="Image 17" descr="preencoded.png"/>
          <p:cNvPicPr>
            <a:picLocks noChangeAspect="1"/>
          </p:cNvPicPr>
          <p:nvPr/>
        </p:nvPicPr>
        <p:blipFill>
          <a:blip r:embed="rId17"/>
          <a:stretch>
            <a:fillRect/>
          </a:stretch>
        </p:blipFill>
        <p:spPr>
          <a:xfrm>
            <a:off x="6366542" y="4107039"/>
            <a:ext cx="222736" cy="222736"/>
          </a:xfrm>
          <a:prstGeom prst="rect">
            <a:avLst/>
          </a:prstGeom>
        </p:spPr>
      </p:pic>
      <p:pic>
        <p:nvPicPr>
          <p:cNvPr id="20" name="Image 18" descr="preencoded.png"/>
          <p:cNvPicPr>
            <a:picLocks noChangeAspect="1"/>
          </p:cNvPicPr>
          <p:nvPr/>
        </p:nvPicPr>
        <p:blipFill>
          <a:blip r:embed="rId18"/>
          <a:stretch>
            <a:fillRect/>
          </a:stretch>
        </p:blipFill>
        <p:spPr>
          <a:xfrm>
            <a:off x="371227" y="5462017"/>
            <a:ext cx="11136809" cy="742454"/>
          </a:xfrm>
          <a:prstGeom prst="rect">
            <a:avLst/>
          </a:prstGeom>
        </p:spPr>
      </p:pic>
      <p:pic>
        <p:nvPicPr>
          <p:cNvPr id="21" name="Image 19" descr="preencoded.png"/>
          <p:cNvPicPr>
            <a:picLocks noChangeAspect="1"/>
          </p:cNvPicPr>
          <p:nvPr/>
        </p:nvPicPr>
        <p:blipFill>
          <a:blip r:embed="rId19"/>
          <a:stretch>
            <a:fillRect/>
          </a:stretch>
        </p:blipFill>
        <p:spPr>
          <a:xfrm>
            <a:off x="519718" y="5712596"/>
            <a:ext cx="222736" cy="222736"/>
          </a:xfrm>
          <a:prstGeom prst="rect">
            <a:avLst/>
          </a:prstGeom>
        </p:spPr>
      </p:pic>
      <p:sp>
        <p:nvSpPr>
          <p:cNvPr id="22"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Common Use Cases</a:t>
            </a:r>
            <a:endParaRPr lang="en-US" sz="2631" dirty="0"/>
          </a:p>
        </p:txBody>
      </p:sp>
      <p:sp>
        <p:nvSpPr>
          <p:cNvPr id="23" name="Text 1"/>
          <p:cNvSpPr/>
          <p:nvPr/>
        </p:nvSpPr>
        <p:spPr>
          <a:xfrm>
            <a:off x="519718" y="1489889"/>
            <a:ext cx="1300779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Elastic IPs are crucial for specific architectural patterns, providing stability and flexibility in dynamic cloud environments.</a:t>
            </a:r>
            <a:endParaRPr lang="en-US" sz="1315" dirty="0"/>
          </a:p>
        </p:txBody>
      </p:sp>
      <p:sp>
        <p:nvSpPr>
          <p:cNvPr id="24" name="Text 2"/>
          <p:cNvSpPr/>
          <p:nvPr/>
        </p:nvSpPr>
        <p:spPr>
          <a:xfrm>
            <a:off x="1225049" y="2269465"/>
            <a:ext cx="534566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High-Availability Web Servers</a:t>
            </a:r>
            <a:endParaRPr lang="en-US" sz="1461" dirty="0"/>
          </a:p>
        </p:txBody>
      </p:sp>
      <p:sp>
        <p:nvSpPr>
          <p:cNvPr id="25" name="Text 3"/>
          <p:cNvSpPr/>
          <p:nvPr/>
        </p:nvSpPr>
        <p:spPr>
          <a:xfrm>
            <a:off x="1225049" y="2529324"/>
            <a:ext cx="4454723"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Enable rapid failover for web servers. If a primary web server instance fails, the Elastic IP can be quickly re-associated with a standby instance, ensuring continuous service with minimal downtime.</a:t>
            </a:r>
            <a:endParaRPr lang="en-US" sz="1169" dirty="0"/>
          </a:p>
        </p:txBody>
      </p:sp>
      <p:sp>
        <p:nvSpPr>
          <p:cNvPr id="26" name="Text 4"/>
          <p:cNvSpPr/>
          <p:nvPr/>
        </p:nvSpPr>
        <p:spPr>
          <a:xfrm>
            <a:off x="6904821" y="2269465"/>
            <a:ext cx="4454723"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VPN Gateways</a:t>
            </a:r>
            <a:endParaRPr lang="en-US" sz="1461" dirty="0"/>
          </a:p>
        </p:txBody>
      </p:sp>
      <p:sp>
        <p:nvSpPr>
          <p:cNvPr id="27" name="Text 5"/>
          <p:cNvSpPr/>
          <p:nvPr/>
        </p:nvSpPr>
        <p:spPr>
          <a:xfrm>
            <a:off x="6904821" y="2529324"/>
            <a:ext cx="4454723"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For Virtual Private Network connections, a static public IP address is often required for consistent connectivity and firewall rules. Elastic IPs provide this necessary fixed endpoint for VPN gateways.</a:t>
            </a:r>
            <a:endParaRPr lang="en-US" sz="1169" dirty="0"/>
          </a:p>
        </p:txBody>
      </p:sp>
      <p:sp>
        <p:nvSpPr>
          <p:cNvPr id="28" name="Text 6"/>
          <p:cNvSpPr/>
          <p:nvPr/>
        </p:nvSpPr>
        <p:spPr>
          <a:xfrm>
            <a:off x="1225049" y="3939987"/>
            <a:ext cx="534566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Services Requiring IP Whitelisting</a:t>
            </a:r>
            <a:endParaRPr lang="en-US" sz="1461" dirty="0"/>
          </a:p>
        </p:txBody>
      </p:sp>
      <p:sp>
        <p:nvSpPr>
          <p:cNvPr id="29" name="Text 7"/>
          <p:cNvSpPr/>
          <p:nvPr/>
        </p:nvSpPr>
        <p:spPr>
          <a:xfrm>
            <a:off x="1225049" y="4199845"/>
            <a:ext cx="4454723"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Many third-party services or corporate firewalls require a static IP address to be whitelisted for access. Elastic IPs provide a stable public IP that can be used for such whitelisting, simplifying network security configurations.</a:t>
            </a:r>
            <a:endParaRPr lang="en-US" sz="1169" dirty="0"/>
          </a:p>
        </p:txBody>
      </p:sp>
      <p:sp>
        <p:nvSpPr>
          <p:cNvPr id="30" name="Text 8"/>
          <p:cNvSpPr/>
          <p:nvPr/>
        </p:nvSpPr>
        <p:spPr>
          <a:xfrm>
            <a:off x="6904821" y="3939987"/>
            <a:ext cx="4454723"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Disaster Recovery</a:t>
            </a:r>
            <a:endParaRPr lang="en-US" sz="1461" dirty="0"/>
          </a:p>
        </p:txBody>
      </p:sp>
      <p:sp>
        <p:nvSpPr>
          <p:cNvPr id="31" name="Text 9"/>
          <p:cNvSpPr/>
          <p:nvPr/>
        </p:nvSpPr>
        <p:spPr>
          <a:xfrm>
            <a:off x="6904821" y="4199845"/>
            <a:ext cx="4454723"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 disaster recovery scenarios, Elastic IPs facilitate the redirection of traffic. By remapping the Elastic IP to an instance in a recovery region or a backup instance, services can be quickly restored following an outage.</a:t>
            </a:r>
            <a:endParaRPr lang="en-US" sz="1169" dirty="0"/>
          </a:p>
        </p:txBody>
      </p:sp>
      <p:sp>
        <p:nvSpPr>
          <p:cNvPr id="32" name="Text 10"/>
          <p:cNvSpPr/>
          <p:nvPr/>
        </p:nvSpPr>
        <p:spPr>
          <a:xfrm>
            <a:off x="853822" y="5610508"/>
            <a:ext cx="10505723" cy="44547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When Not to Use:</a:t>
            </a:r>
            <a:r>
              <a:rPr lang="en-US" sz="1169" dirty="0">
                <a:solidFill>
                  <a:srgbClr val="374151"/>
                </a:solidFill>
                <a:latin typeface="ui-sans-serif" pitchFamily="34" charset="0"/>
                <a:ea typeface="ui-sans-serif" pitchFamily="34" charset="-122"/>
                <a:cs typeface="ui-sans-serif" pitchFamily="34" charset="-120"/>
              </a:rPr>
              <a:t> Elastic IPs are generally not recommended for internal node-to-node communication within cloud regions. For such scenarios, private IPs or internal DNS hostnames should be utilized to avoid unnecessary costs and to optimize network performance.</a:t>
            </a:r>
            <a:endParaRPr lang="en-US" sz="1169"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559094" y="543260"/>
            <a:ext cx="2320168" cy="2784202"/>
          </a:xfrm>
          <a:prstGeom prst="rect">
            <a:avLst/>
          </a:prstGeom>
        </p:spPr>
      </p:pic>
      <p:pic>
        <p:nvPicPr>
          <p:cNvPr id="4" name="Image 2" descr="preencoded.png"/>
          <p:cNvPicPr>
            <a:picLocks noChangeAspect="1"/>
          </p:cNvPicPr>
          <p:nvPr/>
        </p:nvPicPr>
        <p:blipFill>
          <a:blip r:embed="rId5"/>
          <a:stretch>
            <a:fillRect/>
          </a:stretch>
        </p:blipFill>
        <p:spPr>
          <a:xfrm>
            <a:off x="928067" y="4441143"/>
            <a:ext cx="1856135" cy="1856135"/>
          </a:xfrm>
          <a:prstGeom prst="rect">
            <a:avLst/>
          </a:prstGeom>
        </p:spPr>
      </p:pic>
      <p:pic>
        <p:nvPicPr>
          <p:cNvPr id="5" name="Image 3" descr="preencoded.png"/>
          <p:cNvPicPr>
            <a:picLocks noChangeAspect="1"/>
          </p:cNvPicPr>
          <p:nvPr/>
        </p:nvPicPr>
        <p:blipFill>
          <a:blip r:embed="rId6"/>
          <a:stretch>
            <a:fillRect/>
          </a:stretch>
        </p:blipFill>
        <p:spPr>
          <a:xfrm>
            <a:off x="-1" y="79227"/>
            <a:ext cx="11879263" cy="6682085"/>
          </a:xfrm>
          <a:prstGeom prst="rect">
            <a:avLst/>
          </a:prstGeom>
        </p:spPr>
      </p:pic>
      <p:pic>
        <p:nvPicPr>
          <p:cNvPr id="6" name="Image 4" descr="preencoded.png"/>
          <p:cNvPicPr>
            <a:picLocks noChangeAspect="1"/>
          </p:cNvPicPr>
          <p:nvPr/>
        </p:nvPicPr>
        <p:blipFill>
          <a:blip r:embed="rId7"/>
          <a:stretch>
            <a:fillRect/>
          </a:stretch>
        </p:blipFill>
        <p:spPr>
          <a:xfrm>
            <a:off x="371227" y="895926"/>
            <a:ext cx="1392101" cy="37123"/>
          </a:xfrm>
          <a:prstGeom prst="rect">
            <a:avLst/>
          </a:prstGeom>
        </p:spPr>
      </p:pic>
      <p:pic>
        <p:nvPicPr>
          <p:cNvPr id="7" name="Image 5" descr="preencoded.png"/>
          <p:cNvPicPr>
            <a:picLocks noChangeAspect="1"/>
          </p:cNvPicPr>
          <p:nvPr/>
        </p:nvPicPr>
        <p:blipFill>
          <a:blip r:embed="rId8"/>
          <a:stretch>
            <a:fillRect/>
          </a:stretch>
        </p:blipFill>
        <p:spPr>
          <a:xfrm>
            <a:off x="371227" y="1341398"/>
            <a:ext cx="3563779" cy="5048687"/>
          </a:xfrm>
          <a:prstGeom prst="rect">
            <a:avLst/>
          </a:prstGeom>
        </p:spPr>
      </p:pic>
      <p:pic>
        <p:nvPicPr>
          <p:cNvPr id="8" name="Image 6" descr="preencoded.png"/>
          <p:cNvPicPr>
            <a:picLocks noChangeAspect="1"/>
          </p:cNvPicPr>
          <p:nvPr/>
        </p:nvPicPr>
        <p:blipFill>
          <a:blip r:embed="rId9"/>
          <a:stretch>
            <a:fillRect/>
          </a:stretch>
        </p:blipFill>
        <p:spPr>
          <a:xfrm>
            <a:off x="556841" y="1527011"/>
            <a:ext cx="139210" cy="296982"/>
          </a:xfrm>
          <a:prstGeom prst="rect">
            <a:avLst/>
          </a:prstGeom>
        </p:spPr>
      </p:pic>
      <p:pic>
        <p:nvPicPr>
          <p:cNvPr id="9" name="Image 7" descr="preencoded.png"/>
          <p:cNvPicPr>
            <a:picLocks noChangeAspect="1"/>
          </p:cNvPicPr>
          <p:nvPr/>
        </p:nvPicPr>
        <p:blipFill>
          <a:blip r:embed="rId10"/>
          <a:stretch>
            <a:fillRect/>
          </a:stretch>
        </p:blipFill>
        <p:spPr>
          <a:xfrm>
            <a:off x="556840" y="2009606"/>
            <a:ext cx="148491" cy="148491"/>
          </a:xfrm>
          <a:prstGeom prst="rect">
            <a:avLst/>
          </a:prstGeom>
        </p:spPr>
      </p:pic>
      <p:pic>
        <p:nvPicPr>
          <p:cNvPr id="10" name="Image 8" descr="preencoded.png"/>
          <p:cNvPicPr>
            <a:picLocks noChangeAspect="1"/>
          </p:cNvPicPr>
          <p:nvPr/>
        </p:nvPicPr>
        <p:blipFill>
          <a:blip r:embed="rId11"/>
          <a:stretch>
            <a:fillRect/>
          </a:stretch>
        </p:blipFill>
        <p:spPr>
          <a:xfrm>
            <a:off x="556840" y="2566447"/>
            <a:ext cx="148491" cy="148491"/>
          </a:xfrm>
          <a:prstGeom prst="rect">
            <a:avLst/>
          </a:prstGeom>
        </p:spPr>
      </p:pic>
      <p:pic>
        <p:nvPicPr>
          <p:cNvPr id="11" name="Image 9" descr="preencoded.png"/>
          <p:cNvPicPr>
            <a:picLocks noChangeAspect="1"/>
          </p:cNvPicPr>
          <p:nvPr/>
        </p:nvPicPr>
        <p:blipFill>
          <a:blip r:embed="rId12"/>
          <a:stretch>
            <a:fillRect/>
          </a:stretch>
        </p:blipFill>
        <p:spPr>
          <a:xfrm>
            <a:off x="556840" y="3123287"/>
            <a:ext cx="148491" cy="148491"/>
          </a:xfrm>
          <a:prstGeom prst="rect">
            <a:avLst/>
          </a:prstGeom>
        </p:spPr>
      </p:pic>
      <p:pic>
        <p:nvPicPr>
          <p:cNvPr id="13" name="Image 11" descr="preencoded.png"/>
          <p:cNvPicPr>
            <a:picLocks noChangeAspect="1"/>
          </p:cNvPicPr>
          <p:nvPr/>
        </p:nvPicPr>
        <p:blipFill>
          <a:blip r:embed="rId8"/>
          <a:stretch>
            <a:fillRect/>
          </a:stretch>
        </p:blipFill>
        <p:spPr>
          <a:xfrm>
            <a:off x="4157742" y="1341398"/>
            <a:ext cx="3563779" cy="5048687"/>
          </a:xfrm>
          <a:prstGeom prst="rect">
            <a:avLst/>
          </a:prstGeom>
        </p:spPr>
      </p:pic>
      <p:pic>
        <p:nvPicPr>
          <p:cNvPr id="14" name="Image 12" descr="preencoded.png"/>
          <p:cNvPicPr>
            <a:picLocks noChangeAspect="1"/>
          </p:cNvPicPr>
          <p:nvPr/>
        </p:nvPicPr>
        <p:blipFill>
          <a:blip r:embed="rId13"/>
          <a:stretch>
            <a:fillRect/>
          </a:stretch>
        </p:blipFill>
        <p:spPr>
          <a:xfrm>
            <a:off x="4343355" y="1527011"/>
            <a:ext cx="222736" cy="296982"/>
          </a:xfrm>
          <a:prstGeom prst="rect">
            <a:avLst/>
          </a:prstGeom>
        </p:spPr>
      </p:pic>
      <p:pic>
        <p:nvPicPr>
          <p:cNvPr id="15" name="Image 13" descr="preencoded.png"/>
          <p:cNvPicPr>
            <a:picLocks noChangeAspect="1"/>
          </p:cNvPicPr>
          <p:nvPr/>
        </p:nvPicPr>
        <p:blipFill>
          <a:blip r:embed="rId14"/>
          <a:stretch>
            <a:fillRect/>
          </a:stretch>
        </p:blipFill>
        <p:spPr>
          <a:xfrm>
            <a:off x="4343355" y="2009606"/>
            <a:ext cx="148491" cy="148491"/>
          </a:xfrm>
          <a:prstGeom prst="rect">
            <a:avLst/>
          </a:prstGeom>
        </p:spPr>
      </p:pic>
      <p:pic>
        <p:nvPicPr>
          <p:cNvPr id="16" name="Image 14" descr="preencoded.png"/>
          <p:cNvPicPr>
            <a:picLocks noChangeAspect="1"/>
          </p:cNvPicPr>
          <p:nvPr/>
        </p:nvPicPr>
        <p:blipFill>
          <a:blip r:embed="rId15"/>
          <a:stretch>
            <a:fillRect/>
          </a:stretch>
        </p:blipFill>
        <p:spPr>
          <a:xfrm>
            <a:off x="4343355" y="2566447"/>
            <a:ext cx="111368" cy="148491"/>
          </a:xfrm>
          <a:prstGeom prst="rect">
            <a:avLst/>
          </a:prstGeom>
        </p:spPr>
      </p:pic>
      <p:pic>
        <p:nvPicPr>
          <p:cNvPr id="17" name="Image 15" descr="preencoded.png"/>
          <p:cNvPicPr>
            <a:picLocks noChangeAspect="1"/>
          </p:cNvPicPr>
          <p:nvPr/>
        </p:nvPicPr>
        <p:blipFill>
          <a:blip r:embed="rId16"/>
          <a:stretch>
            <a:fillRect/>
          </a:stretch>
        </p:blipFill>
        <p:spPr>
          <a:xfrm>
            <a:off x="4343355" y="3680128"/>
            <a:ext cx="185613" cy="148491"/>
          </a:xfrm>
          <a:prstGeom prst="rect">
            <a:avLst/>
          </a:prstGeom>
        </p:spPr>
      </p:pic>
      <p:pic>
        <p:nvPicPr>
          <p:cNvPr id="18" name="Image 16" descr="preencoded.png"/>
          <p:cNvPicPr>
            <a:picLocks noChangeAspect="1"/>
          </p:cNvPicPr>
          <p:nvPr/>
        </p:nvPicPr>
        <p:blipFill>
          <a:blip r:embed="rId8"/>
          <a:stretch>
            <a:fillRect/>
          </a:stretch>
        </p:blipFill>
        <p:spPr>
          <a:xfrm>
            <a:off x="7944256" y="1341398"/>
            <a:ext cx="3563779" cy="5048687"/>
          </a:xfrm>
          <a:prstGeom prst="rect">
            <a:avLst/>
          </a:prstGeom>
        </p:spPr>
      </p:pic>
      <p:pic>
        <p:nvPicPr>
          <p:cNvPr id="19" name="Image 17" descr="preencoded.png"/>
          <p:cNvPicPr>
            <a:picLocks noChangeAspect="1"/>
          </p:cNvPicPr>
          <p:nvPr/>
        </p:nvPicPr>
        <p:blipFill>
          <a:blip r:embed="rId17"/>
          <a:stretch>
            <a:fillRect/>
          </a:stretch>
        </p:blipFill>
        <p:spPr>
          <a:xfrm>
            <a:off x="8129871" y="1527011"/>
            <a:ext cx="250578" cy="296982"/>
          </a:xfrm>
          <a:prstGeom prst="rect">
            <a:avLst/>
          </a:prstGeom>
        </p:spPr>
      </p:pic>
      <p:pic>
        <p:nvPicPr>
          <p:cNvPr id="20" name="Image 18" descr="preencoded.png"/>
          <p:cNvPicPr>
            <a:picLocks noChangeAspect="1"/>
          </p:cNvPicPr>
          <p:nvPr/>
        </p:nvPicPr>
        <p:blipFill>
          <a:blip r:embed="rId18"/>
          <a:stretch>
            <a:fillRect/>
          </a:stretch>
        </p:blipFill>
        <p:spPr>
          <a:xfrm>
            <a:off x="8129870" y="1963834"/>
            <a:ext cx="3192552" cy="593963"/>
          </a:xfrm>
          <a:prstGeom prst="rect">
            <a:avLst/>
          </a:prstGeom>
        </p:spPr>
      </p:pic>
      <p:pic>
        <p:nvPicPr>
          <p:cNvPr id="21" name="Image 19" descr="preencoded.png"/>
          <p:cNvPicPr>
            <a:picLocks noChangeAspect="1"/>
          </p:cNvPicPr>
          <p:nvPr/>
        </p:nvPicPr>
        <p:blipFill>
          <a:blip r:embed="rId19"/>
          <a:stretch>
            <a:fillRect/>
          </a:stretch>
        </p:blipFill>
        <p:spPr>
          <a:xfrm>
            <a:off x="8186815" y="2056822"/>
            <a:ext cx="129929" cy="148491"/>
          </a:xfrm>
          <a:prstGeom prst="rect">
            <a:avLst/>
          </a:prstGeom>
        </p:spPr>
      </p:pic>
      <p:pic>
        <p:nvPicPr>
          <p:cNvPr id="22" name="Image 20" descr="preencoded.png"/>
          <p:cNvPicPr>
            <a:picLocks noChangeAspect="1"/>
          </p:cNvPicPr>
          <p:nvPr/>
        </p:nvPicPr>
        <p:blipFill>
          <a:blip r:embed="rId18"/>
          <a:stretch>
            <a:fillRect/>
          </a:stretch>
        </p:blipFill>
        <p:spPr>
          <a:xfrm>
            <a:off x="8129870" y="2677815"/>
            <a:ext cx="3192552" cy="593963"/>
          </a:xfrm>
          <a:prstGeom prst="rect">
            <a:avLst/>
          </a:prstGeom>
        </p:spPr>
      </p:pic>
      <p:pic>
        <p:nvPicPr>
          <p:cNvPr id="23" name="Image 21" descr="preencoded.png"/>
          <p:cNvPicPr>
            <a:picLocks noChangeAspect="1"/>
          </p:cNvPicPr>
          <p:nvPr/>
        </p:nvPicPr>
        <p:blipFill>
          <a:blip r:embed="rId20"/>
          <a:stretch>
            <a:fillRect/>
          </a:stretch>
        </p:blipFill>
        <p:spPr>
          <a:xfrm>
            <a:off x="8169514" y="2502649"/>
            <a:ext cx="148491" cy="148491"/>
          </a:xfrm>
          <a:prstGeom prst="rect">
            <a:avLst/>
          </a:prstGeom>
        </p:spPr>
      </p:pic>
      <p:pic>
        <p:nvPicPr>
          <p:cNvPr id="24" name="Image 22" descr="preencoded.png"/>
          <p:cNvPicPr>
            <a:picLocks noChangeAspect="1"/>
          </p:cNvPicPr>
          <p:nvPr/>
        </p:nvPicPr>
        <p:blipFill>
          <a:blip r:embed="rId18"/>
          <a:stretch>
            <a:fillRect/>
          </a:stretch>
        </p:blipFill>
        <p:spPr>
          <a:xfrm>
            <a:off x="8129870" y="3383146"/>
            <a:ext cx="3192552" cy="593963"/>
          </a:xfrm>
          <a:prstGeom prst="rect">
            <a:avLst/>
          </a:prstGeom>
        </p:spPr>
      </p:pic>
      <p:pic>
        <p:nvPicPr>
          <p:cNvPr id="25" name="Image 23" descr="preencoded.png"/>
          <p:cNvPicPr>
            <a:picLocks noChangeAspect="1"/>
          </p:cNvPicPr>
          <p:nvPr/>
        </p:nvPicPr>
        <p:blipFill>
          <a:blip r:embed="rId21"/>
          <a:stretch>
            <a:fillRect/>
          </a:stretch>
        </p:blipFill>
        <p:spPr>
          <a:xfrm>
            <a:off x="8178164" y="3026335"/>
            <a:ext cx="148491" cy="148491"/>
          </a:xfrm>
          <a:prstGeom prst="rect">
            <a:avLst/>
          </a:prstGeom>
        </p:spPr>
      </p:pic>
      <p:sp>
        <p:nvSpPr>
          <p:cNvPr id="26"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Management &amp; Best Practices</a:t>
            </a:r>
            <a:endParaRPr lang="en-US" sz="2631" dirty="0"/>
          </a:p>
        </p:txBody>
      </p:sp>
      <p:sp>
        <p:nvSpPr>
          <p:cNvPr id="27" name="Text 1"/>
          <p:cNvSpPr/>
          <p:nvPr/>
        </p:nvSpPr>
        <p:spPr>
          <a:xfrm>
            <a:off x="807419" y="1527011"/>
            <a:ext cx="3017727"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Cost Considerations</a:t>
            </a:r>
            <a:endParaRPr lang="en-US" sz="1754" dirty="0"/>
          </a:p>
        </p:txBody>
      </p:sp>
      <p:sp>
        <p:nvSpPr>
          <p:cNvPr id="28" name="Text 2"/>
          <p:cNvSpPr/>
          <p:nvPr/>
        </p:nvSpPr>
        <p:spPr>
          <a:xfrm>
            <a:off x="779576" y="1972484"/>
            <a:ext cx="296981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Elastic IPs are free when associated with a running instance</a:t>
            </a:r>
            <a:endParaRPr lang="en-US" sz="1169" dirty="0"/>
          </a:p>
        </p:txBody>
      </p:sp>
      <p:sp>
        <p:nvSpPr>
          <p:cNvPr id="29" name="Text 3"/>
          <p:cNvSpPr/>
          <p:nvPr/>
        </p:nvSpPr>
        <p:spPr>
          <a:xfrm>
            <a:off x="779576" y="2529324"/>
            <a:ext cx="296981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Hourly fee of ~$0.005/hour for unassociated Elastic IPs</a:t>
            </a:r>
            <a:endParaRPr lang="en-US" sz="1169" dirty="0"/>
          </a:p>
        </p:txBody>
      </p:sp>
      <p:sp>
        <p:nvSpPr>
          <p:cNvPr id="30" name="Text 4"/>
          <p:cNvSpPr/>
          <p:nvPr/>
        </p:nvSpPr>
        <p:spPr>
          <a:xfrm>
            <a:off x="779576" y="3086165"/>
            <a:ext cx="296981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Encourages efficient use and prevents IPv4 address hoarding</a:t>
            </a:r>
            <a:endParaRPr lang="en-US" sz="1169" dirty="0"/>
          </a:p>
        </p:txBody>
      </p:sp>
      <p:sp>
        <p:nvSpPr>
          <p:cNvPr id="31" name="Text 5"/>
          <p:cNvSpPr/>
          <p:nvPr/>
        </p:nvSpPr>
        <p:spPr>
          <a:xfrm>
            <a:off x="4677459" y="1527011"/>
            <a:ext cx="314632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Limits &amp; Restrictions</a:t>
            </a:r>
            <a:endParaRPr lang="en-US" sz="1754" dirty="0"/>
          </a:p>
        </p:txBody>
      </p:sp>
      <p:sp>
        <p:nvSpPr>
          <p:cNvPr id="32" name="Text 6"/>
          <p:cNvSpPr/>
          <p:nvPr/>
        </p:nvSpPr>
        <p:spPr>
          <a:xfrm>
            <a:off x="4566091" y="1972484"/>
            <a:ext cx="296981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Default limit of 5 Elastic IPs per region per account</a:t>
            </a:r>
            <a:endParaRPr lang="en-US" sz="1169" dirty="0"/>
          </a:p>
        </p:txBody>
      </p:sp>
      <p:sp>
        <p:nvSpPr>
          <p:cNvPr id="33" name="Text 7"/>
          <p:cNvSpPr/>
          <p:nvPr/>
        </p:nvSpPr>
        <p:spPr>
          <a:xfrm>
            <a:off x="4528969" y="2529324"/>
            <a:ext cx="300693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Region-specific: cannot be moved across different regions</a:t>
            </a:r>
            <a:endParaRPr lang="en-US" sz="1169" dirty="0"/>
          </a:p>
        </p:txBody>
      </p:sp>
      <p:sp>
        <p:nvSpPr>
          <p:cNvPr id="34" name="Text 8"/>
          <p:cNvSpPr/>
          <p:nvPr/>
        </p:nvSpPr>
        <p:spPr>
          <a:xfrm>
            <a:off x="4417601" y="3086165"/>
            <a:ext cx="311830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IPv4 only: IPv6 Elastic IPs not commonly supported</a:t>
            </a:r>
            <a:endParaRPr lang="en-US" sz="1169" dirty="0"/>
          </a:p>
        </p:txBody>
      </p:sp>
      <p:sp>
        <p:nvSpPr>
          <p:cNvPr id="35" name="Text 9"/>
          <p:cNvSpPr/>
          <p:nvPr/>
        </p:nvSpPr>
        <p:spPr>
          <a:xfrm>
            <a:off x="4603214" y="3643005"/>
            <a:ext cx="2932693"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One-to-one association: can only be associated with one instance at a time</a:t>
            </a:r>
            <a:endParaRPr lang="en-US" sz="1169" dirty="0"/>
          </a:p>
        </p:txBody>
      </p:sp>
      <p:sp>
        <p:nvSpPr>
          <p:cNvPr id="36" name="Text 10"/>
          <p:cNvSpPr/>
          <p:nvPr/>
        </p:nvSpPr>
        <p:spPr>
          <a:xfrm>
            <a:off x="8491817" y="1527011"/>
            <a:ext cx="2149752"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Best Practices</a:t>
            </a:r>
            <a:endParaRPr lang="en-US" sz="1754" dirty="0"/>
          </a:p>
        </p:txBody>
      </p:sp>
      <p:sp>
        <p:nvSpPr>
          <p:cNvPr id="37" name="Text 11"/>
          <p:cNvSpPr/>
          <p:nvPr/>
        </p:nvSpPr>
        <p:spPr>
          <a:xfrm>
            <a:off x="8408290" y="2046729"/>
            <a:ext cx="2839886" cy="445472"/>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Release Unused EIPs</a:t>
            </a:r>
            <a:r>
              <a:rPr lang="en-US" sz="1169" dirty="0">
                <a:solidFill>
                  <a:srgbClr val="4B5563"/>
                </a:solidFill>
                <a:latin typeface="ui-sans-serif" pitchFamily="34" charset="0"/>
                <a:ea typeface="ui-sans-serif" pitchFamily="34" charset="-122"/>
                <a:cs typeface="ui-sans-serif" pitchFamily="34" charset="-120"/>
              </a:rPr>
              <a:t> to avoid idle charges</a:t>
            </a:r>
            <a:endParaRPr lang="en-US" sz="1169" dirty="0"/>
          </a:p>
        </p:txBody>
      </p:sp>
      <p:sp>
        <p:nvSpPr>
          <p:cNvPr id="38" name="Text 12"/>
          <p:cNvSpPr/>
          <p:nvPr/>
        </p:nvSpPr>
        <p:spPr>
          <a:xfrm>
            <a:off x="8380448" y="2457241"/>
            <a:ext cx="2821325" cy="445472"/>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Just-in-Time Allocation</a:t>
            </a:r>
            <a:r>
              <a:rPr lang="en-US" sz="1169" dirty="0">
                <a:solidFill>
                  <a:srgbClr val="4B5563"/>
                </a:solidFill>
                <a:latin typeface="ui-sans-serif" pitchFamily="34" charset="0"/>
                <a:ea typeface="ui-sans-serif" pitchFamily="34" charset="-122"/>
                <a:cs typeface="ui-sans-serif" pitchFamily="34" charset="-120"/>
              </a:rPr>
              <a:t> - allocate only when needed</a:t>
            </a:r>
            <a:endParaRPr lang="en-US" sz="1169" dirty="0"/>
          </a:p>
        </p:txBody>
      </p:sp>
      <p:sp>
        <p:nvSpPr>
          <p:cNvPr id="39" name="Text 13"/>
          <p:cNvSpPr/>
          <p:nvPr/>
        </p:nvSpPr>
        <p:spPr>
          <a:xfrm>
            <a:off x="8383600" y="2955689"/>
            <a:ext cx="2821325" cy="445472"/>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Security Group Control</a:t>
            </a:r>
            <a:r>
              <a:rPr lang="en-US" sz="1169" dirty="0">
                <a:solidFill>
                  <a:srgbClr val="4B5563"/>
                </a:solidFill>
                <a:latin typeface="ui-sans-serif" pitchFamily="34" charset="0"/>
                <a:ea typeface="ui-sans-serif" pitchFamily="34" charset="-122"/>
                <a:cs typeface="ui-sans-serif" pitchFamily="34" charset="-120"/>
              </a:rPr>
              <a:t> - use security groups and ACLs</a:t>
            </a:r>
            <a:endParaRPr lang="en-US" sz="1169"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0F368-F018-2C71-5C78-93B3640C34B4}"/>
            </a:ext>
          </a:extLst>
        </p:cNvPr>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8DBDF061-2A9C-D307-2D2B-8B7CC659C62D}"/>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12043637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593963" y="450454"/>
            <a:ext cx="352666" cy="334104"/>
          </a:xfrm>
          <a:prstGeom prst="rect">
            <a:avLst/>
          </a:prstGeom>
        </p:spPr>
      </p:pic>
      <p:pic>
        <p:nvPicPr>
          <p:cNvPr id="6" name="Image 4" descr="preencoded.png"/>
          <p:cNvPicPr>
            <a:picLocks noChangeAspect="1"/>
          </p:cNvPicPr>
          <p:nvPr/>
        </p:nvPicPr>
        <p:blipFill>
          <a:blip r:embed="rId7"/>
          <a:stretch>
            <a:fillRect/>
          </a:stretch>
        </p:blipFill>
        <p:spPr>
          <a:xfrm>
            <a:off x="593963" y="1749748"/>
            <a:ext cx="5197177" cy="816699"/>
          </a:xfrm>
          <a:prstGeom prst="rect">
            <a:avLst/>
          </a:prstGeom>
        </p:spPr>
      </p:pic>
      <p:pic>
        <p:nvPicPr>
          <p:cNvPr id="7" name="Image 5" descr="preencoded.png"/>
          <p:cNvPicPr>
            <a:picLocks noChangeAspect="1"/>
          </p:cNvPicPr>
          <p:nvPr/>
        </p:nvPicPr>
        <p:blipFill>
          <a:blip r:embed="rId8"/>
          <a:stretch>
            <a:fillRect/>
          </a:stretch>
        </p:blipFill>
        <p:spPr>
          <a:xfrm>
            <a:off x="742453" y="1898238"/>
            <a:ext cx="296982" cy="296982"/>
          </a:xfrm>
          <a:prstGeom prst="rect">
            <a:avLst/>
          </a:prstGeom>
        </p:spPr>
      </p:pic>
      <p:pic>
        <p:nvPicPr>
          <p:cNvPr id="8" name="Image 6" descr="preencoded.png"/>
          <p:cNvPicPr>
            <a:picLocks noChangeAspect="1"/>
          </p:cNvPicPr>
          <p:nvPr/>
        </p:nvPicPr>
        <p:blipFill>
          <a:blip r:embed="rId7"/>
          <a:stretch>
            <a:fillRect/>
          </a:stretch>
        </p:blipFill>
        <p:spPr>
          <a:xfrm>
            <a:off x="6088122" y="1749748"/>
            <a:ext cx="5197177" cy="816699"/>
          </a:xfrm>
          <a:prstGeom prst="rect">
            <a:avLst/>
          </a:prstGeom>
        </p:spPr>
      </p:pic>
      <p:pic>
        <p:nvPicPr>
          <p:cNvPr id="9" name="Image 7" descr="preencoded.png"/>
          <p:cNvPicPr>
            <a:picLocks noChangeAspect="1"/>
          </p:cNvPicPr>
          <p:nvPr/>
        </p:nvPicPr>
        <p:blipFill>
          <a:blip r:embed="rId9"/>
          <a:stretch>
            <a:fillRect/>
          </a:stretch>
        </p:blipFill>
        <p:spPr>
          <a:xfrm>
            <a:off x="6236612" y="1898238"/>
            <a:ext cx="296982" cy="296982"/>
          </a:xfrm>
          <a:prstGeom prst="rect">
            <a:avLst/>
          </a:prstGeom>
        </p:spPr>
      </p:pic>
      <p:pic>
        <p:nvPicPr>
          <p:cNvPr id="10" name="Image 8" descr="preencoded.png"/>
          <p:cNvPicPr>
            <a:picLocks noChangeAspect="1"/>
          </p:cNvPicPr>
          <p:nvPr/>
        </p:nvPicPr>
        <p:blipFill>
          <a:blip r:embed="rId10"/>
          <a:stretch>
            <a:fillRect/>
          </a:stretch>
        </p:blipFill>
        <p:spPr>
          <a:xfrm>
            <a:off x="593963" y="2863429"/>
            <a:ext cx="5197177" cy="593963"/>
          </a:xfrm>
          <a:prstGeom prst="rect">
            <a:avLst/>
          </a:prstGeom>
        </p:spPr>
      </p:pic>
      <p:pic>
        <p:nvPicPr>
          <p:cNvPr id="11" name="Image 9" descr="preencoded.png"/>
          <p:cNvPicPr>
            <a:picLocks noChangeAspect="1"/>
          </p:cNvPicPr>
          <p:nvPr/>
        </p:nvPicPr>
        <p:blipFill>
          <a:blip r:embed="rId11"/>
          <a:stretch>
            <a:fillRect/>
          </a:stretch>
        </p:blipFill>
        <p:spPr>
          <a:xfrm>
            <a:off x="742453" y="3011919"/>
            <a:ext cx="296982" cy="296982"/>
          </a:xfrm>
          <a:prstGeom prst="rect">
            <a:avLst/>
          </a:prstGeom>
        </p:spPr>
      </p:pic>
      <p:pic>
        <p:nvPicPr>
          <p:cNvPr id="12" name="Image 10" descr="preencoded.png"/>
          <p:cNvPicPr>
            <a:picLocks noChangeAspect="1"/>
          </p:cNvPicPr>
          <p:nvPr/>
        </p:nvPicPr>
        <p:blipFill>
          <a:blip r:embed="rId10"/>
          <a:stretch>
            <a:fillRect/>
          </a:stretch>
        </p:blipFill>
        <p:spPr>
          <a:xfrm>
            <a:off x="6088122" y="2863429"/>
            <a:ext cx="5197177" cy="593963"/>
          </a:xfrm>
          <a:prstGeom prst="rect">
            <a:avLst/>
          </a:prstGeom>
        </p:spPr>
      </p:pic>
      <p:pic>
        <p:nvPicPr>
          <p:cNvPr id="13" name="Image 11" descr="preencoded.png"/>
          <p:cNvPicPr>
            <a:picLocks noChangeAspect="1"/>
          </p:cNvPicPr>
          <p:nvPr/>
        </p:nvPicPr>
        <p:blipFill>
          <a:blip r:embed="rId12"/>
          <a:stretch>
            <a:fillRect/>
          </a:stretch>
        </p:blipFill>
        <p:spPr>
          <a:xfrm>
            <a:off x="6236612" y="3011919"/>
            <a:ext cx="296982" cy="296982"/>
          </a:xfrm>
          <a:prstGeom prst="rect">
            <a:avLst/>
          </a:prstGeom>
        </p:spPr>
      </p:pic>
      <p:pic>
        <p:nvPicPr>
          <p:cNvPr id="16" name="Image 14" descr="preencoded.png"/>
          <p:cNvPicPr>
            <a:picLocks noChangeAspect="1"/>
          </p:cNvPicPr>
          <p:nvPr/>
        </p:nvPicPr>
        <p:blipFill>
          <a:blip r:embed="rId13"/>
          <a:stretch>
            <a:fillRect/>
          </a:stretch>
        </p:blipFill>
        <p:spPr>
          <a:xfrm>
            <a:off x="11053283" y="6352962"/>
            <a:ext cx="232017" cy="259859"/>
          </a:xfrm>
          <a:prstGeom prst="rect">
            <a:avLst/>
          </a:prstGeom>
        </p:spPr>
      </p:pic>
      <p:sp>
        <p:nvSpPr>
          <p:cNvPr id="17" name="Text 0"/>
          <p:cNvSpPr/>
          <p:nvPr/>
        </p:nvSpPr>
        <p:spPr>
          <a:xfrm>
            <a:off x="1095120" y="450454"/>
            <a:ext cx="8077319" cy="334104"/>
          </a:xfrm>
          <a:prstGeom prst="rect">
            <a:avLst/>
          </a:prstGeom>
          <a:noFill/>
          <a:ln/>
        </p:spPr>
        <p:txBody>
          <a:bodyPr vert="horz" wrap="square" lIns="0" tIns="0" rIns="0" bIns="0" rtlCol="0" anchor="t"/>
          <a:lstStyle/>
          <a:p>
            <a:pPr>
              <a:lnSpc>
                <a:spcPts val="2631"/>
              </a:lnSpc>
            </a:pPr>
            <a:r>
              <a:rPr lang="en-US" sz="2192" b="1" dirty="0">
                <a:solidFill>
                  <a:srgbClr val="232F3E"/>
                </a:solidFill>
                <a:latin typeface="ui-sans-serif" pitchFamily="34" charset="0"/>
                <a:ea typeface="ui-sans-serif" pitchFamily="34" charset="-122"/>
                <a:cs typeface="ui-sans-serif" pitchFamily="34" charset="-120"/>
              </a:rPr>
              <a:t>Question 1</a:t>
            </a:r>
            <a:endParaRPr lang="en-US" sz="2192" dirty="0"/>
          </a:p>
        </p:txBody>
      </p:sp>
      <p:sp>
        <p:nvSpPr>
          <p:cNvPr id="19" name="Text 2"/>
          <p:cNvSpPr/>
          <p:nvPr/>
        </p:nvSpPr>
        <p:spPr>
          <a:xfrm>
            <a:off x="593963" y="1155784"/>
            <a:ext cx="1282960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Under what condition does AWS typically charge for an Elastic IP address?</a:t>
            </a:r>
            <a:endParaRPr lang="en-US" sz="1754" dirty="0"/>
          </a:p>
        </p:txBody>
      </p:sp>
      <p:sp>
        <p:nvSpPr>
          <p:cNvPr id="20" name="Text 3"/>
          <p:cNvSpPr/>
          <p:nvPr/>
        </p:nvSpPr>
        <p:spPr>
          <a:xfrm>
            <a:off x="833375" y="1898238"/>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1" name="Text 4"/>
          <p:cNvSpPr/>
          <p:nvPr/>
        </p:nvSpPr>
        <p:spPr>
          <a:xfrm>
            <a:off x="1187926" y="1898238"/>
            <a:ext cx="508099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When it is associated with a running EC2 instance.</a:t>
            </a:r>
            <a:endParaRPr lang="en-US" sz="1315" dirty="0"/>
          </a:p>
        </p:txBody>
      </p:sp>
      <p:sp>
        <p:nvSpPr>
          <p:cNvPr id="22" name="Text 5"/>
          <p:cNvSpPr/>
          <p:nvPr/>
        </p:nvSpPr>
        <p:spPr>
          <a:xfrm>
            <a:off x="6328404" y="1898238"/>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3" name="Text 6"/>
          <p:cNvSpPr/>
          <p:nvPr/>
        </p:nvSpPr>
        <p:spPr>
          <a:xfrm>
            <a:off x="6682085" y="1898238"/>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When it is allocated to your account but not associated with a running instance.</a:t>
            </a:r>
            <a:endParaRPr lang="en-US" sz="1315" dirty="0"/>
          </a:p>
        </p:txBody>
      </p:sp>
      <p:sp>
        <p:nvSpPr>
          <p:cNvPr id="24" name="Text 7"/>
          <p:cNvSpPr/>
          <p:nvPr/>
        </p:nvSpPr>
        <p:spPr>
          <a:xfrm>
            <a:off x="836421" y="301191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5" name="Text 8"/>
          <p:cNvSpPr/>
          <p:nvPr/>
        </p:nvSpPr>
        <p:spPr>
          <a:xfrm>
            <a:off x="1187926" y="3011919"/>
            <a:ext cx="393494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When it is used for inbound traffic only.</a:t>
            </a:r>
            <a:endParaRPr lang="en-US" sz="1315" dirty="0"/>
          </a:p>
        </p:txBody>
      </p:sp>
      <p:sp>
        <p:nvSpPr>
          <p:cNvPr id="26" name="Text 9"/>
          <p:cNvSpPr/>
          <p:nvPr/>
        </p:nvSpPr>
        <p:spPr>
          <a:xfrm>
            <a:off x="6323474" y="301191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7" name="Text 10"/>
          <p:cNvSpPr/>
          <p:nvPr/>
        </p:nvSpPr>
        <p:spPr>
          <a:xfrm>
            <a:off x="6682086" y="3011919"/>
            <a:ext cx="408042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When it is used for outbound traffic only.</a:t>
            </a:r>
            <a:endParaRPr lang="en-US" sz="131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793453"/>
          </a:xfrm>
          <a:prstGeom prst="rect">
            <a:avLst/>
          </a:prstGeom>
        </p:spPr>
      </p:pic>
      <p:pic>
        <p:nvPicPr>
          <p:cNvPr id="3" name="Image 1" descr="preencoded.png"/>
          <p:cNvPicPr>
            <a:picLocks noChangeAspect="1"/>
          </p:cNvPicPr>
          <p:nvPr/>
        </p:nvPicPr>
        <p:blipFill>
          <a:blip r:embed="rId4"/>
          <a:stretch>
            <a:fillRect/>
          </a:stretch>
        </p:blipFill>
        <p:spPr>
          <a:xfrm>
            <a:off x="9503410" y="79226"/>
            <a:ext cx="2375853" cy="2375853"/>
          </a:xfrm>
          <a:prstGeom prst="rect">
            <a:avLst/>
          </a:prstGeom>
        </p:spPr>
      </p:pic>
      <p:pic>
        <p:nvPicPr>
          <p:cNvPr id="4" name="Image 2" descr="preencoded.png"/>
          <p:cNvPicPr>
            <a:picLocks noChangeAspect="1"/>
          </p:cNvPicPr>
          <p:nvPr/>
        </p:nvPicPr>
        <p:blipFill>
          <a:blip r:embed="rId5"/>
          <a:stretch>
            <a:fillRect/>
          </a:stretch>
        </p:blipFill>
        <p:spPr>
          <a:xfrm>
            <a:off x="0" y="3902864"/>
            <a:ext cx="2969816" cy="2969816"/>
          </a:xfrm>
          <a:prstGeom prst="rect">
            <a:avLst/>
          </a:prstGeom>
        </p:spPr>
      </p:pic>
      <p:pic>
        <p:nvPicPr>
          <p:cNvPr id="5" name="Image 3" descr="preencoded.png"/>
          <p:cNvPicPr>
            <a:picLocks noChangeAspect="1"/>
          </p:cNvPicPr>
          <p:nvPr/>
        </p:nvPicPr>
        <p:blipFill>
          <a:blip r:embed="rId6"/>
          <a:stretch>
            <a:fillRect/>
          </a:stretch>
        </p:blipFill>
        <p:spPr>
          <a:xfrm>
            <a:off x="371227" y="895926"/>
            <a:ext cx="742454" cy="37123"/>
          </a:xfrm>
          <a:prstGeom prst="rect">
            <a:avLst/>
          </a:prstGeom>
        </p:spPr>
      </p:pic>
      <p:pic>
        <p:nvPicPr>
          <p:cNvPr id="6" name="Image 4" descr="preencoded.png"/>
          <p:cNvPicPr>
            <a:picLocks noChangeAspect="1"/>
          </p:cNvPicPr>
          <p:nvPr/>
        </p:nvPicPr>
        <p:blipFill>
          <a:blip r:embed="rId7"/>
          <a:stretch>
            <a:fillRect/>
          </a:stretch>
        </p:blipFill>
        <p:spPr>
          <a:xfrm>
            <a:off x="371227" y="1118662"/>
            <a:ext cx="222736" cy="222736"/>
          </a:xfrm>
          <a:prstGeom prst="rect">
            <a:avLst/>
          </a:prstGeom>
        </p:spPr>
      </p:pic>
      <p:pic>
        <p:nvPicPr>
          <p:cNvPr id="7" name="Image 5" descr="preencoded.png"/>
          <p:cNvPicPr>
            <a:picLocks noChangeAspect="1"/>
          </p:cNvPicPr>
          <p:nvPr/>
        </p:nvPicPr>
        <p:blipFill>
          <a:blip r:embed="rId8"/>
          <a:stretch>
            <a:fillRect/>
          </a:stretch>
        </p:blipFill>
        <p:spPr>
          <a:xfrm>
            <a:off x="371227" y="1489889"/>
            <a:ext cx="2138181" cy="1559153"/>
          </a:xfrm>
          <a:prstGeom prst="rect">
            <a:avLst/>
          </a:prstGeom>
        </p:spPr>
      </p:pic>
      <p:pic>
        <p:nvPicPr>
          <p:cNvPr id="8" name="Image 6" descr="preencoded.png"/>
          <p:cNvPicPr>
            <a:picLocks noChangeAspect="1"/>
          </p:cNvPicPr>
          <p:nvPr/>
        </p:nvPicPr>
        <p:blipFill>
          <a:blip r:embed="rId9"/>
          <a:stretch>
            <a:fillRect/>
          </a:stretch>
        </p:blipFill>
        <p:spPr>
          <a:xfrm>
            <a:off x="482595" y="1712625"/>
            <a:ext cx="278420" cy="296982"/>
          </a:xfrm>
          <a:prstGeom prst="rect">
            <a:avLst/>
          </a:prstGeom>
        </p:spPr>
      </p:pic>
      <p:pic>
        <p:nvPicPr>
          <p:cNvPr id="9" name="Image 7" descr="preencoded.png"/>
          <p:cNvPicPr>
            <a:picLocks noChangeAspect="1"/>
          </p:cNvPicPr>
          <p:nvPr/>
        </p:nvPicPr>
        <p:blipFill>
          <a:blip r:embed="rId10"/>
          <a:stretch>
            <a:fillRect/>
          </a:stretch>
        </p:blipFill>
        <p:spPr>
          <a:xfrm>
            <a:off x="2620775" y="1489889"/>
            <a:ext cx="2138326" cy="1559153"/>
          </a:xfrm>
          <a:prstGeom prst="rect">
            <a:avLst/>
          </a:prstGeom>
        </p:spPr>
      </p:pic>
      <p:pic>
        <p:nvPicPr>
          <p:cNvPr id="10" name="Image 8" descr="preencoded.png"/>
          <p:cNvPicPr>
            <a:picLocks noChangeAspect="1"/>
          </p:cNvPicPr>
          <p:nvPr/>
        </p:nvPicPr>
        <p:blipFill>
          <a:blip r:embed="rId11"/>
          <a:stretch>
            <a:fillRect/>
          </a:stretch>
        </p:blipFill>
        <p:spPr>
          <a:xfrm>
            <a:off x="2732144" y="1712625"/>
            <a:ext cx="250578" cy="296982"/>
          </a:xfrm>
          <a:prstGeom prst="rect">
            <a:avLst/>
          </a:prstGeom>
        </p:spPr>
      </p:pic>
      <p:pic>
        <p:nvPicPr>
          <p:cNvPr id="11" name="Image 9" descr="preencoded.png"/>
          <p:cNvPicPr>
            <a:picLocks noChangeAspect="1"/>
          </p:cNvPicPr>
          <p:nvPr/>
        </p:nvPicPr>
        <p:blipFill>
          <a:blip r:embed="rId12"/>
          <a:stretch>
            <a:fillRect/>
          </a:stretch>
        </p:blipFill>
        <p:spPr>
          <a:xfrm>
            <a:off x="4870468" y="1489889"/>
            <a:ext cx="2138181" cy="1559153"/>
          </a:xfrm>
          <a:prstGeom prst="rect">
            <a:avLst/>
          </a:prstGeom>
        </p:spPr>
      </p:pic>
      <p:pic>
        <p:nvPicPr>
          <p:cNvPr id="12" name="Image 10" descr="preencoded.png"/>
          <p:cNvPicPr>
            <a:picLocks noChangeAspect="1"/>
          </p:cNvPicPr>
          <p:nvPr/>
        </p:nvPicPr>
        <p:blipFill>
          <a:blip r:embed="rId13"/>
          <a:stretch>
            <a:fillRect/>
          </a:stretch>
        </p:blipFill>
        <p:spPr>
          <a:xfrm>
            <a:off x="4981837" y="1712625"/>
            <a:ext cx="250578" cy="296982"/>
          </a:xfrm>
          <a:prstGeom prst="rect">
            <a:avLst/>
          </a:prstGeom>
        </p:spPr>
      </p:pic>
      <p:pic>
        <p:nvPicPr>
          <p:cNvPr id="13" name="Image 11" descr="preencoded.png"/>
          <p:cNvPicPr>
            <a:picLocks noChangeAspect="1"/>
          </p:cNvPicPr>
          <p:nvPr/>
        </p:nvPicPr>
        <p:blipFill>
          <a:blip r:embed="rId14"/>
          <a:stretch>
            <a:fillRect/>
          </a:stretch>
        </p:blipFill>
        <p:spPr>
          <a:xfrm>
            <a:off x="7120017" y="1489889"/>
            <a:ext cx="2138326" cy="1559153"/>
          </a:xfrm>
          <a:prstGeom prst="rect">
            <a:avLst/>
          </a:prstGeom>
        </p:spPr>
      </p:pic>
      <p:pic>
        <p:nvPicPr>
          <p:cNvPr id="14" name="Image 12" descr="preencoded.png"/>
          <p:cNvPicPr>
            <a:picLocks noChangeAspect="1"/>
          </p:cNvPicPr>
          <p:nvPr/>
        </p:nvPicPr>
        <p:blipFill>
          <a:blip r:embed="rId15"/>
          <a:stretch>
            <a:fillRect/>
          </a:stretch>
        </p:blipFill>
        <p:spPr>
          <a:xfrm>
            <a:off x="7231385" y="1712625"/>
            <a:ext cx="194894" cy="296982"/>
          </a:xfrm>
          <a:prstGeom prst="rect">
            <a:avLst/>
          </a:prstGeom>
        </p:spPr>
      </p:pic>
      <p:pic>
        <p:nvPicPr>
          <p:cNvPr id="15" name="Image 13" descr="preencoded.png"/>
          <p:cNvPicPr>
            <a:picLocks noChangeAspect="1"/>
          </p:cNvPicPr>
          <p:nvPr/>
        </p:nvPicPr>
        <p:blipFill>
          <a:blip r:embed="rId16"/>
          <a:stretch>
            <a:fillRect/>
          </a:stretch>
        </p:blipFill>
        <p:spPr>
          <a:xfrm>
            <a:off x="9369710" y="1489889"/>
            <a:ext cx="2138181" cy="1559153"/>
          </a:xfrm>
          <a:prstGeom prst="rect">
            <a:avLst/>
          </a:prstGeom>
        </p:spPr>
      </p:pic>
      <p:pic>
        <p:nvPicPr>
          <p:cNvPr id="16" name="Image 14" descr="preencoded.png"/>
          <p:cNvPicPr>
            <a:picLocks noChangeAspect="1"/>
          </p:cNvPicPr>
          <p:nvPr/>
        </p:nvPicPr>
        <p:blipFill>
          <a:blip r:embed="rId17"/>
          <a:stretch>
            <a:fillRect/>
          </a:stretch>
        </p:blipFill>
        <p:spPr>
          <a:xfrm>
            <a:off x="9481078" y="1712625"/>
            <a:ext cx="167052" cy="296982"/>
          </a:xfrm>
          <a:prstGeom prst="rect">
            <a:avLst/>
          </a:prstGeom>
        </p:spPr>
      </p:pic>
      <p:pic>
        <p:nvPicPr>
          <p:cNvPr id="17" name="Image 15" descr="preencoded.png"/>
          <p:cNvPicPr>
            <a:picLocks noChangeAspect="1"/>
          </p:cNvPicPr>
          <p:nvPr/>
        </p:nvPicPr>
        <p:blipFill>
          <a:blip r:embed="rId18"/>
          <a:stretch>
            <a:fillRect/>
          </a:stretch>
        </p:blipFill>
        <p:spPr>
          <a:xfrm>
            <a:off x="371227" y="3234656"/>
            <a:ext cx="194894" cy="222736"/>
          </a:xfrm>
          <a:prstGeom prst="rect">
            <a:avLst/>
          </a:prstGeom>
        </p:spPr>
      </p:pic>
      <p:pic>
        <p:nvPicPr>
          <p:cNvPr id="18" name="Image 16" descr="preencoded.png"/>
          <p:cNvPicPr>
            <a:picLocks noChangeAspect="1"/>
          </p:cNvPicPr>
          <p:nvPr/>
        </p:nvPicPr>
        <p:blipFill>
          <a:blip r:embed="rId19"/>
          <a:stretch>
            <a:fillRect/>
          </a:stretch>
        </p:blipFill>
        <p:spPr>
          <a:xfrm>
            <a:off x="705331" y="3568760"/>
            <a:ext cx="10802704" cy="556840"/>
          </a:xfrm>
          <a:prstGeom prst="rect">
            <a:avLst/>
          </a:prstGeom>
        </p:spPr>
      </p:pic>
      <p:pic>
        <p:nvPicPr>
          <p:cNvPr id="19" name="Image 17" descr="preencoded.png"/>
          <p:cNvPicPr>
            <a:picLocks noChangeAspect="1"/>
          </p:cNvPicPr>
          <p:nvPr/>
        </p:nvPicPr>
        <p:blipFill>
          <a:blip r:embed="rId20"/>
          <a:stretch>
            <a:fillRect/>
          </a:stretch>
        </p:blipFill>
        <p:spPr>
          <a:xfrm>
            <a:off x="816699" y="3680128"/>
            <a:ext cx="1039581" cy="334104"/>
          </a:xfrm>
          <a:prstGeom prst="rect">
            <a:avLst/>
          </a:prstGeom>
        </p:spPr>
      </p:pic>
      <p:pic>
        <p:nvPicPr>
          <p:cNvPr id="20" name="Image 18" descr="preencoded.png"/>
          <p:cNvPicPr>
            <a:picLocks noChangeAspect="1"/>
          </p:cNvPicPr>
          <p:nvPr/>
        </p:nvPicPr>
        <p:blipFill>
          <a:blip r:embed="rId21"/>
          <a:stretch>
            <a:fillRect/>
          </a:stretch>
        </p:blipFill>
        <p:spPr>
          <a:xfrm>
            <a:off x="371227" y="4311214"/>
            <a:ext cx="222736" cy="222736"/>
          </a:xfrm>
          <a:prstGeom prst="rect">
            <a:avLst/>
          </a:prstGeom>
        </p:spPr>
      </p:pic>
      <p:pic>
        <p:nvPicPr>
          <p:cNvPr id="21" name="Image 19" descr="preencoded.png"/>
          <p:cNvPicPr>
            <a:picLocks noChangeAspect="1"/>
          </p:cNvPicPr>
          <p:nvPr/>
        </p:nvPicPr>
        <p:blipFill>
          <a:blip r:embed="rId22"/>
          <a:stretch>
            <a:fillRect/>
          </a:stretch>
        </p:blipFill>
        <p:spPr>
          <a:xfrm>
            <a:off x="705331" y="4682441"/>
            <a:ext cx="3526656" cy="853822"/>
          </a:xfrm>
          <a:prstGeom prst="rect">
            <a:avLst/>
          </a:prstGeom>
        </p:spPr>
      </p:pic>
      <p:pic>
        <p:nvPicPr>
          <p:cNvPr id="22" name="Image 20" descr="preencoded.png"/>
          <p:cNvPicPr>
            <a:picLocks noChangeAspect="1"/>
          </p:cNvPicPr>
          <p:nvPr/>
        </p:nvPicPr>
        <p:blipFill>
          <a:blip r:embed="rId23"/>
          <a:stretch>
            <a:fillRect/>
          </a:stretch>
        </p:blipFill>
        <p:spPr>
          <a:xfrm>
            <a:off x="816699" y="4793809"/>
            <a:ext cx="185613" cy="259859"/>
          </a:xfrm>
          <a:prstGeom prst="rect">
            <a:avLst/>
          </a:prstGeom>
        </p:spPr>
      </p:pic>
      <p:pic>
        <p:nvPicPr>
          <p:cNvPr id="23" name="Image 21" descr="preencoded.png"/>
          <p:cNvPicPr>
            <a:picLocks noChangeAspect="1"/>
          </p:cNvPicPr>
          <p:nvPr/>
        </p:nvPicPr>
        <p:blipFill>
          <a:blip r:embed="rId24"/>
          <a:stretch>
            <a:fillRect/>
          </a:stretch>
        </p:blipFill>
        <p:spPr>
          <a:xfrm>
            <a:off x="4343355" y="4682441"/>
            <a:ext cx="3526656" cy="853822"/>
          </a:xfrm>
          <a:prstGeom prst="rect">
            <a:avLst/>
          </a:prstGeom>
        </p:spPr>
      </p:pic>
      <p:pic>
        <p:nvPicPr>
          <p:cNvPr id="24" name="Image 22" descr="preencoded.png"/>
          <p:cNvPicPr>
            <a:picLocks noChangeAspect="1"/>
          </p:cNvPicPr>
          <p:nvPr/>
        </p:nvPicPr>
        <p:blipFill>
          <a:blip r:embed="rId25"/>
          <a:stretch>
            <a:fillRect/>
          </a:stretch>
        </p:blipFill>
        <p:spPr>
          <a:xfrm>
            <a:off x="4454724" y="4793809"/>
            <a:ext cx="213455" cy="259859"/>
          </a:xfrm>
          <a:prstGeom prst="rect">
            <a:avLst/>
          </a:prstGeom>
        </p:spPr>
      </p:pic>
      <p:pic>
        <p:nvPicPr>
          <p:cNvPr id="25" name="Image 23" descr="preencoded.png"/>
          <p:cNvPicPr>
            <a:picLocks noChangeAspect="1"/>
          </p:cNvPicPr>
          <p:nvPr/>
        </p:nvPicPr>
        <p:blipFill>
          <a:blip r:embed="rId22"/>
          <a:stretch>
            <a:fillRect/>
          </a:stretch>
        </p:blipFill>
        <p:spPr>
          <a:xfrm>
            <a:off x="7981379" y="4682441"/>
            <a:ext cx="3526656" cy="853822"/>
          </a:xfrm>
          <a:prstGeom prst="rect">
            <a:avLst/>
          </a:prstGeom>
        </p:spPr>
      </p:pic>
      <p:pic>
        <p:nvPicPr>
          <p:cNvPr id="26" name="Image 24" descr="preencoded.png"/>
          <p:cNvPicPr>
            <a:picLocks noChangeAspect="1"/>
          </p:cNvPicPr>
          <p:nvPr/>
        </p:nvPicPr>
        <p:blipFill>
          <a:blip r:embed="rId26"/>
          <a:stretch>
            <a:fillRect/>
          </a:stretch>
        </p:blipFill>
        <p:spPr>
          <a:xfrm>
            <a:off x="8092748" y="4793809"/>
            <a:ext cx="185613" cy="259859"/>
          </a:xfrm>
          <a:prstGeom prst="rect">
            <a:avLst/>
          </a:prstGeom>
        </p:spPr>
      </p:pic>
      <p:pic>
        <p:nvPicPr>
          <p:cNvPr id="27" name="Image 25" descr="preencoded.png"/>
          <p:cNvPicPr>
            <a:picLocks noChangeAspect="1"/>
          </p:cNvPicPr>
          <p:nvPr/>
        </p:nvPicPr>
        <p:blipFill>
          <a:blip r:embed="rId22"/>
          <a:stretch>
            <a:fillRect/>
          </a:stretch>
        </p:blipFill>
        <p:spPr>
          <a:xfrm>
            <a:off x="705331" y="5647631"/>
            <a:ext cx="3526656" cy="853822"/>
          </a:xfrm>
          <a:prstGeom prst="rect">
            <a:avLst/>
          </a:prstGeom>
        </p:spPr>
      </p:pic>
      <p:pic>
        <p:nvPicPr>
          <p:cNvPr id="28" name="Image 26" descr="preencoded.png"/>
          <p:cNvPicPr>
            <a:picLocks noChangeAspect="1"/>
          </p:cNvPicPr>
          <p:nvPr/>
        </p:nvPicPr>
        <p:blipFill>
          <a:blip r:embed="rId27"/>
          <a:stretch>
            <a:fillRect/>
          </a:stretch>
        </p:blipFill>
        <p:spPr>
          <a:xfrm>
            <a:off x="816699" y="5758999"/>
            <a:ext cx="232017" cy="259859"/>
          </a:xfrm>
          <a:prstGeom prst="rect">
            <a:avLst/>
          </a:prstGeom>
        </p:spPr>
      </p:pic>
      <p:pic>
        <p:nvPicPr>
          <p:cNvPr id="29" name="Image 27" descr="preencoded.png"/>
          <p:cNvPicPr>
            <a:picLocks noChangeAspect="1"/>
          </p:cNvPicPr>
          <p:nvPr/>
        </p:nvPicPr>
        <p:blipFill>
          <a:blip r:embed="rId24"/>
          <a:stretch>
            <a:fillRect/>
          </a:stretch>
        </p:blipFill>
        <p:spPr>
          <a:xfrm>
            <a:off x="4343355" y="5647631"/>
            <a:ext cx="3526656" cy="853822"/>
          </a:xfrm>
          <a:prstGeom prst="rect">
            <a:avLst/>
          </a:prstGeom>
        </p:spPr>
      </p:pic>
      <p:pic>
        <p:nvPicPr>
          <p:cNvPr id="30" name="Image 28" descr="preencoded.png"/>
          <p:cNvPicPr>
            <a:picLocks noChangeAspect="1"/>
          </p:cNvPicPr>
          <p:nvPr/>
        </p:nvPicPr>
        <p:blipFill>
          <a:blip r:embed="rId28"/>
          <a:stretch>
            <a:fillRect/>
          </a:stretch>
        </p:blipFill>
        <p:spPr>
          <a:xfrm>
            <a:off x="4454724" y="5758999"/>
            <a:ext cx="120649" cy="259859"/>
          </a:xfrm>
          <a:prstGeom prst="rect">
            <a:avLst/>
          </a:prstGeom>
        </p:spPr>
      </p:pic>
      <p:pic>
        <p:nvPicPr>
          <p:cNvPr id="31" name="Image 29" descr="preencoded.png"/>
          <p:cNvPicPr>
            <a:picLocks noChangeAspect="1"/>
          </p:cNvPicPr>
          <p:nvPr/>
        </p:nvPicPr>
        <p:blipFill>
          <a:blip r:embed="rId22"/>
          <a:stretch>
            <a:fillRect/>
          </a:stretch>
        </p:blipFill>
        <p:spPr>
          <a:xfrm>
            <a:off x="7981379" y="5647631"/>
            <a:ext cx="3526656" cy="853822"/>
          </a:xfrm>
          <a:prstGeom prst="rect">
            <a:avLst/>
          </a:prstGeom>
        </p:spPr>
      </p:pic>
      <p:pic>
        <p:nvPicPr>
          <p:cNvPr id="32" name="Image 30" descr="preencoded.png"/>
          <p:cNvPicPr>
            <a:picLocks noChangeAspect="1"/>
          </p:cNvPicPr>
          <p:nvPr/>
        </p:nvPicPr>
        <p:blipFill>
          <a:blip r:embed="rId29"/>
          <a:stretch>
            <a:fillRect/>
          </a:stretch>
        </p:blipFill>
        <p:spPr>
          <a:xfrm>
            <a:off x="8092748" y="5758999"/>
            <a:ext cx="185613" cy="259859"/>
          </a:xfrm>
          <a:prstGeom prst="rect">
            <a:avLst/>
          </a:prstGeom>
        </p:spPr>
      </p:pic>
      <p:sp>
        <p:nvSpPr>
          <p:cNvPr id="33"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Instance Types and Sizing</a:t>
            </a:r>
            <a:endParaRPr lang="en-US" sz="2631" dirty="0"/>
          </a:p>
        </p:txBody>
      </p:sp>
      <p:sp>
        <p:nvSpPr>
          <p:cNvPr id="34" name="Text 1"/>
          <p:cNvSpPr/>
          <p:nvPr/>
        </p:nvSpPr>
        <p:spPr>
          <a:xfrm>
            <a:off x="705331" y="1081539"/>
            <a:ext cx="11136809"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Instance Families</a:t>
            </a:r>
            <a:endParaRPr lang="en-US" sz="1754" dirty="0"/>
          </a:p>
        </p:txBody>
      </p:sp>
      <p:sp>
        <p:nvSpPr>
          <p:cNvPr id="35" name="Text 2"/>
          <p:cNvSpPr/>
          <p:nvPr/>
        </p:nvSpPr>
        <p:spPr>
          <a:xfrm>
            <a:off x="835261" y="1601257"/>
            <a:ext cx="1562779" cy="519718"/>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General Purpose</a:t>
            </a:r>
            <a:endParaRPr lang="en-US" sz="1315" dirty="0"/>
          </a:p>
        </p:txBody>
      </p:sp>
      <p:sp>
        <p:nvSpPr>
          <p:cNvPr id="36" name="Text 3"/>
          <p:cNvSpPr/>
          <p:nvPr/>
        </p:nvSpPr>
        <p:spPr>
          <a:xfrm>
            <a:off x="482595" y="2195220"/>
            <a:ext cx="1915444"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Balance of compute, memory, and networking</a:t>
            </a:r>
            <a:endParaRPr lang="en-US" sz="1023" dirty="0"/>
          </a:p>
        </p:txBody>
      </p:sp>
      <p:sp>
        <p:nvSpPr>
          <p:cNvPr id="37" name="Text 4"/>
          <p:cNvSpPr/>
          <p:nvPr/>
        </p:nvSpPr>
        <p:spPr>
          <a:xfrm>
            <a:off x="482595" y="2603570"/>
            <a:ext cx="2298533" cy="148491"/>
          </a:xfrm>
          <a:prstGeom prst="rect">
            <a:avLst/>
          </a:prstGeom>
          <a:noFill/>
          <a:ln/>
        </p:spPr>
        <p:txBody>
          <a:bodyPr vert="horz" wrap="square" lIns="0" tIns="0" rIns="0" bIns="0" rtlCol="0" anchor="t"/>
          <a:lstStyle/>
          <a:p>
            <a:pPr>
              <a:lnSpc>
                <a:spcPts val="1169"/>
              </a:lnSpc>
            </a:pPr>
            <a:r>
              <a:rPr lang="en-US" sz="877" dirty="0">
                <a:solidFill>
                  <a:srgbClr val="6B7280"/>
                </a:solidFill>
                <a:latin typeface="ui-sans-serif" pitchFamily="34" charset="0"/>
                <a:ea typeface="ui-sans-serif" pitchFamily="34" charset="-122"/>
                <a:cs typeface="ui-sans-serif" pitchFamily="34" charset="-120"/>
              </a:rPr>
              <a:t>e.g., M-series, T-series</a:t>
            </a:r>
            <a:endParaRPr lang="en-US" sz="877" dirty="0"/>
          </a:p>
        </p:txBody>
      </p:sp>
      <p:sp>
        <p:nvSpPr>
          <p:cNvPr id="38" name="Text 5"/>
          <p:cNvSpPr/>
          <p:nvPr/>
        </p:nvSpPr>
        <p:spPr>
          <a:xfrm>
            <a:off x="3056967" y="1601257"/>
            <a:ext cx="1590766" cy="519718"/>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Compute Optimized</a:t>
            </a:r>
            <a:endParaRPr lang="en-US" sz="1315" dirty="0"/>
          </a:p>
        </p:txBody>
      </p:sp>
      <p:sp>
        <p:nvSpPr>
          <p:cNvPr id="39" name="Text 6"/>
          <p:cNvSpPr/>
          <p:nvPr/>
        </p:nvSpPr>
        <p:spPr>
          <a:xfrm>
            <a:off x="2732143" y="2195220"/>
            <a:ext cx="1915590"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High-performance processors for compute-intensive tasks</a:t>
            </a:r>
            <a:endParaRPr lang="en-US" sz="1023" dirty="0"/>
          </a:p>
        </p:txBody>
      </p:sp>
      <p:sp>
        <p:nvSpPr>
          <p:cNvPr id="40" name="Text 7"/>
          <p:cNvSpPr/>
          <p:nvPr/>
        </p:nvSpPr>
        <p:spPr>
          <a:xfrm>
            <a:off x="2732143" y="2612850"/>
            <a:ext cx="1915590" cy="148491"/>
          </a:xfrm>
          <a:prstGeom prst="rect">
            <a:avLst/>
          </a:prstGeom>
          <a:noFill/>
          <a:ln/>
        </p:spPr>
        <p:txBody>
          <a:bodyPr vert="horz" wrap="square" lIns="0" tIns="0" rIns="0" bIns="0" rtlCol="0" anchor="t"/>
          <a:lstStyle/>
          <a:p>
            <a:pPr>
              <a:lnSpc>
                <a:spcPts val="1169"/>
              </a:lnSpc>
            </a:pPr>
            <a:r>
              <a:rPr lang="en-US" sz="877" dirty="0">
                <a:solidFill>
                  <a:srgbClr val="6B7280"/>
                </a:solidFill>
                <a:latin typeface="ui-sans-serif" pitchFamily="34" charset="0"/>
                <a:ea typeface="ui-sans-serif" pitchFamily="34" charset="-122"/>
                <a:cs typeface="ui-sans-serif" pitchFamily="34" charset="-120"/>
              </a:rPr>
              <a:t>e.g., C-series</a:t>
            </a:r>
            <a:endParaRPr lang="en-US" sz="877" dirty="0"/>
          </a:p>
        </p:txBody>
      </p:sp>
      <p:sp>
        <p:nvSpPr>
          <p:cNvPr id="41" name="Text 8"/>
          <p:cNvSpPr/>
          <p:nvPr/>
        </p:nvSpPr>
        <p:spPr>
          <a:xfrm>
            <a:off x="5306660" y="1601257"/>
            <a:ext cx="1590621" cy="519718"/>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Memory Optimized</a:t>
            </a:r>
            <a:endParaRPr lang="en-US" sz="1315" dirty="0"/>
          </a:p>
        </p:txBody>
      </p:sp>
      <p:sp>
        <p:nvSpPr>
          <p:cNvPr id="42" name="Text 9"/>
          <p:cNvSpPr/>
          <p:nvPr/>
        </p:nvSpPr>
        <p:spPr>
          <a:xfrm>
            <a:off x="4981837" y="2195220"/>
            <a:ext cx="1915444"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Optimized for memory-intensive applications</a:t>
            </a:r>
            <a:endParaRPr lang="en-US" sz="1023" dirty="0"/>
          </a:p>
        </p:txBody>
      </p:sp>
      <p:sp>
        <p:nvSpPr>
          <p:cNvPr id="43" name="Text 10"/>
          <p:cNvSpPr/>
          <p:nvPr/>
        </p:nvSpPr>
        <p:spPr>
          <a:xfrm>
            <a:off x="4981837" y="2603570"/>
            <a:ext cx="2298533" cy="148491"/>
          </a:xfrm>
          <a:prstGeom prst="rect">
            <a:avLst/>
          </a:prstGeom>
          <a:noFill/>
          <a:ln/>
        </p:spPr>
        <p:txBody>
          <a:bodyPr vert="horz" wrap="square" lIns="0" tIns="0" rIns="0" bIns="0" rtlCol="0" anchor="t"/>
          <a:lstStyle/>
          <a:p>
            <a:pPr>
              <a:lnSpc>
                <a:spcPts val="1169"/>
              </a:lnSpc>
            </a:pPr>
            <a:r>
              <a:rPr lang="en-US" sz="877" dirty="0">
                <a:solidFill>
                  <a:srgbClr val="6B7280"/>
                </a:solidFill>
                <a:latin typeface="ui-sans-serif" pitchFamily="34" charset="0"/>
                <a:ea typeface="ui-sans-serif" pitchFamily="34" charset="-122"/>
                <a:cs typeface="ui-sans-serif" pitchFamily="34" charset="-120"/>
              </a:rPr>
              <a:t>e.g., R-series, X-series, U-series</a:t>
            </a:r>
            <a:endParaRPr lang="en-US" sz="877" dirty="0"/>
          </a:p>
        </p:txBody>
      </p:sp>
      <p:sp>
        <p:nvSpPr>
          <p:cNvPr id="44" name="Text 11"/>
          <p:cNvSpPr/>
          <p:nvPr/>
        </p:nvSpPr>
        <p:spPr>
          <a:xfrm>
            <a:off x="7500525" y="1601257"/>
            <a:ext cx="1646450" cy="519718"/>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Storage Optimized</a:t>
            </a:r>
            <a:endParaRPr lang="en-US" sz="1315" dirty="0"/>
          </a:p>
        </p:txBody>
      </p:sp>
      <p:sp>
        <p:nvSpPr>
          <p:cNvPr id="45" name="Text 12"/>
          <p:cNvSpPr/>
          <p:nvPr/>
        </p:nvSpPr>
        <p:spPr>
          <a:xfrm>
            <a:off x="7231385" y="2195220"/>
            <a:ext cx="1915590"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High sequential read/write access to large datasets</a:t>
            </a:r>
            <a:endParaRPr lang="en-US" sz="1023" dirty="0"/>
          </a:p>
        </p:txBody>
      </p:sp>
      <p:sp>
        <p:nvSpPr>
          <p:cNvPr id="46" name="Text 13"/>
          <p:cNvSpPr/>
          <p:nvPr/>
        </p:nvSpPr>
        <p:spPr>
          <a:xfrm>
            <a:off x="7231386" y="2603570"/>
            <a:ext cx="2298706" cy="148491"/>
          </a:xfrm>
          <a:prstGeom prst="rect">
            <a:avLst/>
          </a:prstGeom>
          <a:noFill/>
          <a:ln/>
        </p:spPr>
        <p:txBody>
          <a:bodyPr vert="horz" wrap="square" lIns="0" tIns="0" rIns="0" bIns="0" rtlCol="0" anchor="t"/>
          <a:lstStyle/>
          <a:p>
            <a:pPr>
              <a:lnSpc>
                <a:spcPts val="1169"/>
              </a:lnSpc>
            </a:pPr>
            <a:r>
              <a:rPr lang="en-US" sz="877" dirty="0">
                <a:solidFill>
                  <a:srgbClr val="6B7280"/>
                </a:solidFill>
                <a:latin typeface="ui-sans-serif" pitchFamily="34" charset="0"/>
                <a:ea typeface="ui-sans-serif" pitchFamily="34" charset="-122"/>
                <a:cs typeface="ui-sans-serif" pitchFamily="34" charset="-120"/>
              </a:rPr>
              <a:t>e.g., I-series, D-series, H-series</a:t>
            </a:r>
            <a:endParaRPr lang="en-US" sz="877" dirty="0"/>
          </a:p>
        </p:txBody>
      </p:sp>
      <p:sp>
        <p:nvSpPr>
          <p:cNvPr id="47" name="Text 14"/>
          <p:cNvSpPr/>
          <p:nvPr/>
        </p:nvSpPr>
        <p:spPr>
          <a:xfrm>
            <a:off x="9722376" y="1601257"/>
            <a:ext cx="1674147" cy="519718"/>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Accelerated Computing</a:t>
            </a:r>
            <a:endParaRPr lang="en-US" sz="1315" dirty="0"/>
          </a:p>
        </p:txBody>
      </p:sp>
      <p:sp>
        <p:nvSpPr>
          <p:cNvPr id="48" name="Text 15"/>
          <p:cNvSpPr/>
          <p:nvPr/>
        </p:nvSpPr>
        <p:spPr>
          <a:xfrm>
            <a:off x="9481078" y="2195220"/>
            <a:ext cx="1915444"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Hardware accelerators for specific workloads</a:t>
            </a:r>
            <a:endParaRPr lang="en-US" sz="1023" dirty="0"/>
          </a:p>
        </p:txBody>
      </p:sp>
      <p:sp>
        <p:nvSpPr>
          <p:cNvPr id="49" name="Text 16"/>
          <p:cNvSpPr/>
          <p:nvPr/>
        </p:nvSpPr>
        <p:spPr>
          <a:xfrm>
            <a:off x="9481078" y="2603570"/>
            <a:ext cx="2298533" cy="148491"/>
          </a:xfrm>
          <a:prstGeom prst="rect">
            <a:avLst/>
          </a:prstGeom>
          <a:noFill/>
          <a:ln/>
        </p:spPr>
        <p:txBody>
          <a:bodyPr vert="horz" wrap="square" lIns="0" tIns="0" rIns="0" bIns="0" rtlCol="0" anchor="t"/>
          <a:lstStyle/>
          <a:p>
            <a:pPr>
              <a:lnSpc>
                <a:spcPts val="1169"/>
              </a:lnSpc>
            </a:pPr>
            <a:r>
              <a:rPr lang="en-US" sz="877" dirty="0">
                <a:solidFill>
                  <a:srgbClr val="6B7280"/>
                </a:solidFill>
                <a:latin typeface="ui-sans-serif" pitchFamily="34" charset="0"/>
                <a:ea typeface="ui-sans-serif" pitchFamily="34" charset="-122"/>
                <a:cs typeface="ui-sans-serif" pitchFamily="34" charset="-120"/>
              </a:rPr>
              <a:t>e.g., P-series, G-series</a:t>
            </a:r>
            <a:endParaRPr lang="en-US" sz="877" dirty="0"/>
          </a:p>
        </p:txBody>
      </p:sp>
      <p:sp>
        <p:nvSpPr>
          <p:cNvPr id="50" name="Text 17"/>
          <p:cNvSpPr/>
          <p:nvPr/>
        </p:nvSpPr>
        <p:spPr>
          <a:xfrm>
            <a:off x="677489" y="3197533"/>
            <a:ext cx="11136809"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Naming Convention</a:t>
            </a:r>
            <a:endParaRPr lang="en-US" sz="1754" dirty="0"/>
          </a:p>
        </p:txBody>
      </p:sp>
      <p:sp>
        <p:nvSpPr>
          <p:cNvPr id="51" name="Text 18"/>
          <p:cNvSpPr/>
          <p:nvPr/>
        </p:nvSpPr>
        <p:spPr>
          <a:xfrm>
            <a:off x="890945" y="3680128"/>
            <a:ext cx="1247497" cy="334104"/>
          </a:xfrm>
          <a:prstGeom prst="rect">
            <a:avLst/>
          </a:prstGeom>
          <a:noFill/>
          <a:ln/>
        </p:spPr>
        <p:txBody>
          <a:bodyPr vert="horz" wrap="square" lIns="0" tIns="0" rIns="0" bIns="0" rtlCol="0" anchor="t"/>
          <a:lstStyle/>
          <a:p>
            <a:pPr>
              <a:lnSpc>
                <a:spcPts val="2046"/>
              </a:lnSpc>
            </a:pPr>
            <a:r>
              <a:rPr lang="en-US" sz="1461" dirty="0">
                <a:solidFill>
                  <a:srgbClr val="000000"/>
                </a:solidFill>
                <a:latin typeface="ui-monospace" pitchFamily="34" charset="0"/>
                <a:ea typeface="ui-monospace" pitchFamily="34" charset="-122"/>
                <a:cs typeface="ui-monospace" pitchFamily="34" charset="-120"/>
              </a:rPr>
              <a:t>m5.large</a:t>
            </a:r>
            <a:endParaRPr lang="en-US" sz="1461" dirty="0"/>
          </a:p>
        </p:txBody>
      </p:sp>
      <p:sp>
        <p:nvSpPr>
          <p:cNvPr id="52" name="Text 19"/>
          <p:cNvSpPr/>
          <p:nvPr/>
        </p:nvSpPr>
        <p:spPr>
          <a:xfrm>
            <a:off x="2004771" y="3735812"/>
            <a:ext cx="257017"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m:</a:t>
            </a:r>
            <a:endParaRPr lang="en-US" sz="1169" dirty="0"/>
          </a:p>
        </p:txBody>
      </p:sp>
      <p:sp>
        <p:nvSpPr>
          <p:cNvPr id="53" name="Text 20"/>
          <p:cNvSpPr/>
          <p:nvPr/>
        </p:nvSpPr>
        <p:spPr>
          <a:xfrm>
            <a:off x="2293196" y="3735812"/>
            <a:ext cx="1364607"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Instance family</a:t>
            </a:r>
            <a:endParaRPr lang="en-US" sz="1169" dirty="0"/>
          </a:p>
        </p:txBody>
      </p:sp>
      <p:sp>
        <p:nvSpPr>
          <p:cNvPr id="54" name="Text 21"/>
          <p:cNvSpPr/>
          <p:nvPr/>
        </p:nvSpPr>
        <p:spPr>
          <a:xfrm>
            <a:off x="5160054" y="3735812"/>
            <a:ext cx="195242"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5:</a:t>
            </a:r>
            <a:endParaRPr lang="en-US" sz="1169" dirty="0"/>
          </a:p>
        </p:txBody>
      </p:sp>
      <p:sp>
        <p:nvSpPr>
          <p:cNvPr id="55" name="Text 22"/>
          <p:cNvSpPr/>
          <p:nvPr/>
        </p:nvSpPr>
        <p:spPr>
          <a:xfrm>
            <a:off x="5397001" y="3735812"/>
            <a:ext cx="178363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Instance generation</a:t>
            </a:r>
            <a:endParaRPr lang="en-US" sz="1169" dirty="0"/>
          </a:p>
        </p:txBody>
      </p:sp>
      <p:sp>
        <p:nvSpPr>
          <p:cNvPr id="56" name="Text 23"/>
          <p:cNvSpPr/>
          <p:nvPr/>
        </p:nvSpPr>
        <p:spPr>
          <a:xfrm>
            <a:off x="8315484" y="3735812"/>
            <a:ext cx="588859"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large:</a:t>
            </a:r>
            <a:endParaRPr lang="en-US" sz="1169" dirty="0"/>
          </a:p>
        </p:txBody>
      </p:sp>
      <p:sp>
        <p:nvSpPr>
          <p:cNvPr id="57" name="Text 24"/>
          <p:cNvSpPr/>
          <p:nvPr/>
        </p:nvSpPr>
        <p:spPr>
          <a:xfrm>
            <a:off x="8880444" y="3735812"/>
            <a:ext cx="116014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Instance size</a:t>
            </a:r>
            <a:endParaRPr lang="en-US" sz="1169" dirty="0"/>
          </a:p>
        </p:txBody>
      </p:sp>
      <p:sp>
        <p:nvSpPr>
          <p:cNvPr id="58" name="Text 25"/>
          <p:cNvSpPr/>
          <p:nvPr/>
        </p:nvSpPr>
        <p:spPr>
          <a:xfrm>
            <a:off x="705331" y="4274091"/>
            <a:ext cx="11136809"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Selection Guidelines</a:t>
            </a:r>
            <a:endParaRPr lang="en-US" sz="1754" dirty="0"/>
          </a:p>
        </p:txBody>
      </p:sp>
      <p:sp>
        <p:nvSpPr>
          <p:cNvPr id="59" name="Text 26"/>
          <p:cNvSpPr/>
          <p:nvPr/>
        </p:nvSpPr>
        <p:spPr>
          <a:xfrm>
            <a:off x="1076558" y="4793809"/>
            <a:ext cx="2109381"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CPU Requirements</a:t>
            </a:r>
            <a:endParaRPr lang="en-US" sz="1315" dirty="0"/>
          </a:p>
        </p:txBody>
      </p:sp>
      <p:sp>
        <p:nvSpPr>
          <p:cNvPr id="60" name="Text 27"/>
          <p:cNvSpPr/>
          <p:nvPr/>
        </p:nvSpPr>
        <p:spPr>
          <a:xfrm>
            <a:off x="1076558" y="5053668"/>
            <a:ext cx="3044061"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Evaluate processing power needs for your application</a:t>
            </a:r>
            <a:endParaRPr lang="en-US" sz="1023" dirty="0"/>
          </a:p>
        </p:txBody>
      </p:sp>
      <p:sp>
        <p:nvSpPr>
          <p:cNvPr id="61" name="Text 28"/>
          <p:cNvSpPr/>
          <p:nvPr/>
        </p:nvSpPr>
        <p:spPr>
          <a:xfrm>
            <a:off x="4742424" y="4793809"/>
            <a:ext cx="1683921"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Memory Needs</a:t>
            </a:r>
            <a:endParaRPr lang="en-US" sz="1315" dirty="0"/>
          </a:p>
        </p:txBody>
      </p:sp>
      <p:sp>
        <p:nvSpPr>
          <p:cNvPr id="62" name="Text 29"/>
          <p:cNvSpPr/>
          <p:nvPr/>
        </p:nvSpPr>
        <p:spPr>
          <a:xfrm>
            <a:off x="4714582" y="5053668"/>
            <a:ext cx="3044061"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Choose based on RAM requirements for your application</a:t>
            </a:r>
            <a:endParaRPr lang="en-US" sz="1023" dirty="0"/>
          </a:p>
        </p:txBody>
      </p:sp>
      <p:sp>
        <p:nvSpPr>
          <p:cNvPr id="63" name="Text 30"/>
          <p:cNvSpPr/>
          <p:nvPr/>
        </p:nvSpPr>
        <p:spPr>
          <a:xfrm>
            <a:off x="8352606" y="4793809"/>
            <a:ext cx="2408509"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Storage Performance</a:t>
            </a:r>
            <a:endParaRPr lang="en-US" sz="1315" dirty="0"/>
          </a:p>
        </p:txBody>
      </p:sp>
      <p:sp>
        <p:nvSpPr>
          <p:cNvPr id="64" name="Text 31"/>
          <p:cNvSpPr/>
          <p:nvPr/>
        </p:nvSpPr>
        <p:spPr>
          <a:xfrm>
            <a:off x="8352606" y="5053668"/>
            <a:ext cx="3044061"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Consider I/O throughput needs and storage type</a:t>
            </a:r>
            <a:endParaRPr lang="en-US" sz="1023" dirty="0"/>
          </a:p>
        </p:txBody>
      </p:sp>
      <p:sp>
        <p:nvSpPr>
          <p:cNvPr id="65" name="Text 32"/>
          <p:cNvSpPr/>
          <p:nvPr/>
        </p:nvSpPr>
        <p:spPr>
          <a:xfrm>
            <a:off x="1122962" y="5758999"/>
            <a:ext cx="2351432"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Network Throughput</a:t>
            </a:r>
            <a:endParaRPr lang="en-US" sz="1315" dirty="0"/>
          </a:p>
        </p:txBody>
      </p:sp>
      <p:sp>
        <p:nvSpPr>
          <p:cNvPr id="66" name="Text 33"/>
          <p:cNvSpPr/>
          <p:nvPr/>
        </p:nvSpPr>
        <p:spPr>
          <a:xfrm>
            <a:off x="1076558" y="6018858"/>
            <a:ext cx="3044061"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Select instances with enhanced networking for high traffic</a:t>
            </a:r>
            <a:endParaRPr lang="en-US" sz="1023" dirty="0"/>
          </a:p>
        </p:txBody>
      </p:sp>
      <p:sp>
        <p:nvSpPr>
          <p:cNvPr id="67" name="Text 34"/>
          <p:cNvSpPr/>
          <p:nvPr/>
        </p:nvSpPr>
        <p:spPr>
          <a:xfrm>
            <a:off x="4649617" y="5758999"/>
            <a:ext cx="2022897"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Cost Optimization</a:t>
            </a:r>
            <a:endParaRPr lang="en-US" sz="1315" dirty="0"/>
          </a:p>
        </p:txBody>
      </p:sp>
      <p:sp>
        <p:nvSpPr>
          <p:cNvPr id="68" name="Text 35"/>
          <p:cNvSpPr/>
          <p:nvPr/>
        </p:nvSpPr>
        <p:spPr>
          <a:xfrm>
            <a:off x="4714582" y="6018858"/>
            <a:ext cx="3044061"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Balance performance with cost using different pricing models</a:t>
            </a:r>
            <a:endParaRPr lang="en-US" sz="1023" dirty="0"/>
          </a:p>
        </p:txBody>
      </p:sp>
      <p:sp>
        <p:nvSpPr>
          <p:cNvPr id="69" name="Text 36"/>
          <p:cNvSpPr/>
          <p:nvPr/>
        </p:nvSpPr>
        <p:spPr>
          <a:xfrm>
            <a:off x="8352607" y="5758999"/>
            <a:ext cx="1624408"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Benchmarking</a:t>
            </a:r>
            <a:endParaRPr lang="en-US" sz="1315" dirty="0"/>
          </a:p>
        </p:txBody>
      </p:sp>
      <p:sp>
        <p:nvSpPr>
          <p:cNvPr id="70" name="Text 37"/>
          <p:cNvSpPr/>
          <p:nvPr/>
        </p:nvSpPr>
        <p:spPr>
          <a:xfrm>
            <a:off x="8352606" y="6018858"/>
            <a:ext cx="3044061"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Test multiple instance types to find the optimal fit</a:t>
            </a:r>
            <a:endParaRPr lang="en-US" sz="1023"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6" name="Image 4" descr="preencoded.png"/>
          <p:cNvPicPr>
            <a:picLocks noChangeAspect="1"/>
          </p:cNvPicPr>
          <p:nvPr/>
        </p:nvPicPr>
        <p:blipFill>
          <a:blip r:embed="rId6"/>
          <a:stretch>
            <a:fillRect/>
          </a:stretch>
        </p:blipFill>
        <p:spPr>
          <a:xfrm>
            <a:off x="593963" y="1527011"/>
            <a:ext cx="10691336" cy="668209"/>
          </a:xfrm>
          <a:prstGeom prst="rect">
            <a:avLst/>
          </a:prstGeom>
        </p:spPr>
      </p:pic>
      <p:pic>
        <p:nvPicPr>
          <p:cNvPr id="7" name="Image 5" descr="preencoded.png"/>
          <p:cNvPicPr>
            <a:picLocks noChangeAspect="1"/>
          </p:cNvPicPr>
          <p:nvPr/>
        </p:nvPicPr>
        <p:blipFill>
          <a:blip r:embed="rId7"/>
          <a:stretch>
            <a:fillRect/>
          </a:stretch>
        </p:blipFill>
        <p:spPr>
          <a:xfrm>
            <a:off x="742454" y="1675502"/>
            <a:ext cx="371227" cy="371227"/>
          </a:xfrm>
          <a:prstGeom prst="rect">
            <a:avLst/>
          </a:prstGeom>
        </p:spPr>
      </p:pic>
      <p:pic>
        <p:nvPicPr>
          <p:cNvPr id="8" name="Image 6" descr="preencoded.png"/>
          <p:cNvPicPr>
            <a:picLocks noChangeAspect="1"/>
          </p:cNvPicPr>
          <p:nvPr/>
        </p:nvPicPr>
        <p:blipFill>
          <a:blip r:embed="rId8"/>
          <a:stretch>
            <a:fillRect/>
          </a:stretch>
        </p:blipFill>
        <p:spPr>
          <a:xfrm>
            <a:off x="593963" y="2417956"/>
            <a:ext cx="10691336" cy="1781889"/>
          </a:xfrm>
          <a:prstGeom prst="rect">
            <a:avLst/>
          </a:prstGeom>
        </p:spPr>
      </p:pic>
      <p:pic>
        <p:nvPicPr>
          <p:cNvPr id="9" name="Image 7" descr="preencoded.png"/>
          <p:cNvPicPr>
            <a:picLocks noChangeAspect="1"/>
          </p:cNvPicPr>
          <p:nvPr/>
        </p:nvPicPr>
        <p:blipFill>
          <a:blip r:embed="rId9"/>
          <a:stretch>
            <a:fillRect/>
          </a:stretch>
        </p:blipFill>
        <p:spPr>
          <a:xfrm>
            <a:off x="742454" y="2900551"/>
            <a:ext cx="167052" cy="167052"/>
          </a:xfrm>
          <a:prstGeom prst="rect">
            <a:avLst/>
          </a:prstGeom>
        </p:spPr>
      </p:pic>
      <p:pic>
        <p:nvPicPr>
          <p:cNvPr id="10" name="Image 8" descr="preencoded.png"/>
          <p:cNvPicPr>
            <a:picLocks noChangeAspect="1"/>
          </p:cNvPicPr>
          <p:nvPr/>
        </p:nvPicPr>
        <p:blipFill>
          <a:blip r:embed="rId9"/>
          <a:stretch>
            <a:fillRect/>
          </a:stretch>
        </p:blipFill>
        <p:spPr>
          <a:xfrm>
            <a:off x="742454" y="3531637"/>
            <a:ext cx="167052" cy="167052"/>
          </a:xfrm>
          <a:prstGeom prst="rect">
            <a:avLst/>
          </a:prstGeom>
        </p:spPr>
      </p:pic>
      <p:pic>
        <p:nvPicPr>
          <p:cNvPr id="11" name="Image 9" descr="preencoded.png"/>
          <p:cNvPicPr>
            <a:picLocks noChangeAspect="1"/>
          </p:cNvPicPr>
          <p:nvPr/>
        </p:nvPicPr>
        <p:blipFill>
          <a:blip r:embed="rId9"/>
          <a:stretch>
            <a:fillRect/>
          </a:stretch>
        </p:blipFill>
        <p:spPr>
          <a:xfrm>
            <a:off x="742454" y="3902864"/>
            <a:ext cx="167052" cy="167052"/>
          </a:xfrm>
          <a:prstGeom prst="rect">
            <a:avLst/>
          </a:prstGeom>
        </p:spPr>
      </p:pic>
      <p:pic>
        <p:nvPicPr>
          <p:cNvPr id="14" name="Image 12" descr="preencoded.png"/>
          <p:cNvPicPr>
            <a:picLocks noChangeAspect="1"/>
          </p:cNvPicPr>
          <p:nvPr/>
        </p:nvPicPr>
        <p:blipFill>
          <a:blip r:embed="rId10"/>
          <a:stretch>
            <a:fillRect/>
          </a:stretch>
        </p:blipFill>
        <p:spPr>
          <a:xfrm>
            <a:off x="11053283" y="6352962"/>
            <a:ext cx="232017" cy="259859"/>
          </a:xfrm>
          <a:prstGeom prst="rect">
            <a:avLst/>
          </a:prstGeom>
        </p:spPr>
      </p:pic>
      <p:sp>
        <p:nvSpPr>
          <p:cNvPr id="18" name="Text 3"/>
          <p:cNvSpPr/>
          <p:nvPr/>
        </p:nvSpPr>
        <p:spPr>
          <a:xfrm>
            <a:off x="857302" y="1675502"/>
            <a:ext cx="371227" cy="371227"/>
          </a:xfrm>
          <a:prstGeom prst="rect">
            <a:avLst/>
          </a:prstGeom>
          <a:noFill/>
          <a:ln/>
        </p:spPr>
        <p:txBody>
          <a:bodyPr vert="horz" wrap="square" lIns="0" tIns="0" rIns="0" bIns="0" rtlCol="0" anchor="t"/>
          <a:lstStyle/>
          <a:p>
            <a:pPr>
              <a:lnSpc>
                <a:spcPts val="2046"/>
              </a:lnSpc>
            </a:pPr>
            <a:r>
              <a:rPr lang="en-US" sz="1461" b="1" dirty="0">
                <a:solidFill>
                  <a:srgbClr val="FFFFFF"/>
                </a:solidFill>
                <a:latin typeface="ui-sans-serif" pitchFamily="34" charset="0"/>
                <a:ea typeface="ui-sans-serif" pitchFamily="34" charset="-122"/>
                <a:cs typeface="ui-sans-serif" pitchFamily="34" charset="-120"/>
              </a:rPr>
              <a:t>B</a:t>
            </a:r>
            <a:endParaRPr lang="en-US" sz="1461" dirty="0"/>
          </a:p>
        </p:txBody>
      </p:sp>
      <p:sp>
        <p:nvSpPr>
          <p:cNvPr id="19" name="Text 4"/>
          <p:cNvSpPr/>
          <p:nvPr/>
        </p:nvSpPr>
        <p:spPr>
          <a:xfrm>
            <a:off x="1262172" y="1731186"/>
            <a:ext cx="11022830"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Correct Answer:</a:t>
            </a:r>
            <a:r>
              <a:rPr lang="en-US" sz="1461" dirty="0">
                <a:solidFill>
                  <a:srgbClr val="1F2937"/>
                </a:solidFill>
                <a:latin typeface="ui-sans-serif" pitchFamily="34" charset="0"/>
                <a:ea typeface="ui-sans-serif" pitchFamily="34" charset="-122"/>
                <a:cs typeface="ui-sans-serif" pitchFamily="34" charset="-120"/>
              </a:rPr>
              <a:t> When it is allocated to your account but not associated with a running instance.</a:t>
            </a:r>
            <a:endParaRPr lang="en-US" sz="1461" dirty="0"/>
          </a:p>
        </p:txBody>
      </p:sp>
      <p:sp>
        <p:nvSpPr>
          <p:cNvPr id="20" name="Text 5"/>
          <p:cNvSpPr/>
          <p:nvPr/>
        </p:nvSpPr>
        <p:spPr>
          <a:xfrm>
            <a:off x="742454" y="2492202"/>
            <a:ext cx="10542845" cy="259859"/>
          </a:xfrm>
          <a:prstGeom prst="rect">
            <a:avLst/>
          </a:prstGeom>
          <a:noFill/>
          <a:ln/>
        </p:spPr>
        <p:txBody>
          <a:bodyPr vert="horz" wrap="square" lIns="0" tIns="0" rIns="0" bIns="0" rtlCol="0" anchor="t"/>
          <a:lstStyle/>
          <a:p>
            <a:pPr>
              <a:lnSpc>
                <a:spcPts val="2046"/>
              </a:lnSpc>
            </a:pPr>
            <a:r>
              <a:rPr lang="en-US" sz="1461" b="1" dirty="0">
                <a:solidFill>
                  <a:srgbClr val="FF9900"/>
                </a:solidFill>
                <a:latin typeface="ui-sans-serif" pitchFamily="34" charset="0"/>
                <a:ea typeface="ui-sans-serif" pitchFamily="34" charset="-122"/>
                <a:cs typeface="ui-sans-serif" pitchFamily="34" charset="-120"/>
              </a:rPr>
              <a:t>Explanation:</a:t>
            </a:r>
            <a:endParaRPr lang="en-US" sz="1461" dirty="0"/>
          </a:p>
        </p:txBody>
      </p:sp>
      <p:sp>
        <p:nvSpPr>
          <p:cNvPr id="21" name="Text 6"/>
          <p:cNvSpPr/>
          <p:nvPr/>
        </p:nvSpPr>
        <p:spPr>
          <a:xfrm>
            <a:off x="1020874" y="2863428"/>
            <a:ext cx="10264425"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AWS charges for Elastic IP addresses that are allocated to your account but are not associated with a running EC2 instance.</a:t>
            </a:r>
            <a:endParaRPr lang="en-US" sz="1315" dirty="0"/>
          </a:p>
        </p:txBody>
      </p:sp>
      <p:sp>
        <p:nvSpPr>
          <p:cNvPr id="22" name="Text 7"/>
          <p:cNvSpPr/>
          <p:nvPr/>
        </p:nvSpPr>
        <p:spPr>
          <a:xfrm>
            <a:off x="1020874" y="3494514"/>
            <a:ext cx="803259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There is typically no charge for an EIP if it is associated with a running instance.</a:t>
            </a:r>
            <a:endParaRPr lang="en-US" sz="1315" dirty="0"/>
          </a:p>
        </p:txBody>
      </p:sp>
      <p:sp>
        <p:nvSpPr>
          <p:cNvPr id="23" name="Text 8"/>
          <p:cNvSpPr/>
          <p:nvPr/>
        </p:nvSpPr>
        <p:spPr>
          <a:xfrm>
            <a:off x="1020874" y="3865741"/>
            <a:ext cx="1010421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This policy encourages efficient use of EIPs and helps prevent the hoarding of public IPv4 addresses.</a:t>
            </a:r>
            <a:endParaRPr lang="en-US" sz="1315"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593963" y="450454"/>
            <a:ext cx="352666" cy="334104"/>
          </a:xfrm>
          <a:prstGeom prst="rect">
            <a:avLst/>
          </a:prstGeom>
        </p:spPr>
      </p:pic>
      <p:pic>
        <p:nvPicPr>
          <p:cNvPr id="6" name="Image 4" descr="preencoded.png"/>
          <p:cNvPicPr>
            <a:picLocks noChangeAspect="1"/>
          </p:cNvPicPr>
          <p:nvPr/>
        </p:nvPicPr>
        <p:blipFill>
          <a:blip r:embed="rId7"/>
          <a:stretch>
            <a:fillRect/>
          </a:stretch>
        </p:blipFill>
        <p:spPr>
          <a:xfrm>
            <a:off x="593963" y="1749748"/>
            <a:ext cx="5197177" cy="816699"/>
          </a:xfrm>
          <a:prstGeom prst="rect">
            <a:avLst/>
          </a:prstGeom>
        </p:spPr>
      </p:pic>
      <p:pic>
        <p:nvPicPr>
          <p:cNvPr id="7" name="Image 5" descr="preencoded.png"/>
          <p:cNvPicPr>
            <a:picLocks noChangeAspect="1"/>
          </p:cNvPicPr>
          <p:nvPr/>
        </p:nvPicPr>
        <p:blipFill>
          <a:blip r:embed="rId8"/>
          <a:stretch>
            <a:fillRect/>
          </a:stretch>
        </p:blipFill>
        <p:spPr>
          <a:xfrm>
            <a:off x="742453" y="1898238"/>
            <a:ext cx="296982" cy="296982"/>
          </a:xfrm>
          <a:prstGeom prst="rect">
            <a:avLst/>
          </a:prstGeom>
        </p:spPr>
      </p:pic>
      <p:pic>
        <p:nvPicPr>
          <p:cNvPr id="8" name="Image 6" descr="preencoded.png"/>
          <p:cNvPicPr>
            <a:picLocks noChangeAspect="1"/>
          </p:cNvPicPr>
          <p:nvPr/>
        </p:nvPicPr>
        <p:blipFill>
          <a:blip r:embed="rId7"/>
          <a:stretch>
            <a:fillRect/>
          </a:stretch>
        </p:blipFill>
        <p:spPr>
          <a:xfrm>
            <a:off x="6088122" y="1749748"/>
            <a:ext cx="5197177" cy="816699"/>
          </a:xfrm>
          <a:prstGeom prst="rect">
            <a:avLst/>
          </a:prstGeom>
        </p:spPr>
      </p:pic>
      <p:pic>
        <p:nvPicPr>
          <p:cNvPr id="9" name="Image 7" descr="preencoded.png"/>
          <p:cNvPicPr>
            <a:picLocks noChangeAspect="1"/>
          </p:cNvPicPr>
          <p:nvPr/>
        </p:nvPicPr>
        <p:blipFill>
          <a:blip r:embed="rId9"/>
          <a:stretch>
            <a:fillRect/>
          </a:stretch>
        </p:blipFill>
        <p:spPr>
          <a:xfrm>
            <a:off x="6236612" y="1898238"/>
            <a:ext cx="296982" cy="296982"/>
          </a:xfrm>
          <a:prstGeom prst="rect">
            <a:avLst/>
          </a:prstGeom>
        </p:spPr>
      </p:pic>
      <p:pic>
        <p:nvPicPr>
          <p:cNvPr id="10" name="Image 8" descr="preencoded.png"/>
          <p:cNvPicPr>
            <a:picLocks noChangeAspect="1"/>
          </p:cNvPicPr>
          <p:nvPr/>
        </p:nvPicPr>
        <p:blipFill>
          <a:blip r:embed="rId7"/>
          <a:stretch>
            <a:fillRect/>
          </a:stretch>
        </p:blipFill>
        <p:spPr>
          <a:xfrm>
            <a:off x="593963" y="2863429"/>
            <a:ext cx="5197177" cy="816699"/>
          </a:xfrm>
          <a:prstGeom prst="rect">
            <a:avLst/>
          </a:prstGeom>
        </p:spPr>
      </p:pic>
      <p:pic>
        <p:nvPicPr>
          <p:cNvPr id="11" name="Image 9" descr="preencoded.png"/>
          <p:cNvPicPr>
            <a:picLocks noChangeAspect="1"/>
          </p:cNvPicPr>
          <p:nvPr/>
        </p:nvPicPr>
        <p:blipFill>
          <a:blip r:embed="rId10"/>
          <a:stretch>
            <a:fillRect/>
          </a:stretch>
        </p:blipFill>
        <p:spPr>
          <a:xfrm>
            <a:off x="742453" y="3011919"/>
            <a:ext cx="296982" cy="296982"/>
          </a:xfrm>
          <a:prstGeom prst="rect">
            <a:avLst/>
          </a:prstGeom>
        </p:spPr>
      </p:pic>
      <p:pic>
        <p:nvPicPr>
          <p:cNvPr id="12" name="Image 10" descr="preencoded.png"/>
          <p:cNvPicPr>
            <a:picLocks noChangeAspect="1"/>
          </p:cNvPicPr>
          <p:nvPr/>
        </p:nvPicPr>
        <p:blipFill>
          <a:blip r:embed="rId7"/>
          <a:stretch>
            <a:fillRect/>
          </a:stretch>
        </p:blipFill>
        <p:spPr>
          <a:xfrm>
            <a:off x="6088122" y="2863429"/>
            <a:ext cx="5197177" cy="816699"/>
          </a:xfrm>
          <a:prstGeom prst="rect">
            <a:avLst/>
          </a:prstGeom>
        </p:spPr>
      </p:pic>
      <p:pic>
        <p:nvPicPr>
          <p:cNvPr id="13" name="Image 11" descr="preencoded.png"/>
          <p:cNvPicPr>
            <a:picLocks noChangeAspect="1"/>
          </p:cNvPicPr>
          <p:nvPr/>
        </p:nvPicPr>
        <p:blipFill>
          <a:blip r:embed="rId11"/>
          <a:stretch>
            <a:fillRect/>
          </a:stretch>
        </p:blipFill>
        <p:spPr>
          <a:xfrm>
            <a:off x="6236612" y="3011919"/>
            <a:ext cx="296982" cy="296982"/>
          </a:xfrm>
          <a:prstGeom prst="rect">
            <a:avLst/>
          </a:prstGeom>
        </p:spPr>
      </p:pic>
      <p:pic>
        <p:nvPicPr>
          <p:cNvPr id="16" name="Image 14" descr="preencoded.png"/>
          <p:cNvPicPr>
            <a:picLocks noChangeAspect="1"/>
          </p:cNvPicPr>
          <p:nvPr/>
        </p:nvPicPr>
        <p:blipFill>
          <a:blip r:embed="rId12"/>
          <a:stretch>
            <a:fillRect/>
          </a:stretch>
        </p:blipFill>
        <p:spPr>
          <a:xfrm>
            <a:off x="11053283" y="6352962"/>
            <a:ext cx="232017" cy="259859"/>
          </a:xfrm>
          <a:prstGeom prst="rect">
            <a:avLst/>
          </a:prstGeom>
        </p:spPr>
      </p:pic>
      <p:sp>
        <p:nvSpPr>
          <p:cNvPr id="17" name="Text 0"/>
          <p:cNvSpPr/>
          <p:nvPr/>
        </p:nvSpPr>
        <p:spPr>
          <a:xfrm>
            <a:off x="1095120" y="450454"/>
            <a:ext cx="7145481" cy="334104"/>
          </a:xfrm>
          <a:prstGeom prst="rect">
            <a:avLst/>
          </a:prstGeom>
          <a:noFill/>
          <a:ln/>
        </p:spPr>
        <p:txBody>
          <a:bodyPr vert="horz" wrap="square" lIns="0" tIns="0" rIns="0" bIns="0" rtlCol="0" anchor="t"/>
          <a:lstStyle/>
          <a:p>
            <a:pPr>
              <a:lnSpc>
                <a:spcPts val="2631"/>
              </a:lnSpc>
            </a:pPr>
            <a:r>
              <a:rPr lang="en-US" sz="2192" b="1" dirty="0">
                <a:solidFill>
                  <a:srgbClr val="232F3E"/>
                </a:solidFill>
                <a:latin typeface="ui-sans-serif" pitchFamily="34" charset="0"/>
                <a:ea typeface="ui-sans-serif" pitchFamily="34" charset="-122"/>
                <a:cs typeface="ui-sans-serif" pitchFamily="34" charset="-120"/>
              </a:rPr>
              <a:t>Question 2</a:t>
            </a:r>
            <a:endParaRPr lang="en-US" sz="2192" dirty="0"/>
          </a:p>
        </p:txBody>
      </p:sp>
      <p:sp>
        <p:nvSpPr>
          <p:cNvPr id="19" name="Text 2"/>
          <p:cNvSpPr/>
          <p:nvPr/>
        </p:nvSpPr>
        <p:spPr>
          <a:xfrm>
            <a:off x="593963" y="1155784"/>
            <a:ext cx="1282960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is the regional scope of an AWS Elastic IP address?</a:t>
            </a:r>
            <a:endParaRPr lang="en-US" sz="1754" dirty="0"/>
          </a:p>
        </p:txBody>
      </p:sp>
      <p:sp>
        <p:nvSpPr>
          <p:cNvPr id="20" name="Text 3"/>
          <p:cNvSpPr/>
          <p:nvPr/>
        </p:nvSpPr>
        <p:spPr>
          <a:xfrm>
            <a:off x="833375" y="1898238"/>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1" name="Text 4"/>
          <p:cNvSpPr/>
          <p:nvPr/>
        </p:nvSpPr>
        <p:spPr>
          <a:xfrm>
            <a:off x="1187926" y="1898238"/>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It can be moved freely between any AWS region globally.</a:t>
            </a:r>
            <a:endParaRPr lang="en-US" sz="1315" dirty="0"/>
          </a:p>
        </p:txBody>
      </p:sp>
      <p:sp>
        <p:nvSpPr>
          <p:cNvPr id="22" name="Text 5"/>
          <p:cNvSpPr/>
          <p:nvPr/>
        </p:nvSpPr>
        <p:spPr>
          <a:xfrm>
            <a:off x="6328404" y="1898238"/>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3" name="Text 6"/>
          <p:cNvSpPr/>
          <p:nvPr/>
        </p:nvSpPr>
        <p:spPr>
          <a:xfrm>
            <a:off x="6682085" y="1898238"/>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It is specific to a single AWS Availability Zone within a region.</a:t>
            </a:r>
            <a:endParaRPr lang="en-US" sz="1315" dirty="0"/>
          </a:p>
        </p:txBody>
      </p:sp>
      <p:sp>
        <p:nvSpPr>
          <p:cNvPr id="24" name="Text 7"/>
          <p:cNvSpPr/>
          <p:nvPr/>
        </p:nvSpPr>
        <p:spPr>
          <a:xfrm>
            <a:off x="836421" y="301191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5" name="Text 8"/>
          <p:cNvSpPr/>
          <p:nvPr/>
        </p:nvSpPr>
        <p:spPr>
          <a:xfrm>
            <a:off x="1187926" y="3011919"/>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It is specific to a single AWS region and cannot be moved to another region.</a:t>
            </a:r>
            <a:endParaRPr lang="en-US" sz="1315" dirty="0"/>
          </a:p>
        </p:txBody>
      </p:sp>
      <p:sp>
        <p:nvSpPr>
          <p:cNvPr id="26" name="Text 9"/>
          <p:cNvSpPr/>
          <p:nvPr/>
        </p:nvSpPr>
        <p:spPr>
          <a:xfrm>
            <a:off x="6323474" y="301191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7" name="Text 10"/>
          <p:cNvSpPr/>
          <p:nvPr/>
        </p:nvSpPr>
        <p:spPr>
          <a:xfrm>
            <a:off x="6682085" y="3011919"/>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It can be shared across multiple AWS accounts in different regions.</a:t>
            </a:r>
            <a:endParaRPr lang="en-US" sz="1315"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6" name="Image 4" descr="preencoded.png"/>
          <p:cNvPicPr>
            <a:picLocks noChangeAspect="1"/>
          </p:cNvPicPr>
          <p:nvPr/>
        </p:nvPicPr>
        <p:blipFill>
          <a:blip r:embed="rId6"/>
          <a:stretch>
            <a:fillRect/>
          </a:stretch>
        </p:blipFill>
        <p:spPr>
          <a:xfrm>
            <a:off x="593963" y="1527012"/>
            <a:ext cx="5197177" cy="816699"/>
          </a:xfrm>
          <a:prstGeom prst="rect">
            <a:avLst/>
          </a:prstGeom>
        </p:spPr>
      </p:pic>
      <p:pic>
        <p:nvPicPr>
          <p:cNvPr id="7" name="Image 5" descr="preencoded.png"/>
          <p:cNvPicPr>
            <a:picLocks noChangeAspect="1"/>
          </p:cNvPicPr>
          <p:nvPr/>
        </p:nvPicPr>
        <p:blipFill>
          <a:blip r:embed="rId7"/>
          <a:stretch>
            <a:fillRect/>
          </a:stretch>
        </p:blipFill>
        <p:spPr>
          <a:xfrm>
            <a:off x="742453" y="1675502"/>
            <a:ext cx="296982" cy="296982"/>
          </a:xfrm>
          <a:prstGeom prst="rect">
            <a:avLst/>
          </a:prstGeom>
        </p:spPr>
      </p:pic>
      <p:pic>
        <p:nvPicPr>
          <p:cNvPr id="8" name="Image 6" descr="preencoded.png"/>
          <p:cNvPicPr>
            <a:picLocks noChangeAspect="1"/>
          </p:cNvPicPr>
          <p:nvPr/>
        </p:nvPicPr>
        <p:blipFill>
          <a:blip r:embed="rId6"/>
          <a:stretch>
            <a:fillRect/>
          </a:stretch>
        </p:blipFill>
        <p:spPr>
          <a:xfrm>
            <a:off x="6088122" y="1527012"/>
            <a:ext cx="5197177" cy="816699"/>
          </a:xfrm>
          <a:prstGeom prst="rect">
            <a:avLst/>
          </a:prstGeom>
        </p:spPr>
      </p:pic>
      <p:pic>
        <p:nvPicPr>
          <p:cNvPr id="9" name="Image 7" descr="preencoded.png"/>
          <p:cNvPicPr>
            <a:picLocks noChangeAspect="1"/>
          </p:cNvPicPr>
          <p:nvPr/>
        </p:nvPicPr>
        <p:blipFill>
          <a:blip r:embed="rId8"/>
          <a:stretch>
            <a:fillRect/>
          </a:stretch>
        </p:blipFill>
        <p:spPr>
          <a:xfrm>
            <a:off x="6236612" y="1675502"/>
            <a:ext cx="296982" cy="296982"/>
          </a:xfrm>
          <a:prstGeom prst="rect">
            <a:avLst/>
          </a:prstGeom>
        </p:spPr>
      </p:pic>
      <p:pic>
        <p:nvPicPr>
          <p:cNvPr id="10" name="Image 8" descr="preencoded.png"/>
          <p:cNvPicPr>
            <a:picLocks noChangeAspect="1"/>
          </p:cNvPicPr>
          <p:nvPr/>
        </p:nvPicPr>
        <p:blipFill>
          <a:blip r:embed="rId9"/>
          <a:stretch>
            <a:fillRect/>
          </a:stretch>
        </p:blipFill>
        <p:spPr>
          <a:xfrm>
            <a:off x="593963" y="2640693"/>
            <a:ext cx="5197177" cy="816699"/>
          </a:xfrm>
          <a:prstGeom prst="rect">
            <a:avLst/>
          </a:prstGeom>
        </p:spPr>
      </p:pic>
      <p:pic>
        <p:nvPicPr>
          <p:cNvPr id="11" name="Image 9" descr="preencoded.png"/>
          <p:cNvPicPr>
            <a:picLocks noChangeAspect="1"/>
          </p:cNvPicPr>
          <p:nvPr/>
        </p:nvPicPr>
        <p:blipFill>
          <a:blip r:embed="rId10"/>
          <a:stretch>
            <a:fillRect/>
          </a:stretch>
        </p:blipFill>
        <p:spPr>
          <a:xfrm>
            <a:off x="742453" y="2789183"/>
            <a:ext cx="296982" cy="296982"/>
          </a:xfrm>
          <a:prstGeom prst="rect">
            <a:avLst/>
          </a:prstGeom>
        </p:spPr>
      </p:pic>
      <p:pic>
        <p:nvPicPr>
          <p:cNvPr id="12" name="Image 10" descr="preencoded.png"/>
          <p:cNvPicPr>
            <a:picLocks noChangeAspect="1"/>
          </p:cNvPicPr>
          <p:nvPr/>
        </p:nvPicPr>
        <p:blipFill>
          <a:blip r:embed="rId6"/>
          <a:stretch>
            <a:fillRect/>
          </a:stretch>
        </p:blipFill>
        <p:spPr>
          <a:xfrm>
            <a:off x="6088122" y="2640693"/>
            <a:ext cx="5197177" cy="816699"/>
          </a:xfrm>
          <a:prstGeom prst="rect">
            <a:avLst/>
          </a:prstGeom>
        </p:spPr>
      </p:pic>
      <p:pic>
        <p:nvPicPr>
          <p:cNvPr id="13" name="Image 11" descr="preencoded.png"/>
          <p:cNvPicPr>
            <a:picLocks noChangeAspect="1"/>
          </p:cNvPicPr>
          <p:nvPr/>
        </p:nvPicPr>
        <p:blipFill>
          <a:blip r:embed="rId8"/>
          <a:stretch>
            <a:fillRect/>
          </a:stretch>
        </p:blipFill>
        <p:spPr>
          <a:xfrm>
            <a:off x="6236612" y="2789183"/>
            <a:ext cx="296982" cy="296982"/>
          </a:xfrm>
          <a:prstGeom prst="rect">
            <a:avLst/>
          </a:prstGeom>
        </p:spPr>
      </p:pic>
      <p:pic>
        <p:nvPicPr>
          <p:cNvPr id="14" name="Image 12" descr="preencoded.png"/>
          <p:cNvPicPr>
            <a:picLocks noChangeAspect="1"/>
          </p:cNvPicPr>
          <p:nvPr/>
        </p:nvPicPr>
        <p:blipFill>
          <a:blip r:embed="rId11"/>
          <a:stretch>
            <a:fillRect/>
          </a:stretch>
        </p:blipFill>
        <p:spPr>
          <a:xfrm>
            <a:off x="593963" y="3754373"/>
            <a:ext cx="10691336" cy="1559153"/>
          </a:xfrm>
          <a:prstGeom prst="rect">
            <a:avLst/>
          </a:prstGeom>
        </p:spPr>
      </p:pic>
      <p:pic>
        <p:nvPicPr>
          <p:cNvPr id="15" name="Image 13" descr="preencoded.png"/>
          <p:cNvPicPr>
            <a:picLocks noChangeAspect="1"/>
          </p:cNvPicPr>
          <p:nvPr/>
        </p:nvPicPr>
        <p:blipFill>
          <a:blip r:embed="rId12"/>
          <a:stretch>
            <a:fillRect/>
          </a:stretch>
        </p:blipFill>
        <p:spPr>
          <a:xfrm>
            <a:off x="816699" y="4014232"/>
            <a:ext cx="222736" cy="296982"/>
          </a:xfrm>
          <a:prstGeom prst="rect">
            <a:avLst/>
          </a:prstGeom>
        </p:spPr>
      </p:pic>
      <p:pic>
        <p:nvPicPr>
          <p:cNvPr id="18" name="Image 16" descr="preencoded.png"/>
          <p:cNvPicPr>
            <a:picLocks noChangeAspect="1"/>
          </p:cNvPicPr>
          <p:nvPr/>
        </p:nvPicPr>
        <p:blipFill>
          <a:blip r:embed="rId13"/>
          <a:stretch>
            <a:fillRect/>
          </a:stretch>
        </p:blipFill>
        <p:spPr>
          <a:xfrm>
            <a:off x="11053283" y="6352962"/>
            <a:ext cx="232017" cy="259859"/>
          </a:xfrm>
          <a:prstGeom prst="rect">
            <a:avLst/>
          </a:prstGeom>
        </p:spPr>
      </p:pic>
      <p:sp>
        <p:nvSpPr>
          <p:cNvPr id="21" name="Text 2"/>
          <p:cNvSpPr/>
          <p:nvPr/>
        </p:nvSpPr>
        <p:spPr>
          <a:xfrm>
            <a:off x="593963" y="1081539"/>
            <a:ext cx="1282960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is the regional scope of an AWS Elastic IP address?</a:t>
            </a:r>
            <a:endParaRPr lang="en-US" sz="1754" dirty="0"/>
          </a:p>
        </p:txBody>
      </p:sp>
      <p:sp>
        <p:nvSpPr>
          <p:cNvPr id="22" name="Text 3"/>
          <p:cNvSpPr/>
          <p:nvPr/>
        </p:nvSpPr>
        <p:spPr>
          <a:xfrm>
            <a:off x="833375" y="1675502"/>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3" name="Text 4"/>
          <p:cNvSpPr/>
          <p:nvPr/>
        </p:nvSpPr>
        <p:spPr>
          <a:xfrm>
            <a:off x="1187926" y="1675502"/>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It can be moved freely between any AWS region globally.</a:t>
            </a:r>
            <a:endParaRPr lang="en-US" sz="1315" dirty="0"/>
          </a:p>
        </p:txBody>
      </p:sp>
      <p:sp>
        <p:nvSpPr>
          <p:cNvPr id="24" name="Text 5"/>
          <p:cNvSpPr/>
          <p:nvPr/>
        </p:nvSpPr>
        <p:spPr>
          <a:xfrm>
            <a:off x="6328404" y="1675502"/>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5" name="Text 6"/>
          <p:cNvSpPr/>
          <p:nvPr/>
        </p:nvSpPr>
        <p:spPr>
          <a:xfrm>
            <a:off x="6682085" y="1675502"/>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It is specific to a single AWS Availability Zone within a region.</a:t>
            </a:r>
            <a:endParaRPr lang="en-US" sz="1315" dirty="0"/>
          </a:p>
        </p:txBody>
      </p:sp>
      <p:sp>
        <p:nvSpPr>
          <p:cNvPr id="26" name="Text 7"/>
          <p:cNvSpPr/>
          <p:nvPr/>
        </p:nvSpPr>
        <p:spPr>
          <a:xfrm>
            <a:off x="836421" y="2789183"/>
            <a:ext cx="296982" cy="29698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C</a:t>
            </a:r>
            <a:endParaRPr lang="en-US" sz="1169" dirty="0"/>
          </a:p>
        </p:txBody>
      </p:sp>
      <p:sp>
        <p:nvSpPr>
          <p:cNvPr id="27" name="Text 8"/>
          <p:cNvSpPr/>
          <p:nvPr/>
        </p:nvSpPr>
        <p:spPr>
          <a:xfrm>
            <a:off x="1187926" y="2789183"/>
            <a:ext cx="4454723" cy="519718"/>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It is specific to a single AWS region and cannot be moved to another region.</a:t>
            </a:r>
            <a:endParaRPr lang="en-US" sz="1315" dirty="0"/>
          </a:p>
        </p:txBody>
      </p:sp>
      <p:sp>
        <p:nvSpPr>
          <p:cNvPr id="28" name="Text 9"/>
          <p:cNvSpPr/>
          <p:nvPr/>
        </p:nvSpPr>
        <p:spPr>
          <a:xfrm>
            <a:off x="6323474" y="2789183"/>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9" name="Text 10"/>
          <p:cNvSpPr/>
          <p:nvPr/>
        </p:nvSpPr>
        <p:spPr>
          <a:xfrm>
            <a:off x="6682085" y="2789183"/>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It can be shared across multiple AWS accounts in different regions.</a:t>
            </a:r>
            <a:endParaRPr lang="en-US" sz="1315" dirty="0"/>
          </a:p>
        </p:txBody>
      </p:sp>
      <p:sp>
        <p:nvSpPr>
          <p:cNvPr id="30" name="Text 11"/>
          <p:cNvSpPr/>
          <p:nvPr/>
        </p:nvSpPr>
        <p:spPr>
          <a:xfrm>
            <a:off x="1187926" y="3977109"/>
            <a:ext cx="987463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31" name="Text 12"/>
          <p:cNvSpPr/>
          <p:nvPr/>
        </p:nvSpPr>
        <p:spPr>
          <a:xfrm>
            <a:off x="1187926" y="4311213"/>
            <a:ext cx="9874637" cy="779577"/>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Elastic IP addresses are region-specific. Once allocated in a particular AWS region, an EIP cannot be moved or transferred to another AWS region. This regional limitation is a fundamental aspect of how Elastic IP addresses work in AWS infrastructure.</a:t>
            </a:r>
            <a:endParaRPr lang="en-US" sz="1315"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593963" y="450454"/>
            <a:ext cx="352666" cy="334104"/>
          </a:xfrm>
          <a:prstGeom prst="rect">
            <a:avLst/>
          </a:prstGeom>
        </p:spPr>
      </p:pic>
      <p:pic>
        <p:nvPicPr>
          <p:cNvPr id="6" name="Image 4" descr="preencoded.png"/>
          <p:cNvPicPr>
            <a:picLocks noChangeAspect="1"/>
          </p:cNvPicPr>
          <p:nvPr/>
        </p:nvPicPr>
        <p:blipFill>
          <a:blip r:embed="rId7"/>
          <a:stretch>
            <a:fillRect/>
          </a:stretch>
        </p:blipFill>
        <p:spPr>
          <a:xfrm>
            <a:off x="593963" y="2046729"/>
            <a:ext cx="5197177" cy="593963"/>
          </a:xfrm>
          <a:prstGeom prst="rect">
            <a:avLst/>
          </a:prstGeom>
        </p:spPr>
      </p:pic>
      <p:pic>
        <p:nvPicPr>
          <p:cNvPr id="7" name="Image 5" descr="preencoded.png"/>
          <p:cNvPicPr>
            <a:picLocks noChangeAspect="1"/>
          </p:cNvPicPr>
          <p:nvPr/>
        </p:nvPicPr>
        <p:blipFill>
          <a:blip r:embed="rId8"/>
          <a:stretch>
            <a:fillRect/>
          </a:stretch>
        </p:blipFill>
        <p:spPr>
          <a:xfrm>
            <a:off x="742453" y="2195220"/>
            <a:ext cx="296982" cy="296982"/>
          </a:xfrm>
          <a:prstGeom prst="rect">
            <a:avLst/>
          </a:prstGeom>
        </p:spPr>
      </p:pic>
      <p:pic>
        <p:nvPicPr>
          <p:cNvPr id="8" name="Image 6" descr="preencoded.png"/>
          <p:cNvPicPr>
            <a:picLocks noChangeAspect="1"/>
          </p:cNvPicPr>
          <p:nvPr/>
        </p:nvPicPr>
        <p:blipFill>
          <a:blip r:embed="rId7"/>
          <a:stretch>
            <a:fillRect/>
          </a:stretch>
        </p:blipFill>
        <p:spPr>
          <a:xfrm>
            <a:off x="6088122" y="2046729"/>
            <a:ext cx="5197177" cy="593963"/>
          </a:xfrm>
          <a:prstGeom prst="rect">
            <a:avLst/>
          </a:prstGeom>
        </p:spPr>
      </p:pic>
      <p:pic>
        <p:nvPicPr>
          <p:cNvPr id="9" name="Image 7" descr="preencoded.png"/>
          <p:cNvPicPr>
            <a:picLocks noChangeAspect="1"/>
          </p:cNvPicPr>
          <p:nvPr/>
        </p:nvPicPr>
        <p:blipFill>
          <a:blip r:embed="rId9"/>
          <a:stretch>
            <a:fillRect/>
          </a:stretch>
        </p:blipFill>
        <p:spPr>
          <a:xfrm>
            <a:off x="6236612" y="2195220"/>
            <a:ext cx="296982" cy="296982"/>
          </a:xfrm>
          <a:prstGeom prst="rect">
            <a:avLst/>
          </a:prstGeom>
        </p:spPr>
      </p:pic>
      <p:pic>
        <p:nvPicPr>
          <p:cNvPr id="10" name="Image 8" descr="preencoded.png"/>
          <p:cNvPicPr>
            <a:picLocks noChangeAspect="1"/>
          </p:cNvPicPr>
          <p:nvPr/>
        </p:nvPicPr>
        <p:blipFill>
          <a:blip r:embed="rId7"/>
          <a:stretch>
            <a:fillRect/>
          </a:stretch>
        </p:blipFill>
        <p:spPr>
          <a:xfrm>
            <a:off x="593963" y="2937674"/>
            <a:ext cx="5197177" cy="593963"/>
          </a:xfrm>
          <a:prstGeom prst="rect">
            <a:avLst/>
          </a:prstGeom>
        </p:spPr>
      </p:pic>
      <p:pic>
        <p:nvPicPr>
          <p:cNvPr id="11" name="Image 9" descr="preencoded.png"/>
          <p:cNvPicPr>
            <a:picLocks noChangeAspect="1"/>
          </p:cNvPicPr>
          <p:nvPr/>
        </p:nvPicPr>
        <p:blipFill>
          <a:blip r:embed="rId10"/>
          <a:stretch>
            <a:fillRect/>
          </a:stretch>
        </p:blipFill>
        <p:spPr>
          <a:xfrm>
            <a:off x="742453" y="3086165"/>
            <a:ext cx="296982" cy="296982"/>
          </a:xfrm>
          <a:prstGeom prst="rect">
            <a:avLst/>
          </a:prstGeom>
        </p:spPr>
      </p:pic>
      <p:pic>
        <p:nvPicPr>
          <p:cNvPr id="12" name="Image 10" descr="preencoded.png"/>
          <p:cNvPicPr>
            <a:picLocks noChangeAspect="1"/>
          </p:cNvPicPr>
          <p:nvPr/>
        </p:nvPicPr>
        <p:blipFill>
          <a:blip r:embed="rId7"/>
          <a:stretch>
            <a:fillRect/>
          </a:stretch>
        </p:blipFill>
        <p:spPr>
          <a:xfrm>
            <a:off x="6088122" y="2937674"/>
            <a:ext cx="5197177" cy="593963"/>
          </a:xfrm>
          <a:prstGeom prst="rect">
            <a:avLst/>
          </a:prstGeom>
        </p:spPr>
      </p:pic>
      <p:pic>
        <p:nvPicPr>
          <p:cNvPr id="13" name="Image 11" descr="preencoded.png"/>
          <p:cNvPicPr>
            <a:picLocks noChangeAspect="1"/>
          </p:cNvPicPr>
          <p:nvPr/>
        </p:nvPicPr>
        <p:blipFill>
          <a:blip r:embed="rId11"/>
          <a:stretch>
            <a:fillRect/>
          </a:stretch>
        </p:blipFill>
        <p:spPr>
          <a:xfrm>
            <a:off x="6236612" y="3086165"/>
            <a:ext cx="296982" cy="296982"/>
          </a:xfrm>
          <a:prstGeom prst="rect">
            <a:avLst/>
          </a:prstGeom>
        </p:spPr>
      </p:pic>
      <p:pic>
        <p:nvPicPr>
          <p:cNvPr id="16" name="Image 14" descr="preencoded.png"/>
          <p:cNvPicPr>
            <a:picLocks noChangeAspect="1"/>
          </p:cNvPicPr>
          <p:nvPr/>
        </p:nvPicPr>
        <p:blipFill>
          <a:blip r:embed="rId12"/>
          <a:stretch>
            <a:fillRect/>
          </a:stretch>
        </p:blipFill>
        <p:spPr>
          <a:xfrm>
            <a:off x="11053283" y="6352962"/>
            <a:ext cx="232017" cy="259859"/>
          </a:xfrm>
          <a:prstGeom prst="rect">
            <a:avLst/>
          </a:prstGeom>
        </p:spPr>
      </p:pic>
      <p:sp>
        <p:nvSpPr>
          <p:cNvPr id="17" name="Text 0"/>
          <p:cNvSpPr/>
          <p:nvPr/>
        </p:nvSpPr>
        <p:spPr>
          <a:xfrm>
            <a:off x="1095120" y="450454"/>
            <a:ext cx="6892119" cy="334104"/>
          </a:xfrm>
          <a:prstGeom prst="rect">
            <a:avLst/>
          </a:prstGeom>
          <a:noFill/>
          <a:ln/>
        </p:spPr>
        <p:txBody>
          <a:bodyPr vert="horz" wrap="square" lIns="0" tIns="0" rIns="0" bIns="0" rtlCol="0" anchor="t"/>
          <a:lstStyle/>
          <a:p>
            <a:pPr>
              <a:lnSpc>
                <a:spcPts val="2631"/>
              </a:lnSpc>
            </a:pPr>
            <a:r>
              <a:rPr lang="en-US" sz="2192" b="1" dirty="0">
                <a:solidFill>
                  <a:srgbClr val="232F3E"/>
                </a:solidFill>
                <a:latin typeface="ui-sans-serif" pitchFamily="34" charset="0"/>
                <a:ea typeface="ui-sans-serif" pitchFamily="34" charset="-122"/>
                <a:cs typeface="ui-sans-serif" pitchFamily="34" charset="-120"/>
              </a:rPr>
              <a:t>Question 3</a:t>
            </a:r>
            <a:endParaRPr lang="en-US" sz="2192" dirty="0"/>
          </a:p>
        </p:txBody>
      </p:sp>
      <p:sp>
        <p:nvSpPr>
          <p:cNvPr id="19" name="Text 2"/>
          <p:cNvSpPr/>
          <p:nvPr/>
        </p:nvSpPr>
        <p:spPr>
          <a:xfrm>
            <a:off x="593963" y="1155785"/>
            <a:ext cx="10691336"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is the default service quota for Elastic IP addresses per AWS account per region?</a:t>
            </a:r>
            <a:endParaRPr lang="en-US" sz="1754" dirty="0"/>
          </a:p>
        </p:txBody>
      </p:sp>
      <p:sp>
        <p:nvSpPr>
          <p:cNvPr id="20" name="Text 3"/>
          <p:cNvSpPr/>
          <p:nvPr/>
        </p:nvSpPr>
        <p:spPr>
          <a:xfrm>
            <a:off x="833375" y="2195220"/>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1" name="Text 4"/>
          <p:cNvSpPr/>
          <p:nvPr/>
        </p:nvSpPr>
        <p:spPr>
          <a:xfrm>
            <a:off x="1187926" y="2195220"/>
            <a:ext cx="194041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1 Elastic IP address</a:t>
            </a:r>
            <a:endParaRPr lang="en-US" sz="1315" dirty="0"/>
          </a:p>
        </p:txBody>
      </p:sp>
      <p:sp>
        <p:nvSpPr>
          <p:cNvPr id="22" name="Text 5"/>
          <p:cNvSpPr/>
          <p:nvPr/>
        </p:nvSpPr>
        <p:spPr>
          <a:xfrm>
            <a:off x="6328404" y="2195220"/>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3" name="Text 6"/>
          <p:cNvSpPr/>
          <p:nvPr/>
        </p:nvSpPr>
        <p:spPr>
          <a:xfrm>
            <a:off x="6682085" y="2195220"/>
            <a:ext cx="216819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5 Elastic IP addresses</a:t>
            </a:r>
            <a:endParaRPr lang="en-US" sz="1315" dirty="0"/>
          </a:p>
        </p:txBody>
      </p:sp>
      <p:sp>
        <p:nvSpPr>
          <p:cNvPr id="24" name="Text 7"/>
          <p:cNvSpPr/>
          <p:nvPr/>
        </p:nvSpPr>
        <p:spPr>
          <a:xfrm>
            <a:off x="836421" y="3086165"/>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5" name="Text 8"/>
          <p:cNvSpPr/>
          <p:nvPr/>
        </p:nvSpPr>
        <p:spPr>
          <a:xfrm>
            <a:off x="1187927" y="3086165"/>
            <a:ext cx="229574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10 Elastic IP addresses</a:t>
            </a:r>
            <a:endParaRPr lang="en-US" sz="1315" dirty="0"/>
          </a:p>
        </p:txBody>
      </p:sp>
      <p:sp>
        <p:nvSpPr>
          <p:cNvPr id="26" name="Text 9"/>
          <p:cNvSpPr/>
          <p:nvPr/>
        </p:nvSpPr>
        <p:spPr>
          <a:xfrm>
            <a:off x="6323474" y="3086165"/>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7" name="Text 10"/>
          <p:cNvSpPr/>
          <p:nvPr/>
        </p:nvSpPr>
        <p:spPr>
          <a:xfrm>
            <a:off x="6682086" y="3086165"/>
            <a:ext cx="300606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Unlimited Elastic IP addresses</a:t>
            </a:r>
            <a:endParaRPr lang="en-US" sz="1315"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418262"/>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6" name="Image 4" descr="preencoded.png"/>
          <p:cNvPicPr>
            <a:picLocks noChangeAspect="1"/>
          </p:cNvPicPr>
          <p:nvPr/>
        </p:nvPicPr>
        <p:blipFill>
          <a:blip r:embed="rId6"/>
          <a:stretch>
            <a:fillRect/>
          </a:stretch>
        </p:blipFill>
        <p:spPr>
          <a:xfrm>
            <a:off x="593963" y="1898239"/>
            <a:ext cx="10691336" cy="816699"/>
          </a:xfrm>
          <a:prstGeom prst="rect">
            <a:avLst/>
          </a:prstGeom>
        </p:spPr>
      </p:pic>
      <p:pic>
        <p:nvPicPr>
          <p:cNvPr id="7" name="Image 5" descr="preencoded.png"/>
          <p:cNvPicPr>
            <a:picLocks noChangeAspect="1"/>
          </p:cNvPicPr>
          <p:nvPr/>
        </p:nvPicPr>
        <p:blipFill>
          <a:blip r:embed="rId7"/>
          <a:stretch>
            <a:fillRect/>
          </a:stretch>
        </p:blipFill>
        <p:spPr>
          <a:xfrm>
            <a:off x="779577" y="2083852"/>
            <a:ext cx="445472" cy="445472"/>
          </a:xfrm>
          <a:prstGeom prst="rect">
            <a:avLst/>
          </a:prstGeom>
        </p:spPr>
      </p:pic>
      <p:pic>
        <p:nvPicPr>
          <p:cNvPr id="8" name="Image 6" descr="preencoded.png"/>
          <p:cNvPicPr>
            <a:picLocks noChangeAspect="1"/>
          </p:cNvPicPr>
          <p:nvPr/>
        </p:nvPicPr>
        <p:blipFill>
          <a:blip r:embed="rId8"/>
          <a:stretch>
            <a:fillRect/>
          </a:stretch>
        </p:blipFill>
        <p:spPr>
          <a:xfrm>
            <a:off x="593963" y="4051355"/>
            <a:ext cx="10691336" cy="1447785"/>
          </a:xfrm>
          <a:prstGeom prst="rect">
            <a:avLst/>
          </a:prstGeom>
        </p:spPr>
      </p:pic>
      <p:pic>
        <p:nvPicPr>
          <p:cNvPr id="9" name="Image 7" descr="preencoded.png"/>
          <p:cNvPicPr>
            <a:picLocks noChangeAspect="1"/>
          </p:cNvPicPr>
          <p:nvPr/>
        </p:nvPicPr>
        <p:blipFill>
          <a:blip r:embed="rId9"/>
          <a:stretch>
            <a:fillRect/>
          </a:stretch>
        </p:blipFill>
        <p:spPr>
          <a:xfrm>
            <a:off x="742454" y="4236968"/>
            <a:ext cx="222736" cy="296982"/>
          </a:xfrm>
          <a:prstGeom prst="rect">
            <a:avLst/>
          </a:prstGeom>
        </p:spPr>
      </p:pic>
      <p:pic>
        <p:nvPicPr>
          <p:cNvPr id="12" name="Image 10" descr="preencoded.png"/>
          <p:cNvPicPr>
            <a:picLocks noChangeAspect="1"/>
          </p:cNvPicPr>
          <p:nvPr/>
        </p:nvPicPr>
        <p:blipFill>
          <a:blip r:embed="rId10"/>
          <a:stretch>
            <a:fillRect/>
          </a:stretch>
        </p:blipFill>
        <p:spPr>
          <a:xfrm>
            <a:off x="11053283" y="6352962"/>
            <a:ext cx="232017" cy="259859"/>
          </a:xfrm>
          <a:prstGeom prst="rect">
            <a:avLst/>
          </a:prstGeom>
        </p:spPr>
      </p:pic>
      <p:sp>
        <p:nvSpPr>
          <p:cNvPr id="15" name="Text 2"/>
          <p:cNvSpPr/>
          <p:nvPr/>
        </p:nvSpPr>
        <p:spPr>
          <a:xfrm>
            <a:off x="593963" y="1081539"/>
            <a:ext cx="10691336"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is the default service quota for Elastic IP addresses per AWS account per region?</a:t>
            </a:r>
            <a:endParaRPr lang="en-US" sz="1754" dirty="0"/>
          </a:p>
        </p:txBody>
      </p:sp>
      <p:sp>
        <p:nvSpPr>
          <p:cNvPr id="16" name="Text 3"/>
          <p:cNvSpPr/>
          <p:nvPr/>
        </p:nvSpPr>
        <p:spPr>
          <a:xfrm>
            <a:off x="931548" y="2083852"/>
            <a:ext cx="445472" cy="445472"/>
          </a:xfrm>
          <a:prstGeom prst="rect">
            <a:avLst/>
          </a:prstGeom>
          <a:noFill/>
          <a:ln/>
        </p:spPr>
        <p:txBody>
          <a:bodyPr vert="horz" wrap="square" lIns="0" tIns="0" rIns="0" bIns="0" rtlCol="0" anchor="t"/>
          <a:lstStyle/>
          <a:p>
            <a:pPr>
              <a:lnSpc>
                <a:spcPts val="2046"/>
              </a:lnSpc>
            </a:pPr>
            <a:r>
              <a:rPr lang="en-US" sz="1461" b="1" dirty="0">
                <a:solidFill>
                  <a:srgbClr val="FFFFFF"/>
                </a:solidFill>
                <a:latin typeface="ui-sans-serif" pitchFamily="34" charset="0"/>
                <a:ea typeface="ui-sans-serif" pitchFamily="34" charset="-122"/>
                <a:cs typeface="ui-sans-serif" pitchFamily="34" charset="-120"/>
              </a:rPr>
              <a:t>B</a:t>
            </a:r>
            <a:endParaRPr lang="en-US" sz="1461" dirty="0"/>
          </a:p>
        </p:txBody>
      </p:sp>
      <p:sp>
        <p:nvSpPr>
          <p:cNvPr id="17" name="Text 4"/>
          <p:cNvSpPr/>
          <p:nvPr/>
        </p:nvSpPr>
        <p:spPr>
          <a:xfrm>
            <a:off x="1373540" y="2176659"/>
            <a:ext cx="2409204" cy="259859"/>
          </a:xfrm>
          <a:prstGeom prst="rect">
            <a:avLst/>
          </a:prstGeom>
          <a:noFill/>
          <a:ln/>
        </p:spPr>
        <p:txBody>
          <a:bodyPr vert="horz" wrap="square" lIns="0" tIns="0" rIns="0" bIns="0" rtlCol="0" anchor="t"/>
          <a:lstStyle/>
          <a:p>
            <a:pPr>
              <a:lnSpc>
                <a:spcPts val="2046"/>
              </a:lnSpc>
            </a:pPr>
            <a:r>
              <a:rPr lang="en-US" sz="1461" dirty="0">
                <a:solidFill>
                  <a:srgbClr val="000000"/>
                </a:solidFill>
                <a:latin typeface="ui-sans-serif" pitchFamily="34" charset="0"/>
                <a:ea typeface="ui-sans-serif" pitchFamily="34" charset="-122"/>
                <a:cs typeface="ui-sans-serif" pitchFamily="34" charset="-120"/>
              </a:rPr>
              <a:t>5 Elastic IP addresses</a:t>
            </a:r>
            <a:endParaRPr lang="en-US" sz="1461" dirty="0"/>
          </a:p>
        </p:txBody>
      </p:sp>
      <p:sp>
        <p:nvSpPr>
          <p:cNvPr id="18" name="Text 5"/>
          <p:cNvSpPr/>
          <p:nvPr/>
        </p:nvSpPr>
        <p:spPr>
          <a:xfrm>
            <a:off x="593963" y="2937674"/>
            <a:ext cx="10691336" cy="259859"/>
          </a:xfrm>
          <a:prstGeom prst="rect">
            <a:avLst/>
          </a:prstGeom>
          <a:noFill/>
          <a:ln/>
        </p:spPr>
        <p:txBody>
          <a:bodyPr vert="horz" wrap="square" lIns="0" tIns="0" rIns="0" bIns="0" rtlCol="0" anchor="t"/>
          <a:lstStyle/>
          <a:p>
            <a:pPr>
              <a:lnSpc>
                <a:spcPts val="2046"/>
              </a:lnSpc>
            </a:pPr>
            <a:r>
              <a:rPr lang="en-US" sz="1461" b="1" dirty="0">
                <a:solidFill>
                  <a:srgbClr val="FF9900"/>
                </a:solidFill>
                <a:latin typeface="ui-sans-serif" pitchFamily="34" charset="0"/>
                <a:ea typeface="ui-sans-serif" pitchFamily="34" charset="-122"/>
                <a:cs typeface="ui-sans-serif" pitchFamily="34" charset="-120"/>
              </a:rPr>
              <a:t>Explanation:</a:t>
            </a:r>
            <a:endParaRPr lang="en-US" sz="1461" dirty="0"/>
          </a:p>
        </p:txBody>
      </p:sp>
      <p:sp>
        <p:nvSpPr>
          <p:cNvPr id="19" name="Text 6"/>
          <p:cNvSpPr/>
          <p:nvPr/>
        </p:nvSpPr>
        <p:spPr>
          <a:xfrm>
            <a:off x="593963" y="3308901"/>
            <a:ext cx="10691336"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By default, each AWS account has a service quota of 5 Elastic IP addresses per region. This is a soft limit, meaning it can be increased by submitting a request to AWS support if more EIPs are needed.</a:t>
            </a:r>
            <a:endParaRPr lang="en-US" sz="1315" dirty="0"/>
          </a:p>
        </p:txBody>
      </p:sp>
      <p:sp>
        <p:nvSpPr>
          <p:cNvPr id="20" name="Text 7"/>
          <p:cNvSpPr/>
          <p:nvPr/>
        </p:nvSpPr>
        <p:spPr>
          <a:xfrm>
            <a:off x="1076558" y="4199846"/>
            <a:ext cx="4506202"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Key Points:</a:t>
            </a:r>
            <a:endParaRPr lang="en-US" sz="1315" dirty="0"/>
          </a:p>
        </p:txBody>
      </p:sp>
      <p:sp>
        <p:nvSpPr>
          <p:cNvPr id="21" name="Text 8"/>
          <p:cNvSpPr/>
          <p:nvPr/>
        </p:nvSpPr>
        <p:spPr>
          <a:xfrm>
            <a:off x="1076558" y="4533950"/>
            <a:ext cx="5407443"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The 5 EIP quota is per region, not per account globally</a:t>
            </a:r>
            <a:endParaRPr lang="en-US" sz="1169" dirty="0"/>
          </a:p>
        </p:txBody>
      </p:sp>
      <p:sp>
        <p:nvSpPr>
          <p:cNvPr id="22" name="Text 9"/>
          <p:cNvSpPr/>
          <p:nvPr/>
        </p:nvSpPr>
        <p:spPr>
          <a:xfrm>
            <a:off x="1076558" y="4830932"/>
            <a:ext cx="5407443"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Soft limit means it can be increased upon request</a:t>
            </a:r>
            <a:endParaRPr lang="en-US" sz="1169" dirty="0"/>
          </a:p>
        </p:txBody>
      </p:sp>
      <p:sp>
        <p:nvSpPr>
          <p:cNvPr id="23" name="Text 10"/>
          <p:cNvSpPr/>
          <p:nvPr/>
        </p:nvSpPr>
        <p:spPr>
          <a:xfrm>
            <a:off x="1076558" y="5127913"/>
            <a:ext cx="5407443"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Additional EIPs beyond the quota may incur extra charges</a:t>
            </a:r>
            <a:endParaRPr lang="en-US" sz="1169"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593963" y="450454"/>
            <a:ext cx="352666" cy="334104"/>
          </a:xfrm>
          <a:prstGeom prst="rect">
            <a:avLst/>
          </a:prstGeom>
        </p:spPr>
      </p:pic>
      <p:pic>
        <p:nvPicPr>
          <p:cNvPr id="6" name="Image 4" descr="preencoded.png"/>
          <p:cNvPicPr>
            <a:picLocks noChangeAspect="1"/>
          </p:cNvPicPr>
          <p:nvPr/>
        </p:nvPicPr>
        <p:blipFill>
          <a:blip r:embed="rId7"/>
          <a:stretch>
            <a:fillRect/>
          </a:stretch>
        </p:blipFill>
        <p:spPr>
          <a:xfrm>
            <a:off x="593963" y="2046729"/>
            <a:ext cx="5197177" cy="816699"/>
          </a:xfrm>
          <a:prstGeom prst="rect">
            <a:avLst/>
          </a:prstGeom>
        </p:spPr>
      </p:pic>
      <p:pic>
        <p:nvPicPr>
          <p:cNvPr id="7" name="Image 5" descr="preencoded.png"/>
          <p:cNvPicPr>
            <a:picLocks noChangeAspect="1"/>
          </p:cNvPicPr>
          <p:nvPr/>
        </p:nvPicPr>
        <p:blipFill>
          <a:blip r:embed="rId8"/>
          <a:stretch>
            <a:fillRect/>
          </a:stretch>
        </p:blipFill>
        <p:spPr>
          <a:xfrm>
            <a:off x="742453" y="2195220"/>
            <a:ext cx="296982" cy="296982"/>
          </a:xfrm>
          <a:prstGeom prst="rect">
            <a:avLst/>
          </a:prstGeom>
        </p:spPr>
      </p:pic>
      <p:pic>
        <p:nvPicPr>
          <p:cNvPr id="8" name="Image 6" descr="preencoded.png"/>
          <p:cNvPicPr>
            <a:picLocks noChangeAspect="1"/>
          </p:cNvPicPr>
          <p:nvPr/>
        </p:nvPicPr>
        <p:blipFill>
          <a:blip r:embed="rId7"/>
          <a:stretch>
            <a:fillRect/>
          </a:stretch>
        </p:blipFill>
        <p:spPr>
          <a:xfrm>
            <a:off x="6088122" y="2046729"/>
            <a:ext cx="5197177" cy="816699"/>
          </a:xfrm>
          <a:prstGeom prst="rect">
            <a:avLst/>
          </a:prstGeom>
        </p:spPr>
      </p:pic>
      <p:pic>
        <p:nvPicPr>
          <p:cNvPr id="9" name="Image 7" descr="preencoded.png"/>
          <p:cNvPicPr>
            <a:picLocks noChangeAspect="1"/>
          </p:cNvPicPr>
          <p:nvPr/>
        </p:nvPicPr>
        <p:blipFill>
          <a:blip r:embed="rId9"/>
          <a:stretch>
            <a:fillRect/>
          </a:stretch>
        </p:blipFill>
        <p:spPr>
          <a:xfrm>
            <a:off x="6236612" y="2195220"/>
            <a:ext cx="296982" cy="296982"/>
          </a:xfrm>
          <a:prstGeom prst="rect">
            <a:avLst/>
          </a:prstGeom>
        </p:spPr>
      </p:pic>
      <p:pic>
        <p:nvPicPr>
          <p:cNvPr id="10" name="Image 8" descr="preencoded.png"/>
          <p:cNvPicPr>
            <a:picLocks noChangeAspect="1"/>
          </p:cNvPicPr>
          <p:nvPr/>
        </p:nvPicPr>
        <p:blipFill>
          <a:blip r:embed="rId10"/>
          <a:stretch>
            <a:fillRect/>
          </a:stretch>
        </p:blipFill>
        <p:spPr>
          <a:xfrm>
            <a:off x="593963" y="3160410"/>
            <a:ext cx="5197177" cy="816699"/>
          </a:xfrm>
          <a:prstGeom prst="rect">
            <a:avLst/>
          </a:prstGeom>
        </p:spPr>
      </p:pic>
      <p:pic>
        <p:nvPicPr>
          <p:cNvPr id="11" name="Image 9" descr="preencoded.png"/>
          <p:cNvPicPr>
            <a:picLocks noChangeAspect="1"/>
          </p:cNvPicPr>
          <p:nvPr/>
        </p:nvPicPr>
        <p:blipFill>
          <a:blip r:embed="rId11"/>
          <a:stretch>
            <a:fillRect/>
          </a:stretch>
        </p:blipFill>
        <p:spPr>
          <a:xfrm>
            <a:off x="742453" y="3308901"/>
            <a:ext cx="296982" cy="296982"/>
          </a:xfrm>
          <a:prstGeom prst="rect">
            <a:avLst/>
          </a:prstGeom>
        </p:spPr>
      </p:pic>
      <p:pic>
        <p:nvPicPr>
          <p:cNvPr id="12" name="Image 10" descr="preencoded.png"/>
          <p:cNvPicPr>
            <a:picLocks noChangeAspect="1"/>
          </p:cNvPicPr>
          <p:nvPr/>
        </p:nvPicPr>
        <p:blipFill>
          <a:blip r:embed="rId10"/>
          <a:stretch>
            <a:fillRect/>
          </a:stretch>
        </p:blipFill>
        <p:spPr>
          <a:xfrm>
            <a:off x="6088122" y="3160410"/>
            <a:ext cx="5197177" cy="816699"/>
          </a:xfrm>
          <a:prstGeom prst="rect">
            <a:avLst/>
          </a:prstGeom>
        </p:spPr>
      </p:pic>
      <p:pic>
        <p:nvPicPr>
          <p:cNvPr id="13" name="Image 11" descr="preencoded.png"/>
          <p:cNvPicPr>
            <a:picLocks noChangeAspect="1"/>
          </p:cNvPicPr>
          <p:nvPr/>
        </p:nvPicPr>
        <p:blipFill>
          <a:blip r:embed="rId12"/>
          <a:stretch>
            <a:fillRect/>
          </a:stretch>
        </p:blipFill>
        <p:spPr>
          <a:xfrm>
            <a:off x="6236612" y="3308901"/>
            <a:ext cx="296982" cy="296982"/>
          </a:xfrm>
          <a:prstGeom prst="rect">
            <a:avLst/>
          </a:prstGeom>
        </p:spPr>
      </p:pic>
      <p:pic>
        <p:nvPicPr>
          <p:cNvPr id="16" name="Image 14" descr="preencoded.png"/>
          <p:cNvPicPr>
            <a:picLocks noChangeAspect="1"/>
          </p:cNvPicPr>
          <p:nvPr/>
        </p:nvPicPr>
        <p:blipFill>
          <a:blip r:embed="rId13"/>
          <a:stretch>
            <a:fillRect/>
          </a:stretch>
        </p:blipFill>
        <p:spPr>
          <a:xfrm>
            <a:off x="11053283" y="6352962"/>
            <a:ext cx="232017" cy="259859"/>
          </a:xfrm>
          <a:prstGeom prst="rect">
            <a:avLst/>
          </a:prstGeom>
        </p:spPr>
      </p:pic>
      <p:sp>
        <p:nvSpPr>
          <p:cNvPr id="17" name="Text 0"/>
          <p:cNvSpPr/>
          <p:nvPr/>
        </p:nvSpPr>
        <p:spPr>
          <a:xfrm>
            <a:off x="1095119" y="450454"/>
            <a:ext cx="8059396" cy="334104"/>
          </a:xfrm>
          <a:prstGeom prst="rect">
            <a:avLst/>
          </a:prstGeom>
          <a:noFill/>
          <a:ln/>
        </p:spPr>
        <p:txBody>
          <a:bodyPr vert="horz" wrap="square" lIns="0" tIns="0" rIns="0" bIns="0" rtlCol="0" anchor="t"/>
          <a:lstStyle/>
          <a:p>
            <a:pPr>
              <a:lnSpc>
                <a:spcPts val="2631"/>
              </a:lnSpc>
            </a:pPr>
            <a:r>
              <a:rPr lang="en-US" sz="2192" b="1" dirty="0">
                <a:solidFill>
                  <a:srgbClr val="232F3E"/>
                </a:solidFill>
                <a:latin typeface="ui-sans-serif" pitchFamily="34" charset="0"/>
                <a:ea typeface="ui-sans-serif" pitchFamily="34" charset="-122"/>
                <a:cs typeface="ui-sans-serif" pitchFamily="34" charset="-120"/>
              </a:rPr>
              <a:t>Question 4</a:t>
            </a:r>
            <a:endParaRPr lang="en-US" sz="2192" dirty="0"/>
          </a:p>
        </p:txBody>
      </p:sp>
      <p:sp>
        <p:nvSpPr>
          <p:cNvPr id="19" name="Text 2"/>
          <p:cNvSpPr/>
          <p:nvPr/>
        </p:nvSpPr>
        <p:spPr>
          <a:xfrm>
            <a:off x="593963" y="1155785"/>
            <a:ext cx="10691336"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When an Elastic IP address is associated with an EC2 instance that already has a public IP address, what happens to the instance's original public IP?</a:t>
            </a:r>
            <a:endParaRPr lang="en-US" sz="1754" dirty="0"/>
          </a:p>
        </p:txBody>
      </p:sp>
      <p:sp>
        <p:nvSpPr>
          <p:cNvPr id="20" name="Text 3"/>
          <p:cNvSpPr/>
          <p:nvPr/>
        </p:nvSpPr>
        <p:spPr>
          <a:xfrm>
            <a:off x="833375" y="2195220"/>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1" name="Text 4"/>
          <p:cNvSpPr/>
          <p:nvPr/>
        </p:nvSpPr>
        <p:spPr>
          <a:xfrm>
            <a:off x="1187926" y="2195220"/>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 original public IP remains active alongside the Elastic IP.</a:t>
            </a:r>
            <a:endParaRPr lang="en-US" sz="1315" dirty="0"/>
          </a:p>
        </p:txBody>
      </p:sp>
      <p:sp>
        <p:nvSpPr>
          <p:cNvPr id="22" name="Text 5"/>
          <p:cNvSpPr/>
          <p:nvPr/>
        </p:nvSpPr>
        <p:spPr>
          <a:xfrm>
            <a:off x="6328404" y="2195220"/>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3" name="Text 6"/>
          <p:cNvSpPr/>
          <p:nvPr/>
        </p:nvSpPr>
        <p:spPr>
          <a:xfrm>
            <a:off x="6682085" y="2195220"/>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 original public IP is converted into a private IP address.</a:t>
            </a:r>
            <a:endParaRPr lang="en-US" sz="1315" dirty="0"/>
          </a:p>
        </p:txBody>
      </p:sp>
      <p:sp>
        <p:nvSpPr>
          <p:cNvPr id="24" name="Text 7"/>
          <p:cNvSpPr/>
          <p:nvPr/>
        </p:nvSpPr>
        <p:spPr>
          <a:xfrm>
            <a:off x="836421" y="3308901"/>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5" name="Text 8"/>
          <p:cNvSpPr/>
          <p:nvPr/>
        </p:nvSpPr>
        <p:spPr>
          <a:xfrm>
            <a:off x="1187926" y="3308901"/>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 original public IP is released back into Amazon's public IP address pool.</a:t>
            </a:r>
            <a:endParaRPr lang="en-US" sz="1315" dirty="0"/>
          </a:p>
        </p:txBody>
      </p:sp>
      <p:sp>
        <p:nvSpPr>
          <p:cNvPr id="26" name="Text 9"/>
          <p:cNvSpPr/>
          <p:nvPr/>
        </p:nvSpPr>
        <p:spPr>
          <a:xfrm>
            <a:off x="6323474" y="3308901"/>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7" name="Text 10"/>
          <p:cNvSpPr/>
          <p:nvPr/>
        </p:nvSpPr>
        <p:spPr>
          <a:xfrm>
            <a:off x="6682085" y="3308901"/>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 original public IP is permanently reserved for future use by the same instance.</a:t>
            </a:r>
            <a:endParaRPr lang="en-US" sz="1315"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310858"/>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6" name="Image 4" descr="preencoded.png"/>
          <p:cNvPicPr>
            <a:picLocks noChangeAspect="1"/>
          </p:cNvPicPr>
          <p:nvPr/>
        </p:nvPicPr>
        <p:blipFill>
          <a:blip r:embed="rId6"/>
          <a:stretch>
            <a:fillRect/>
          </a:stretch>
        </p:blipFill>
        <p:spPr>
          <a:xfrm>
            <a:off x="593963" y="1823993"/>
            <a:ext cx="10691336" cy="668209"/>
          </a:xfrm>
          <a:prstGeom prst="rect">
            <a:avLst/>
          </a:prstGeom>
        </p:spPr>
      </p:pic>
      <p:pic>
        <p:nvPicPr>
          <p:cNvPr id="7" name="Image 5" descr="preencoded.png"/>
          <p:cNvPicPr>
            <a:picLocks noChangeAspect="1"/>
          </p:cNvPicPr>
          <p:nvPr/>
        </p:nvPicPr>
        <p:blipFill>
          <a:blip r:embed="rId7"/>
          <a:stretch>
            <a:fillRect/>
          </a:stretch>
        </p:blipFill>
        <p:spPr>
          <a:xfrm>
            <a:off x="742454" y="1972484"/>
            <a:ext cx="371227" cy="371227"/>
          </a:xfrm>
          <a:prstGeom prst="rect">
            <a:avLst/>
          </a:prstGeom>
        </p:spPr>
      </p:pic>
      <p:pic>
        <p:nvPicPr>
          <p:cNvPr id="8" name="Image 6" descr="preencoded.png"/>
          <p:cNvPicPr>
            <a:picLocks noChangeAspect="1"/>
          </p:cNvPicPr>
          <p:nvPr/>
        </p:nvPicPr>
        <p:blipFill>
          <a:blip r:embed="rId8"/>
          <a:stretch>
            <a:fillRect/>
          </a:stretch>
        </p:blipFill>
        <p:spPr>
          <a:xfrm>
            <a:off x="593963" y="2714938"/>
            <a:ext cx="10691336" cy="1856135"/>
          </a:xfrm>
          <a:prstGeom prst="rect">
            <a:avLst/>
          </a:prstGeom>
        </p:spPr>
      </p:pic>
      <p:pic>
        <p:nvPicPr>
          <p:cNvPr id="9" name="Image 7" descr="preencoded.png"/>
          <p:cNvPicPr>
            <a:picLocks noChangeAspect="1"/>
          </p:cNvPicPr>
          <p:nvPr/>
        </p:nvPicPr>
        <p:blipFill>
          <a:blip r:embed="rId9"/>
          <a:stretch>
            <a:fillRect/>
          </a:stretch>
        </p:blipFill>
        <p:spPr>
          <a:xfrm>
            <a:off x="816699" y="2974797"/>
            <a:ext cx="185613" cy="185613"/>
          </a:xfrm>
          <a:prstGeom prst="rect">
            <a:avLst/>
          </a:prstGeom>
        </p:spPr>
      </p:pic>
      <p:pic>
        <p:nvPicPr>
          <p:cNvPr id="10" name="Image 8" descr="preencoded.png"/>
          <p:cNvPicPr>
            <a:picLocks noChangeAspect="1"/>
          </p:cNvPicPr>
          <p:nvPr/>
        </p:nvPicPr>
        <p:blipFill>
          <a:blip r:embed="rId10"/>
          <a:stretch>
            <a:fillRect/>
          </a:stretch>
        </p:blipFill>
        <p:spPr>
          <a:xfrm>
            <a:off x="816700" y="3939987"/>
            <a:ext cx="139210" cy="259859"/>
          </a:xfrm>
          <a:prstGeom prst="rect">
            <a:avLst/>
          </a:prstGeom>
        </p:spPr>
      </p:pic>
      <p:pic>
        <p:nvPicPr>
          <p:cNvPr id="13" name="Image 11" descr="preencoded.png"/>
          <p:cNvPicPr>
            <a:picLocks noChangeAspect="1"/>
          </p:cNvPicPr>
          <p:nvPr/>
        </p:nvPicPr>
        <p:blipFill>
          <a:blip r:embed="rId11"/>
          <a:stretch>
            <a:fillRect/>
          </a:stretch>
        </p:blipFill>
        <p:spPr>
          <a:xfrm>
            <a:off x="11053283" y="6352962"/>
            <a:ext cx="232017" cy="259859"/>
          </a:xfrm>
          <a:prstGeom prst="rect">
            <a:avLst/>
          </a:prstGeom>
        </p:spPr>
      </p:pic>
      <p:sp>
        <p:nvSpPr>
          <p:cNvPr id="17" name="Text 3"/>
          <p:cNvSpPr/>
          <p:nvPr/>
        </p:nvSpPr>
        <p:spPr>
          <a:xfrm>
            <a:off x="866728" y="1972484"/>
            <a:ext cx="371227" cy="371227"/>
          </a:xfrm>
          <a:prstGeom prst="rect">
            <a:avLst/>
          </a:prstGeom>
          <a:noFill/>
          <a:ln/>
        </p:spPr>
        <p:txBody>
          <a:bodyPr vert="horz" wrap="square" lIns="0" tIns="0" rIns="0" bIns="0" rtlCol="0" anchor="t"/>
          <a:lstStyle/>
          <a:p>
            <a:pPr>
              <a:lnSpc>
                <a:spcPts val="2046"/>
              </a:lnSpc>
            </a:pPr>
            <a:r>
              <a:rPr lang="en-US" sz="1315" b="1" dirty="0">
                <a:solidFill>
                  <a:srgbClr val="FFFFFF"/>
                </a:solidFill>
                <a:latin typeface="ui-sans-serif" pitchFamily="34" charset="0"/>
                <a:ea typeface="ui-sans-serif" pitchFamily="34" charset="-122"/>
                <a:cs typeface="ui-sans-serif" pitchFamily="34" charset="-120"/>
              </a:rPr>
              <a:t>C</a:t>
            </a:r>
            <a:endParaRPr lang="en-US" sz="1315" dirty="0"/>
          </a:p>
        </p:txBody>
      </p:sp>
      <p:sp>
        <p:nvSpPr>
          <p:cNvPr id="18" name="Text 4"/>
          <p:cNvSpPr/>
          <p:nvPr/>
        </p:nvSpPr>
        <p:spPr>
          <a:xfrm>
            <a:off x="1262171" y="2028168"/>
            <a:ext cx="758120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 original public IP is released back into Amazon's public IP address pool.</a:t>
            </a:r>
            <a:endParaRPr lang="en-US" sz="1315" dirty="0"/>
          </a:p>
        </p:txBody>
      </p:sp>
      <p:sp>
        <p:nvSpPr>
          <p:cNvPr id="19" name="Text 5"/>
          <p:cNvSpPr/>
          <p:nvPr/>
        </p:nvSpPr>
        <p:spPr>
          <a:xfrm>
            <a:off x="1076558" y="2937674"/>
            <a:ext cx="10245864"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 Explanation</a:t>
            </a:r>
            <a:endParaRPr lang="en-US" sz="1461" dirty="0"/>
          </a:p>
        </p:txBody>
      </p:sp>
      <p:sp>
        <p:nvSpPr>
          <p:cNvPr id="20" name="Text 6"/>
          <p:cNvSpPr/>
          <p:nvPr/>
        </p:nvSpPr>
        <p:spPr>
          <a:xfrm>
            <a:off x="816699" y="3308901"/>
            <a:ext cx="10245864"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When an Elastic IP address is associated with an EC2 instance, it replaces any existing public IP address that was automatically assigned to the instance. The original public IP address is then released back into Amazon's pool of public IP addresses.</a:t>
            </a:r>
            <a:endParaRPr lang="en-US" sz="1169" dirty="0"/>
          </a:p>
        </p:txBody>
      </p:sp>
      <p:sp>
        <p:nvSpPr>
          <p:cNvPr id="21" name="Text 7"/>
          <p:cNvSpPr/>
          <p:nvPr/>
        </p:nvSpPr>
        <p:spPr>
          <a:xfrm>
            <a:off x="1067278" y="3902864"/>
            <a:ext cx="9995286" cy="445472"/>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Key point:</a:t>
            </a:r>
            <a:r>
              <a:rPr lang="en-US" sz="1169" dirty="0">
                <a:solidFill>
                  <a:srgbClr val="4B5563"/>
                </a:solidFill>
                <a:latin typeface="ui-sans-serif" pitchFamily="34" charset="0"/>
                <a:ea typeface="ui-sans-serif" pitchFamily="34" charset="-122"/>
                <a:cs typeface="ui-sans-serif" pitchFamily="34" charset="-120"/>
              </a:rPr>
              <a:t> This behavior ensures efficient use of public IP addresses in AWS. When you associate an Elastic IP with an instance, AWS automatically manages the transition and releases the original public IP back to the pool, making it available for other instances.</a:t>
            </a:r>
            <a:endParaRPr lang="en-US" sz="1169"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EC9C3-3BB8-529C-5F32-35A188474509}"/>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C5181C72-B478-C86B-4F9C-96A9E12CDEF8}"/>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4280573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095060" y="79226"/>
            <a:ext cx="2784202" cy="2784202"/>
          </a:xfrm>
          <a:prstGeom prst="rect">
            <a:avLst/>
          </a:prstGeom>
        </p:spPr>
      </p:pic>
      <p:pic>
        <p:nvPicPr>
          <p:cNvPr id="4" name="Image 2" descr="preencoded.png"/>
          <p:cNvPicPr>
            <a:picLocks noChangeAspect="1"/>
          </p:cNvPicPr>
          <p:nvPr/>
        </p:nvPicPr>
        <p:blipFill>
          <a:blip r:embed="rId5"/>
          <a:stretch>
            <a:fillRect/>
          </a:stretch>
        </p:blipFill>
        <p:spPr>
          <a:xfrm>
            <a:off x="0" y="4441143"/>
            <a:ext cx="2320168" cy="2784202"/>
          </a:xfrm>
          <a:prstGeom prst="rect">
            <a:avLst/>
          </a:prstGeom>
        </p:spPr>
      </p:pic>
      <p:pic>
        <p:nvPicPr>
          <p:cNvPr id="5" name="Image 3" descr="preencoded.png"/>
          <p:cNvPicPr>
            <a:picLocks noChangeAspect="1"/>
          </p:cNvPicPr>
          <p:nvPr/>
        </p:nvPicPr>
        <p:blipFill>
          <a:blip r:embed="rId6"/>
          <a:stretch>
            <a:fillRect/>
          </a:stretch>
        </p:blipFill>
        <p:spPr>
          <a:xfrm>
            <a:off x="439962" y="1201319"/>
            <a:ext cx="1004051" cy="1004051"/>
          </a:xfrm>
          <a:prstGeom prst="rect">
            <a:avLst/>
          </a:prstGeom>
        </p:spPr>
      </p:pic>
      <p:pic>
        <p:nvPicPr>
          <p:cNvPr id="6" name="Image 4" descr="preencoded.png"/>
          <p:cNvPicPr>
            <a:picLocks noChangeAspect="1"/>
          </p:cNvPicPr>
          <p:nvPr/>
        </p:nvPicPr>
        <p:blipFill>
          <a:blip r:embed="rId7"/>
          <a:stretch>
            <a:fillRect/>
          </a:stretch>
        </p:blipFill>
        <p:spPr>
          <a:xfrm>
            <a:off x="9533117" y="3630453"/>
            <a:ext cx="952180" cy="1621381"/>
          </a:xfrm>
          <a:prstGeom prst="rect">
            <a:avLst/>
          </a:prstGeom>
        </p:spPr>
      </p:pic>
      <p:pic>
        <p:nvPicPr>
          <p:cNvPr id="7" name="Image 5" descr="preencoded.png"/>
          <p:cNvPicPr>
            <a:picLocks noChangeAspect="1"/>
          </p:cNvPicPr>
          <p:nvPr/>
        </p:nvPicPr>
        <p:blipFill>
          <a:blip r:embed="rId8"/>
          <a:stretch>
            <a:fillRect/>
          </a:stretch>
        </p:blipFill>
        <p:spPr>
          <a:xfrm>
            <a:off x="10505723" y="691751"/>
            <a:ext cx="816699" cy="705331"/>
          </a:xfrm>
          <a:prstGeom prst="rect">
            <a:avLst/>
          </a:prstGeom>
        </p:spPr>
      </p:pic>
      <p:pic>
        <p:nvPicPr>
          <p:cNvPr id="8" name="Image 6" descr="preencoded.png"/>
          <p:cNvPicPr>
            <a:picLocks noChangeAspect="1"/>
          </p:cNvPicPr>
          <p:nvPr/>
        </p:nvPicPr>
        <p:blipFill>
          <a:blip r:embed="rId9"/>
          <a:stretch>
            <a:fillRect/>
          </a:stretch>
        </p:blipFill>
        <p:spPr>
          <a:xfrm>
            <a:off x="593963" y="1972484"/>
            <a:ext cx="890945" cy="37123"/>
          </a:xfrm>
          <a:prstGeom prst="rect">
            <a:avLst/>
          </a:prstGeom>
        </p:spPr>
      </p:pic>
      <p:sp>
        <p:nvSpPr>
          <p:cNvPr id="13" name="Text 0"/>
          <p:cNvSpPr/>
          <p:nvPr/>
        </p:nvSpPr>
        <p:spPr>
          <a:xfrm>
            <a:off x="593963" y="1267153"/>
            <a:ext cx="12829604" cy="556840"/>
          </a:xfrm>
          <a:prstGeom prst="rect">
            <a:avLst/>
          </a:prstGeom>
          <a:noFill/>
          <a:ln/>
        </p:spPr>
        <p:txBody>
          <a:bodyPr vert="horz" wrap="square" lIns="0" tIns="0" rIns="0" bIns="0" rtlCol="0" anchor="t"/>
          <a:lstStyle/>
          <a:p>
            <a:pPr>
              <a:lnSpc>
                <a:spcPts val="4384"/>
              </a:lnSpc>
            </a:pPr>
            <a:r>
              <a:rPr lang="en-US" sz="4384" b="1" dirty="0">
                <a:solidFill>
                  <a:srgbClr val="1F2937"/>
                </a:solidFill>
                <a:latin typeface="ui-sans-serif" pitchFamily="34" charset="0"/>
                <a:ea typeface="ui-sans-serif" pitchFamily="34" charset="-122"/>
                <a:cs typeface="ui-sans-serif" pitchFamily="34" charset="-120"/>
              </a:rPr>
              <a:t>Amazon EC2 User Data</a:t>
            </a:r>
            <a:endParaRPr lang="en-US" sz="4384" dirty="0"/>
          </a:p>
        </p:txBody>
      </p:sp>
      <p:sp>
        <p:nvSpPr>
          <p:cNvPr id="14" name="Text 1"/>
          <p:cNvSpPr/>
          <p:nvPr/>
        </p:nvSpPr>
        <p:spPr>
          <a:xfrm>
            <a:off x="593963" y="2232343"/>
            <a:ext cx="8553069" cy="348026"/>
          </a:xfrm>
          <a:prstGeom prst="rect">
            <a:avLst/>
          </a:prstGeom>
          <a:noFill/>
          <a:ln/>
        </p:spPr>
        <p:txBody>
          <a:bodyPr vert="horz" wrap="square" lIns="0" tIns="0" rIns="0" bIns="0" rtlCol="0" anchor="t"/>
          <a:lstStyle/>
          <a:p>
            <a:pPr>
              <a:lnSpc>
                <a:spcPts val="2741"/>
              </a:lnSpc>
            </a:pPr>
            <a:r>
              <a:rPr lang="en-US" sz="2192" dirty="0">
                <a:solidFill>
                  <a:srgbClr val="4B5563"/>
                </a:solidFill>
                <a:latin typeface="ui-sans-serif" pitchFamily="34" charset="0"/>
                <a:ea typeface="ui-sans-serif" pitchFamily="34" charset="-122"/>
                <a:cs typeface="ui-sans-serif" pitchFamily="34" charset="-120"/>
              </a:rPr>
              <a:t>Automating Instance Configuration &amp; Initialization</a:t>
            </a:r>
            <a:endParaRPr lang="en-US" sz="2192"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095060" y="79226"/>
            <a:ext cx="2784202" cy="2784202"/>
          </a:xfrm>
          <a:prstGeom prst="rect">
            <a:avLst/>
          </a:prstGeom>
        </p:spPr>
      </p:pic>
      <p:pic>
        <p:nvPicPr>
          <p:cNvPr id="4" name="Image 2" descr="preencoded.png"/>
          <p:cNvPicPr>
            <a:picLocks noChangeAspect="1"/>
          </p:cNvPicPr>
          <p:nvPr/>
        </p:nvPicPr>
        <p:blipFill>
          <a:blip r:embed="rId5"/>
          <a:stretch>
            <a:fillRect/>
          </a:stretch>
        </p:blipFill>
        <p:spPr>
          <a:xfrm>
            <a:off x="0" y="4441143"/>
            <a:ext cx="2320168" cy="2784202"/>
          </a:xfrm>
          <a:prstGeom prst="rect">
            <a:avLst/>
          </a:prstGeom>
        </p:spPr>
      </p:pic>
      <p:pic>
        <p:nvPicPr>
          <p:cNvPr id="5" name="Image 3" descr="preencoded.png"/>
          <p:cNvPicPr>
            <a:picLocks noChangeAspect="1"/>
          </p:cNvPicPr>
          <p:nvPr/>
        </p:nvPicPr>
        <p:blipFill>
          <a:blip r:embed="rId6"/>
          <a:stretch>
            <a:fillRect/>
          </a:stretch>
        </p:blipFill>
        <p:spPr>
          <a:xfrm>
            <a:off x="439962" y="1201319"/>
            <a:ext cx="1004051" cy="1004051"/>
          </a:xfrm>
          <a:prstGeom prst="rect">
            <a:avLst/>
          </a:prstGeom>
        </p:spPr>
      </p:pic>
      <p:pic>
        <p:nvPicPr>
          <p:cNvPr id="6" name="Image 4" descr="preencoded.png"/>
          <p:cNvPicPr>
            <a:picLocks noChangeAspect="1"/>
          </p:cNvPicPr>
          <p:nvPr/>
        </p:nvPicPr>
        <p:blipFill>
          <a:blip r:embed="rId7"/>
          <a:stretch>
            <a:fillRect/>
          </a:stretch>
        </p:blipFill>
        <p:spPr>
          <a:xfrm>
            <a:off x="9533117" y="3630453"/>
            <a:ext cx="952180" cy="1621381"/>
          </a:xfrm>
          <a:prstGeom prst="rect">
            <a:avLst/>
          </a:prstGeom>
        </p:spPr>
      </p:pic>
      <p:pic>
        <p:nvPicPr>
          <p:cNvPr id="7" name="Image 5" descr="preencoded.png"/>
          <p:cNvPicPr>
            <a:picLocks noChangeAspect="1"/>
          </p:cNvPicPr>
          <p:nvPr/>
        </p:nvPicPr>
        <p:blipFill>
          <a:blip r:embed="rId8"/>
          <a:stretch>
            <a:fillRect/>
          </a:stretch>
        </p:blipFill>
        <p:spPr>
          <a:xfrm>
            <a:off x="593963" y="1118662"/>
            <a:ext cx="890945" cy="37123"/>
          </a:xfrm>
          <a:prstGeom prst="rect">
            <a:avLst/>
          </a:prstGeom>
        </p:spPr>
      </p:pic>
      <p:pic>
        <p:nvPicPr>
          <p:cNvPr id="8" name="Image 6" descr="preencoded.png"/>
          <p:cNvPicPr>
            <a:picLocks noChangeAspect="1"/>
          </p:cNvPicPr>
          <p:nvPr/>
        </p:nvPicPr>
        <p:blipFill>
          <a:blip r:embed="rId9"/>
          <a:stretch>
            <a:fillRect/>
          </a:stretch>
        </p:blipFill>
        <p:spPr>
          <a:xfrm>
            <a:off x="593963" y="1740467"/>
            <a:ext cx="10691336" cy="1169365"/>
          </a:xfrm>
          <a:prstGeom prst="rect">
            <a:avLst/>
          </a:prstGeom>
        </p:spPr>
      </p:pic>
      <p:pic>
        <p:nvPicPr>
          <p:cNvPr id="9" name="Image 7" descr="preencoded.png"/>
          <p:cNvPicPr>
            <a:picLocks noChangeAspect="1"/>
          </p:cNvPicPr>
          <p:nvPr/>
        </p:nvPicPr>
        <p:blipFill>
          <a:blip r:embed="rId10"/>
          <a:stretch>
            <a:fillRect/>
          </a:stretch>
        </p:blipFill>
        <p:spPr>
          <a:xfrm>
            <a:off x="593963" y="3355304"/>
            <a:ext cx="296982" cy="334104"/>
          </a:xfrm>
          <a:prstGeom prst="rect">
            <a:avLst/>
          </a:prstGeom>
        </p:spPr>
      </p:pic>
      <p:pic>
        <p:nvPicPr>
          <p:cNvPr id="10" name="Image 8" descr="preencoded.png"/>
          <p:cNvPicPr>
            <a:picLocks noChangeAspect="1"/>
          </p:cNvPicPr>
          <p:nvPr/>
        </p:nvPicPr>
        <p:blipFill>
          <a:blip r:embed="rId11"/>
          <a:stretch>
            <a:fillRect/>
          </a:stretch>
        </p:blipFill>
        <p:spPr>
          <a:xfrm>
            <a:off x="6088122" y="3355304"/>
            <a:ext cx="417630" cy="334104"/>
          </a:xfrm>
          <a:prstGeom prst="rect">
            <a:avLst/>
          </a:prstGeom>
        </p:spPr>
      </p:pic>
      <p:pic>
        <p:nvPicPr>
          <p:cNvPr id="11" name="Image 9" descr="preencoded.png"/>
          <p:cNvPicPr>
            <a:picLocks noChangeAspect="1"/>
          </p:cNvPicPr>
          <p:nvPr/>
        </p:nvPicPr>
        <p:blipFill>
          <a:blip r:embed="rId12"/>
          <a:stretch>
            <a:fillRect/>
          </a:stretch>
        </p:blipFill>
        <p:spPr>
          <a:xfrm>
            <a:off x="593963" y="4506108"/>
            <a:ext cx="380508" cy="334104"/>
          </a:xfrm>
          <a:prstGeom prst="rect">
            <a:avLst/>
          </a:prstGeom>
        </p:spPr>
      </p:pic>
      <p:pic>
        <p:nvPicPr>
          <p:cNvPr id="12" name="Image 10" descr="preencoded.png"/>
          <p:cNvPicPr>
            <a:picLocks noChangeAspect="1"/>
          </p:cNvPicPr>
          <p:nvPr/>
        </p:nvPicPr>
        <p:blipFill>
          <a:blip r:embed="rId13"/>
          <a:stretch>
            <a:fillRect/>
          </a:stretch>
        </p:blipFill>
        <p:spPr>
          <a:xfrm>
            <a:off x="6088122" y="4506108"/>
            <a:ext cx="334104" cy="334104"/>
          </a:xfrm>
          <a:prstGeom prst="rect">
            <a:avLst/>
          </a:prstGeom>
        </p:spPr>
      </p:pic>
      <p:sp>
        <p:nvSpPr>
          <p:cNvPr id="14" name="Text 0"/>
          <p:cNvSpPr/>
          <p:nvPr/>
        </p:nvSpPr>
        <p:spPr>
          <a:xfrm>
            <a:off x="593963" y="673190"/>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What is EC2 User Data?</a:t>
            </a:r>
            <a:endParaRPr lang="en-US" sz="2631" dirty="0"/>
          </a:p>
        </p:txBody>
      </p:sp>
      <p:sp>
        <p:nvSpPr>
          <p:cNvPr id="15" name="Text 1"/>
          <p:cNvSpPr/>
          <p:nvPr/>
        </p:nvSpPr>
        <p:spPr>
          <a:xfrm>
            <a:off x="816699" y="1963203"/>
            <a:ext cx="10245864" cy="723893"/>
          </a:xfrm>
          <a:prstGeom prst="rect">
            <a:avLst/>
          </a:prstGeom>
          <a:noFill/>
          <a:ln/>
        </p:spPr>
        <p:txBody>
          <a:bodyPr vert="horz" wrap="square" lIns="0" tIns="0" rIns="0" bIns="0" rtlCol="0" anchor="t"/>
          <a:lstStyle/>
          <a:p>
            <a:pPr>
              <a:lnSpc>
                <a:spcPts val="2850"/>
              </a:lnSpc>
            </a:pPr>
            <a:r>
              <a:rPr lang="en-US" sz="1754" dirty="0">
                <a:solidFill>
                  <a:srgbClr val="374151"/>
                </a:solidFill>
                <a:latin typeface="ui-sans-serif" pitchFamily="34" charset="0"/>
                <a:ea typeface="ui-sans-serif" pitchFamily="34" charset="-122"/>
                <a:cs typeface="ui-sans-serif" pitchFamily="34" charset="-120"/>
              </a:rPr>
              <a:t>Amazon EC2 User Data is a </a:t>
            </a:r>
            <a:r>
              <a:rPr lang="en-US" sz="1754" b="1" dirty="0">
                <a:solidFill>
                  <a:srgbClr val="FF9900"/>
                </a:solidFill>
                <a:latin typeface="ui-sans-serif" pitchFamily="34" charset="0"/>
                <a:ea typeface="ui-sans-serif" pitchFamily="34" charset="-122"/>
                <a:cs typeface="ui-sans-serif" pitchFamily="34" charset="-120"/>
              </a:rPr>
              <a:t>powerful feature</a:t>
            </a:r>
            <a:r>
              <a:rPr lang="en-US" sz="1754" dirty="0">
                <a:solidFill>
                  <a:srgbClr val="374151"/>
                </a:solidFill>
                <a:latin typeface="ui-sans-serif" pitchFamily="34" charset="0"/>
                <a:ea typeface="ui-sans-serif" pitchFamily="34" charset="-122"/>
                <a:cs typeface="ui-sans-serif" pitchFamily="34" charset="-120"/>
              </a:rPr>
              <a:t> that enables you to pass initialization scripts or configuration directives to an EC2 instance when it is launched.</a:t>
            </a:r>
            <a:endParaRPr lang="en-US" sz="1754" dirty="0"/>
          </a:p>
        </p:txBody>
      </p:sp>
      <p:sp>
        <p:nvSpPr>
          <p:cNvPr id="16" name="Text 2"/>
          <p:cNvSpPr/>
          <p:nvPr/>
        </p:nvSpPr>
        <p:spPr>
          <a:xfrm>
            <a:off x="1039435" y="3355304"/>
            <a:ext cx="4751705"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Execution During Boot</a:t>
            </a:r>
            <a:endParaRPr lang="en-US" sz="1461" dirty="0"/>
          </a:p>
        </p:txBody>
      </p:sp>
      <p:sp>
        <p:nvSpPr>
          <p:cNvPr id="17" name="Text 3"/>
          <p:cNvSpPr/>
          <p:nvPr/>
        </p:nvSpPr>
        <p:spPr>
          <a:xfrm>
            <a:off x="1039435" y="3689408"/>
            <a:ext cx="4751705"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Data is executed during the instance's first boot cycle, allowing for automated setup tasks.</a:t>
            </a:r>
            <a:endParaRPr lang="en-US" sz="1315" dirty="0"/>
          </a:p>
        </p:txBody>
      </p:sp>
      <p:sp>
        <p:nvSpPr>
          <p:cNvPr id="18" name="Text 4"/>
          <p:cNvSpPr/>
          <p:nvPr/>
        </p:nvSpPr>
        <p:spPr>
          <a:xfrm>
            <a:off x="6654243" y="3355304"/>
            <a:ext cx="463105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Bootstrap Process</a:t>
            </a:r>
            <a:endParaRPr lang="en-US" sz="1461" dirty="0"/>
          </a:p>
        </p:txBody>
      </p:sp>
      <p:sp>
        <p:nvSpPr>
          <p:cNvPr id="19" name="Text 5"/>
          <p:cNvSpPr/>
          <p:nvPr/>
        </p:nvSpPr>
        <p:spPr>
          <a:xfrm>
            <a:off x="6654243" y="3689408"/>
            <a:ext cx="4631056"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Enables customization of instance behavior as part of the bootstrapping process.</a:t>
            </a:r>
            <a:endParaRPr lang="en-US" sz="1315" dirty="0"/>
          </a:p>
        </p:txBody>
      </p:sp>
      <p:sp>
        <p:nvSpPr>
          <p:cNvPr id="20" name="Text 6"/>
          <p:cNvSpPr/>
          <p:nvPr/>
        </p:nvSpPr>
        <p:spPr>
          <a:xfrm>
            <a:off x="1122961" y="4506108"/>
            <a:ext cx="5601815"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Initialization Scripts</a:t>
            </a:r>
            <a:endParaRPr lang="en-US" sz="1461" dirty="0"/>
          </a:p>
        </p:txBody>
      </p:sp>
      <p:sp>
        <p:nvSpPr>
          <p:cNvPr id="21" name="Text 7"/>
          <p:cNvSpPr/>
          <p:nvPr/>
        </p:nvSpPr>
        <p:spPr>
          <a:xfrm>
            <a:off x="1122962" y="4840212"/>
            <a:ext cx="4668179"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Supports various script types depending on the instance operating system.</a:t>
            </a:r>
            <a:endParaRPr lang="en-US" sz="1315" dirty="0"/>
          </a:p>
        </p:txBody>
      </p:sp>
      <p:sp>
        <p:nvSpPr>
          <p:cNvPr id="22" name="Text 8"/>
          <p:cNvSpPr/>
          <p:nvPr/>
        </p:nvSpPr>
        <p:spPr>
          <a:xfrm>
            <a:off x="6570717" y="4506108"/>
            <a:ext cx="5657499"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Security Considerations</a:t>
            </a:r>
            <a:endParaRPr lang="en-US" sz="1461" dirty="0"/>
          </a:p>
        </p:txBody>
      </p:sp>
      <p:sp>
        <p:nvSpPr>
          <p:cNvPr id="23" name="Text 9"/>
          <p:cNvSpPr/>
          <p:nvPr/>
        </p:nvSpPr>
        <p:spPr>
          <a:xfrm>
            <a:off x="6570717" y="4840212"/>
            <a:ext cx="4714582"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User data is not encrypted at rest and should not contain sensitive information.</a:t>
            </a:r>
            <a:endParaRPr lang="en-US" sz="131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503410" y="79226"/>
            <a:ext cx="2375853" cy="2375853"/>
          </a:xfrm>
          <a:prstGeom prst="rect">
            <a:avLst/>
          </a:prstGeom>
        </p:spPr>
      </p:pic>
      <p:pic>
        <p:nvPicPr>
          <p:cNvPr id="4" name="Image 2" descr="preencoded.png"/>
          <p:cNvPicPr>
            <a:picLocks noChangeAspect="1"/>
          </p:cNvPicPr>
          <p:nvPr/>
        </p:nvPicPr>
        <p:blipFill>
          <a:blip r:embed="rId5"/>
          <a:stretch>
            <a:fillRect/>
          </a:stretch>
        </p:blipFill>
        <p:spPr>
          <a:xfrm>
            <a:off x="0" y="3791496"/>
            <a:ext cx="2969816" cy="2969816"/>
          </a:xfrm>
          <a:prstGeom prst="rect">
            <a:avLst/>
          </a:prstGeom>
        </p:spPr>
      </p:pic>
      <p:pic>
        <p:nvPicPr>
          <p:cNvPr id="5" name="Image 3" descr="preencoded.png"/>
          <p:cNvPicPr>
            <a:picLocks noChangeAspect="1"/>
          </p:cNvPicPr>
          <p:nvPr/>
        </p:nvPicPr>
        <p:blipFill>
          <a:blip r:embed="rId6"/>
          <a:stretch>
            <a:fillRect/>
          </a:stretch>
        </p:blipFill>
        <p:spPr>
          <a:xfrm>
            <a:off x="371227" y="895926"/>
            <a:ext cx="742454" cy="37123"/>
          </a:xfrm>
          <a:prstGeom prst="rect">
            <a:avLst/>
          </a:prstGeom>
        </p:spPr>
      </p:pic>
      <p:pic>
        <p:nvPicPr>
          <p:cNvPr id="6" name="Image 4" descr="preencoded.png"/>
          <p:cNvPicPr>
            <a:picLocks noChangeAspect="1"/>
          </p:cNvPicPr>
          <p:nvPr/>
        </p:nvPicPr>
        <p:blipFill>
          <a:blip r:embed="rId7"/>
          <a:stretch>
            <a:fillRect/>
          </a:stretch>
        </p:blipFill>
        <p:spPr>
          <a:xfrm>
            <a:off x="371227" y="1898238"/>
            <a:ext cx="3563779" cy="3786515"/>
          </a:xfrm>
          <a:prstGeom prst="rect">
            <a:avLst/>
          </a:prstGeom>
        </p:spPr>
      </p:pic>
      <p:pic>
        <p:nvPicPr>
          <p:cNvPr id="7" name="Image 5" descr="preencoded.png"/>
          <p:cNvPicPr>
            <a:picLocks noChangeAspect="1"/>
          </p:cNvPicPr>
          <p:nvPr/>
        </p:nvPicPr>
        <p:blipFill>
          <a:blip r:embed="rId8"/>
          <a:stretch>
            <a:fillRect/>
          </a:stretch>
        </p:blipFill>
        <p:spPr>
          <a:xfrm>
            <a:off x="371227" y="1898238"/>
            <a:ext cx="3563779" cy="631086"/>
          </a:xfrm>
          <a:prstGeom prst="rect">
            <a:avLst/>
          </a:prstGeom>
        </p:spPr>
      </p:pic>
      <p:pic>
        <p:nvPicPr>
          <p:cNvPr id="8" name="Image 6" descr="preencoded.png"/>
          <p:cNvPicPr>
            <a:picLocks noChangeAspect="1"/>
          </p:cNvPicPr>
          <p:nvPr/>
        </p:nvPicPr>
        <p:blipFill>
          <a:blip r:embed="rId9"/>
          <a:stretch>
            <a:fillRect/>
          </a:stretch>
        </p:blipFill>
        <p:spPr>
          <a:xfrm>
            <a:off x="519718" y="2046729"/>
            <a:ext cx="278420" cy="334104"/>
          </a:xfrm>
          <a:prstGeom prst="rect">
            <a:avLst/>
          </a:prstGeom>
        </p:spPr>
      </p:pic>
      <p:pic>
        <p:nvPicPr>
          <p:cNvPr id="9" name="Image 7" descr="preencoded.png"/>
          <p:cNvPicPr>
            <a:picLocks noChangeAspect="1"/>
          </p:cNvPicPr>
          <p:nvPr/>
        </p:nvPicPr>
        <p:blipFill>
          <a:blip r:embed="rId10"/>
          <a:stretch>
            <a:fillRect/>
          </a:stretch>
        </p:blipFill>
        <p:spPr>
          <a:xfrm>
            <a:off x="556841" y="3643005"/>
            <a:ext cx="213455" cy="259859"/>
          </a:xfrm>
          <a:prstGeom prst="rect">
            <a:avLst/>
          </a:prstGeom>
        </p:spPr>
      </p:pic>
      <p:pic>
        <p:nvPicPr>
          <p:cNvPr id="10" name="Image 8" descr="preencoded.png"/>
          <p:cNvPicPr>
            <a:picLocks noChangeAspect="1"/>
          </p:cNvPicPr>
          <p:nvPr/>
        </p:nvPicPr>
        <p:blipFill>
          <a:blip r:embed="rId11"/>
          <a:stretch>
            <a:fillRect/>
          </a:stretch>
        </p:blipFill>
        <p:spPr>
          <a:xfrm>
            <a:off x="556840" y="4199846"/>
            <a:ext cx="129929" cy="259859"/>
          </a:xfrm>
          <a:prstGeom prst="rect">
            <a:avLst/>
          </a:prstGeom>
        </p:spPr>
      </p:pic>
      <p:pic>
        <p:nvPicPr>
          <p:cNvPr id="11" name="Image 9" descr="preencoded.png"/>
          <p:cNvPicPr>
            <a:picLocks noChangeAspect="1"/>
          </p:cNvPicPr>
          <p:nvPr/>
        </p:nvPicPr>
        <p:blipFill>
          <a:blip r:embed="rId12"/>
          <a:stretch>
            <a:fillRect/>
          </a:stretch>
        </p:blipFill>
        <p:spPr>
          <a:xfrm>
            <a:off x="556840" y="4756686"/>
            <a:ext cx="185613" cy="259859"/>
          </a:xfrm>
          <a:prstGeom prst="rect">
            <a:avLst/>
          </a:prstGeom>
        </p:spPr>
      </p:pic>
      <p:pic>
        <p:nvPicPr>
          <p:cNvPr id="12" name="Image 10" descr="preencoded.png"/>
          <p:cNvPicPr>
            <a:picLocks noChangeAspect="1"/>
          </p:cNvPicPr>
          <p:nvPr/>
        </p:nvPicPr>
        <p:blipFill>
          <a:blip r:embed="rId7"/>
          <a:stretch>
            <a:fillRect/>
          </a:stretch>
        </p:blipFill>
        <p:spPr>
          <a:xfrm>
            <a:off x="4157742" y="1898238"/>
            <a:ext cx="3563779" cy="3786515"/>
          </a:xfrm>
          <a:prstGeom prst="rect">
            <a:avLst/>
          </a:prstGeom>
        </p:spPr>
      </p:pic>
      <p:pic>
        <p:nvPicPr>
          <p:cNvPr id="13" name="Image 11" descr="preencoded.png"/>
          <p:cNvPicPr>
            <a:picLocks noChangeAspect="1"/>
          </p:cNvPicPr>
          <p:nvPr/>
        </p:nvPicPr>
        <p:blipFill>
          <a:blip r:embed="rId8"/>
          <a:stretch>
            <a:fillRect/>
          </a:stretch>
        </p:blipFill>
        <p:spPr>
          <a:xfrm>
            <a:off x="4157742" y="1898238"/>
            <a:ext cx="3563779" cy="631086"/>
          </a:xfrm>
          <a:prstGeom prst="rect">
            <a:avLst/>
          </a:prstGeom>
        </p:spPr>
      </p:pic>
      <p:pic>
        <p:nvPicPr>
          <p:cNvPr id="14" name="Image 12" descr="preencoded.png"/>
          <p:cNvPicPr>
            <a:picLocks noChangeAspect="1"/>
          </p:cNvPicPr>
          <p:nvPr/>
        </p:nvPicPr>
        <p:blipFill>
          <a:blip r:embed="rId13"/>
          <a:stretch>
            <a:fillRect/>
          </a:stretch>
        </p:blipFill>
        <p:spPr>
          <a:xfrm>
            <a:off x="4306233" y="2046729"/>
            <a:ext cx="278420" cy="334104"/>
          </a:xfrm>
          <a:prstGeom prst="rect">
            <a:avLst/>
          </a:prstGeom>
        </p:spPr>
      </p:pic>
      <p:pic>
        <p:nvPicPr>
          <p:cNvPr id="15" name="Image 13" descr="preencoded.png"/>
          <p:cNvPicPr>
            <a:picLocks noChangeAspect="1"/>
          </p:cNvPicPr>
          <p:nvPr/>
        </p:nvPicPr>
        <p:blipFill>
          <a:blip r:embed="rId11"/>
          <a:stretch>
            <a:fillRect/>
          </a:stretch>
        </p:blipFill>
        <p:spPr>
          <a:xfrm>
            <a:off x="4343355" y="3865741"/>
            <a:ext cx="129929" cy="259859"/>
          </a:xfrm>
          <a:prstGeom prst="rect">
            <a:avLst/>
          </a:prstGeom>
        </p:spPr>
      </p:pic>
      <p:pic>
        <p:nvPicPr>
          <p:cNvPr id="16" name="Image 14" descr="preencoded.png"/>
          <p:cNvPicPr>
            <a:picLocks noChangeAspect="1"/>
          </p:cNvPicPr>
          <p:nvPr/>
        </p:nvPicPr>
        <p:blipFill>
          <a:blip r:embed="rId14"/>
          <a:stretch>
            <a:fillRect/>
          </a:stretch>
        </p:blipFill>
        <p:spPr>
          <a:xfrm>
            <a:off x="4343355" y="4422582"/>
            <a:ext cx="148491" cy="259859"/>
          </a:xfrm>
          <a:prstGeom prst="rect">
            <a:avLst/>
          </a:prstGeom>
        </p:spPr>
      </p:pic>
      <p:pic>
        <p:nvPicPr>
          <p:cNvPr id="17" name="Image 15" descr="preencoded.png"/>
          <p:cNvPicPr>
            <a:picLocks noChangeAspect="1"/>
          </p:cNvPicPr>
          <p:nvPr/>
        </p:nvPicPr>
        <p:blipFill>
          <a:blip r:embed="rId7"/>
          <a:stretch>
            <a:fillRect/>
          </a:stretch>
        </p:blipFill>
        <p:spPr>
          <a:xfrm>
            <a:off x="7944256" y="1898238"/>
            <a:ext cx="3563779" cy="3786515"/>
          </a:xfrm>
          <a:prstGeom prst="rect">
            <a:avLst/>
          </a:prstGeom>
        </p:spPr>
      </p:pic>
      <p:pic>
        <p:nvPicPr>
          <p:cNvPr id="18" name="Image 16" descr="preencoded.png"/>
          <p:cNvPicPr>
            <a:picLocks noChangeAspect="1"/>
          </p:cNvPicPr>
          <p:nvPr/>
        </p:nvPicPr>
        <p:blipFill>
          <a:blip r:embed="rId8"/>
          <a:stretch>
            <a:fillRect/>
          </a:stretch>
        </p:blipFill>
        <p:spPr>
          <a:xfrm>
            <a:off x="7944256" y="1898238"/>
            <a:ext cx="3563779" cy="631086"/>
          </a:xfrm>
          <a:prstGeom prst="rect">
            <a:avLst/>
          </a:prstGeom>
        </p:spPr>
      </p:pic>
      <p:pic>
        <p:nvPicPr>
          <p:cNvPr id="19" name="Image 17" descr="preencoded.png"/>
          <p:cNvPicPr>
            <a:picLocks noChangeAspect="1"/>
          </p:cNvPicPr>
          <p:nvPr/>
        </p:nvPicPr>
        <p:blipFill>
          <a:blip r:embed="rId15"/>
          <a:stretch>
            <a:fillRect/>
          </a:stretch>
        </p:blipFill>
        <p:spPr>
          <a:xfrm>
            <a:off x="8092747" y="2046729"/>
            <a:ext cx="352666" cy="334104"/>
          </a:xfrm>
          <a:prstGeom prst="rect">
            <a:avLst/>
          </a:prstGeom>
        </p:spPr>
      </p:pic>
      <p:pic>
        <p:nvPicPr>
          <p:cNvPr id="20" name="Image 18" descr="preencoded.png"/>
          <p:cNvPicPr>
            <a:picLocks noChangeAspect="1"/>
          </p:cNvPicPr>
          <p:nvPr/>
        </p:nvPicPr>
        <p:blipFill>
          <a:blip r:embed="rId16"/>
          <a:stretch>
            <a:fillRect/>
          </a:stretch>
        </p:blipFill>
        <p:spPr>
          <a:xfrm>
            <a:off x="8129870" y="3643005"/>
            <a:ext cx="185613" cy="259859"/>
          </a:xfrm>
          <a:prstGeom prst="rect">
            <a:avLst/>
          </a:prstGeom>
        </p:spPr>
      </p:pic>
      <p:pic>
        <p:nvPicPr>
          <p:cNvPr id="21" name="Image 19" descr="preencoded.png"/>
          <p:cNvPicPr>
            <a:picLocks noChangeAspect="1"/>
          </p:cNvPicPr>
          <p:nvPr/>
        </p:nvPicPr>
        <p:blipFill>
          <a:blip r:embed="rId17"/>
          <a:stretch>
            <a:fillRect/>
          </a:stretch>
        </p:blipFill>
        <p:spPr>
          <a:xfrm>
            <a:off x="8129870" y="4199846"/>
            <a:ext cx="167052" cy="259859"/>
          </a:xfrm>
          <a:prstGeom prst="rect">
            <a:avLst/>
          </a:prstGeom>
        </p:spPr>
      </p:pic>
      <p:pic>
        <p:nvPicPr>
          <p:cNvPr id="22" name="Image 20" descr="preencoded.png"/>
          <p:cNvPicPr>
            <a:picLocks noChangeAspect="1"/>
          </p:cNvPicPr>
          <p:nvPr/>
        </p:nvPicPr>
        <p:blipFill>
          <a:blip r:embed="rId18"/>
          <a:stretch>
            <a:fillRect/>
          </a:stretch>
        </p:blipFill>
        <p:spPr>
          <a:xfrm>
            <a:off x="8129870" y="4942299"/>
            <a:ext cx="167052" cy="259859"/>
          </a:xfrm>
          <a:prstGeom prst="rect">
            <a:avLst/>
          </a:prstGeom>
        </p:spPr>
      </p:pic>
      <p:sp>
        <p:nvSpPr>
          <p:cNvPr id="23"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Storage Options</a:t>
            </a:r>
            <a:endParaRPr lang="en-US" sz="2631" dirty="0"/>
          </a:p>
        </p:txBody>
      </p:sp>
      <p:sp>
        <p:nvSpPr>
          <p:cNvPr id="24" name="Text 1"/>
          <p:cNvSpPr/>
          <p:nvPr/>
        </p:nvSpPr>
        <p:spPr>
          <a:xfrm>
            <a:off x="371227" y="1155784"/>
            <a:ext cx="11136809" cy="519718"/>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EC2 offers various storage solutions to meet different workload requirements. Each option provides distinct advantages in terms of performance, durability, and use cases.</a:t>
            </a:r>
            <a:endParaRPr lang="en-US" sz="1461" dirty="0"/>
          </a:p>
        </p:txBody>
      </p:sp>
      <p:sp>
        <p:nvSpPr>
          <p:cNvPr id="25" name="Text 2"/>
          <p:cNvSpPr/>
          <p:nvPr/>
        </p:nvSpPr>
        <p:spPr>
          <a:xfrm>
            <a:off x="946629" y="2065290"/>
            <a:ext cx="194859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EBS Volumes</a:t>
            </a:r>
            <a:endParaRPr lang="en-US" sz="1754" dirty="0"/>
          </a:p>
        </p:txBody>
      </p:sp>
      <p:sp>
        <p:nvSpPr>
          <p:cNvPr id="26" name="Text 3"/>
          <p:cNvSpPr/>
          <p:nvPr/>
        </p:nvSpPr>
        <p:spPr>
          <a:xfrm>
            <a:off x="519718" y="2677815"/>
            <a:ext cx="326679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Durable, block-level storage volumes that persist independently of instance life.</a:t>
            </a:r>
            <a:endParaRPr lang="en-US" sz="1169" dirty="0"/>
          </a:p>
        </p:txBody>
      </p:sp>
      <p:sp>
        <p:nvSpPr>
          <p:cNvPr id="27" name="Text 4"/>
          <p:cNvSpPr/>
          <p:nvPr/>
        </p:nvSpPr>
        <p:spPr>
          <a:xfrm>
            <a:off x="519718" y="3234655"/>
            <a:ext cx="3266797"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Volume Types:</a:t>
            </a:r>
            <a:endParaRPr lang="en-US" sz="1315" dirty="0"/>
          </a:p>
        </p:txBody>
      </p:sp>
      <p:sp>
        <p:nvSpPr>
          <p:cNvPr id="28" name="Text 5"/>
          <p:cNvSpPr/>
          <p:nvPr/>
        </p:nvSpPr>
        <p:spPr>
          <a:xfrm>
            <a:off x="844541" y="3624444"/>
            <a:ext cx="2489425" cy="176333"/>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General Purpose SSD (gp3):</a:t>
            </a:r>
            <a:endParaRPr lang="en-US" sz="1169" dirty="0"/>
          </a:p>
        </p:txBody>
      </p:sp>
      <p:sp>
        <p:nvSpPr>
          <p:cNvPr id="29" name="Text 6"/>
          <p:cNvSpPr/>
          <p:nvPr/>
        </p:nvSpPr>
        <p:spPr>
          <a:xfrm>
            <a:off x="844541" y="3828619"/>
            <a:ext cx="2489425"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Balanced performance and cost</a:t>
            </a:r>
            <a:endParaRPr lang="en-US" sz="1023" dirty="0"/>
          </a:p>
        </p:txBody>
      </p:sp>
      <p:sp>
        <p:nvSpPr>
          <p:cNvPr id="30" name="Text 7"/>
          <p:cNvSpPr/>
          <p:nvPr/>
        </p:nvSpPr>
        <p:spPr>
          <a:xfrm>
            <a:off x="846746" y="4162723"/>
            <a:ext cx="2442441" cy="176333"/>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Provisioned IOPS SSD (io2):</a:t>
            </a:r>
            <a:endParaRPr lang="en-US" sz="1169" dirty="0"/>
          </a:p>
        </p:txBody>
      </p:sp>
      <p:sp>
        <p:nvSpPr>
          <p:cNvPr id="31" name="Text 8"/>
          <p:cNvSpPr/>
          <p:nvPr/>
        </p:nvSpPr>
        <p:spPr>
          <a:xfrm>
            <a:off x="844541" y="4376179"/>
            <a:ext cx="2442441"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Low latency, high throughput</a:t>
            </a:r>
            <a:endParaRPr lang="en-US" sz="1023" dirty="0"/>
          </a:p>
        </p:txBody>
      </p:sp>
      <p:sp>
        <p:nvSpPr>
          <p:cNvPr id="32" name="Text 9"/>
          <p:cNvSpPr/>
          <p:nvPr/>
        </p:nvSpPr>
        <p:spPr>
          <a:xfrm>
            <a:off x="816700" y="4738125"/>
            <a:ext cx="3000674" cy="176333"/>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Throughput Optimized HDD (st1):</a:t>
            </a:r>
            <a:endParaRPr lang="en-US" sz="1169" dirty="0"/>
          </a:p>
        </p:txBody>
      </p:sp>
      <p:sp>
        <p:nvSpPr>
          <p:cNvPr id="33" name="Text 10"/>
          <p:cNvSpPr/>
          <p:nvPr/>
        </p:nvSpPr>
        <p:spPr>
          <a:xfrm>
            <a:off x="846746" y="4931729"/>
            <a:ext cx="3000674"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Large sequential workloads</a:t>
            </a:r>
            <a:endParaRPr lang="en-US" sz="1023" dirty="0"/>
          </a:p>
        </p:txBody>
      </p:sp>
      <p:sp>
        <p:nvSpPr>
          <p:cNvPr id="34" name="Text 11"/>
          <p:cNvSpPr/>
          <p:nvPr/>
        </p:nvSpPr>
        <p:spPr>
          <a:xfrm>
            <a:off x="4733144" y="2065290"/>
            <a:ext cx="219708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Instance Store</a:t>
            </a:r>
            <a:endParaRPr lang="en-US" sz="1754" dirty="0"/>
          </a:p>
        </p:txBody>
      </p:sp>
      <p:sp>
        <p:nvSpPr>
          <p:cNvPr id="35" name="Text 12"/>
          <p:cNvSpPr/>
          <p:nvPr/>
        </p:nvSpPr>
        <p:spPr>
          <a:xfrm>
            <a:off x="4306233" y="2677815"/>
            <a:ext cx="3266797"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Temporary storage physically attached to the host machine. Data is lost if instance is stopped or terminated.</a:t>
            </a:r>
            <a:endParaRPr lang="en-US" sz="1169" dirty="0"/>
          </a:p>
        </p:txBody>
      </p:sp>
      <p:sp>
        <p:nvSpPr>
          <p:cNvPr id="36" name="Text 13"/>
          <p:cNvSpPr/>
          <p:nvPr/>
        </p:nvSpPr>
        <p:spPr>
          <a:xfrm>
            <a:off x="4306233" y="3457392"/>
            <a:ext cx="3266797"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Characteristics:</a:t>
            </a:r>
            <a:endParaRPr lang="en-US" sz="1315" dirty="0"/>
          </a:p>
        </p:txBody>
      </p:sp>
      <p:sp>
        <p:nvSpPr>
          <p:cNvPr id="37" name="Text 14"/>
          <p:cNvSpPr/>
          <p:nvPr/>
        </p:nvSpPr>
        <p:spPr>
          <a:xfrm>
            <a:off x="4547531" y="3847180"/>
            <a:ext cx="1870809" cy="176333"/>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High I/O Throughput:</a:t>
            </a:r>
            <a:endParaRPr lang="en-US" sz="1169" dirty="0"/>
          </a:p>
        </p:txBody>
      </p:sp>
      <p:sp>
        <p:nvSpPr>
          <p:cNvPr id="38" name="Text 15"/>
          <p:cNvSpPr/>
          <p:nvPr/>
        </p:nvSpPr>
        <p:spPr>
          <a:xfrm>
            <a:off x="4547530" y="4051355"/>
            <a:ext cx="2864770"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Very fast storage for temporary data</a:t>
            </a:r>
            <a:endParaRPr lang="en-US" sz="1023" dirty="0"/>
          </a:p>
        </p:txBody>
      </p:sp>
      <p:sp>
        <p:nvSpPr>
          <p:cNvPr id="39" name="Text 16"/>
          <p:cNvSpPr/>
          <p:nvPr/>
        </p:nvSpPr>
        <p:spPr>
          <a:xfrm>
            <a:off x="4566092" y="4404021"/>
            <a:ext cx="1777365" cy="176333"/>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Ephemeral Storage:</a:t>
            </a:r>
            <a:endParaRPr lang="en-US" sz="1169" dirty="0"/>
          </a:p>
        </p:txBody>
      </p:sp>
      <p:sp>
        <p:nvSpPr>
          <p:cNvPr id="40" name="Text 17"/>
          <p:cNvSpPr/>
          <p:nvPr/>
        </p:nvSpPr>
        <p:spPr>
          <a:xfrm>
            <a:off x="4566092" y="4608195"/>
            <a:ext cx="2860767"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Data lost on instance stop/terminate</a:t>
            </a:r>
            <a:endParaRPr lang="en-US" sz="1023" dirty="0"/>
          </a:p>
        </p:txBody>
      </p:sp>
      <p:sp>
        <p:nvSpPr>
          <p:cNvPr id="41" name="Text 18"/>
          <p:cNvSpPr/>
          <p:nvPr/>
        </p:nvSpPr>
        <p:spPr>
          <a:xfrm>
            <a:off x="4417601" y="4960861"/>
            <a:ext cx="978473" cy="176333"/>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Use Cases:</a:t>
            </a:r>
            <a:endParaRPr lang="en-US" sz="1169" dirty="0"/>
          </a:p>
        </p:txBody>
      </p:sp>
      <p:sp>
        <p:nvSpPr>
          <p:cNvPr id="42" name="Text 19"/>
          <p:cNvSpPr/>
          <p:nvPr/>
        </p:nvSpPr>
        <p:spPr>
          <a:xfrm>
            <a:off x="4417601" y="5165036"/>
            <a:ext cx="3350787"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Cache data, scratch space, temporary files</a:t>
            </a:r>
            <a:endParaRPr lang="en-US" sz="1023" dirty="0"/>
          </a:p>
        </p:txBody>
      </p:sp>
      <p:sp>
        <p:nvSpPr>
          <p:cNvPr id="43" name="Text 20"/>
          <p:cNvSpPr/>
          <p:nvPr/>
        </p:nvSpPr>
        <p:spPr>
          <a:xfrm>
            <a:off x="8593904" y="2065290"/>
            <a:ext cx="1524350"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EFS &amp; FSx</a:t>
            </a:r>
            <a:endParaRPr lang="en-US" sz="1754" dirty="0"/>
          </a:p>
        </p:txBody>
      </p:sp>
      <p:sp>
        <p:nvSpPr>
          <p:cNvPr id="44" name="Text 21"/>
          <p:cNvSpPr/>
          <p:nvPr/>
        </p:nvSpPr>
        <p:spPr>
          <a:xfrm>
            <a:off x="8092747" y="2677815"/>
            <a:ext cx="326679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Scalable file storage solutions accessible concurrently by multiple EC2 instances.</a:t>
            </a:r>
            <a:endParaRPr lang="en-US" sz="1169" dirty="0"/>
          </a:p>
        </p:txBody>
      </p:sp>
      <p:sp>
        <p:nvSpPr>
          <p:cNvPr id="45" name="Text 22"/>
          <p:cNvSpPr/>
          <p:nvPr/>
        </p:nvSpPr>
        <p:spPr>
          <a:xfrm>
            <a:off x="8092747" y="3234655"/>
            <a:ext cx="3266797"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Options:</a:t>
            </a:r>
            <a:endParaRPr lang="en-US" sz="1315" dirty="0"/>
          </a:p>
        </p:txBody>
      </p:sp>
      <p:sp>
        <p:nvSpPr>
          <p:cNvPr id="46" name="Text 23"/>
          <p:cNvSpPr/>
          <p:nvPr/>
        </p:nvSpPr>
        <p:spPr>
          <a:xfrm>
            <a:off x="8389729" y="3624444"/>
            <a:ext cx="1161882" cy="176333"/>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Amazon EFS:</a:t>
            </a:r>
            <a:endParaRPr lang="en-US" sz="1169" dirty="0"/>
          </a:p>
        </p:txBody>
      </p:sp>
      <p:sp>
        <p:nvSpPr>
          <p:cNvPr id="47" name="Text 24"/>
          <p:cNvSpPr/>
          <p:nvPr/>
        </p:nvSpPr>
        <p:spPr>
          <a:xfrm>
            <a:off x="8389729" y="3828619"/>
            <a:ext cx="2970918"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Network file system for shared access</a:t>
            </a:r>
            <a:endParaRPr lang="en-US" sz="1023" dirty="0"/>
          </a:p>
        </p:txBody>
      </p:sp>
      <p:sp>
        <p:nvSpPr>
          <p:cNvPr id="48" name="Text 25"/>
          <p:cNvSpPr/>
          <p:nvPr/>
        </p:nvSpPr>
        <p:spPr>
          <a:xfrm>
            <a:off x="8371167" y="4181285"/>
            <a:ext cx="1154748" cy="176333"/>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Amazon FSx:</a:t>
            </a:r>
            <a:endParaRPr lang="en-US" sz="1169" dirty="0"/>
          </a:p>
        </p:txBody>
      </p:sp>
      <p:sp>
        <p:nvSpPr>
          <p:cNvPr id="49" name="Text 26"/>
          <p:cNvSpPr/>
          <p:nvPr/>
        </p:nvSpPr>
        <p:spPr>
          <a:xfrm>
            <a:off x="8371168" y="4385459"/>
            <a:ext cx="2951254"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Managed service supporting Lustre, ONTAP, OpenZFS, Windows File Server</a:t>
            </a:r>
            <a:endParaRPr lang="en-US" sz="1023" dirty="0"/>
          </a:p>
        </p:txBody>
      </p:sp>
      <p:sp>
        <p:nvSpPr>
          <p:cNvPr id="50" name="Text 27"/>
          <p:cNvSpPr/>
          <p:nvPr/>
        </p:nvSpPr>
        <p:spPr>
          <a:xfrm>
            <a:off x="8371168" y="4923739"/>
            <a:ext cx="978473" cy="176333"/>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Use Cases:</a:t>
            </a:r>
            <a:endParaRPr lang="en-US" sz="1169" dirty="0"/>
          </a:p>
        </p:txBody>
      </p:sp>
      <p:sp>
        <p:nvSpPr>
          <p:cNvPr id="51" name="Text 28"/>
          <p:cNvSpPr/>
          <p:nvPr/>
        </p:nvSpPr>
        <p:spPr>
          <a:xfrm>
            <a:off x="8371168" y="5127913"/>
            <a:ext cx="2951254"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Web hosting, content management, big data analytics</a:t>
            </a:r>
            <a:endParaRPr lang="en-US" sz="1023"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095060" y="79226"/>
            <a:ext cx="2784202" cy="2784202"/>
          </a:xfrm>
          <a:prstGeom prst="rect">
            <a:avLst/>
          </a:prstGeom>
        </p:spPr>
      </p:pic>
      <p:pic>
        <p:nvPicPr>
          <p:cNvPr id="4" name="Image 2" descr="preencoded.png"/>
          <p:cNvPicPr>
            <a:picLocks noChangeAspect="1"/>
          </p:cNvPicPr>
          <p:nvPr/>
        </p:nvPicPr>
        <p:blipFill>
          <a:blip r:embed="rId5"/>
          <a:stretch>
            <a:fillRect/>
          </a:stretch>
        </p:blipFill>
        <p:spPr>
          <a:xfrm>
            <a:off x="0" y="4441143"/>
            <a:ext cx="2320168" cy="2784202"/>
          </a:xfrm>
          <a:prstGeom prst="rect">
            <a:avLst/>
          </a:prstGeom>
        </p:spPr>
      </p:pic>
      <p:pic>
        <p:nvPicPr>
          <p:cNvPr id="5" name="Image 3" descr="preencoded.png"/>
          <p:cNvPicPr>
            <a:picLocks noChangeAspect="1"/>
          </p:cNvPicPr>
          <p:nvPr/>
        </p:nvPicPr>
        <p:blipFill>
          <a:blip r:embed="rId6"/>
          <a:stretch>
            <a:fillRect/>
          </a:stretch>
        </p:blipFill>
        <p:spPr>
          <a:xfrm>
            <a:off x="439962" y="1201319"/>
            <a:ext cx="1004051" cy="1004051"/>
          </a:xfrm>
          <a:prstGeom prst="rect">
            <a:avLst/>
          </a:prstGeom>
        </p:spPr>
      </p:pic>
      <p:pic>
        <p:nvPicPr>
          <p:cNvPr id="6" name="Image 4" descr="preencoded.png"/>
          <p:cNvPicPr>
            <a:picLocks noChangeAspect="1"/>
          </p:cNvPicPr>
          <p:nvPr/>
        </p:nvPicPr>
        <p:blipFill>
          <a:blip r:embed="rId7"/>
          <a:stretch>
            <a:fillRect/>
          </a:stretch>
        </p:blipFill>
        <p:spPr>
          <a:xfrm>
            <a:off x="9533117" y="3630453"/>
            <a:ext cx="952180" cy="1621381"/>
          </a:xfrm>
          <a:prstGeom prst="rect">
            <a:avLst/>
          </a:prstGeom>
        </p:spPr>
      </p:pic>
      <p:pic>
        <p:nvPicPr>
          <p:cNvPr id="7" name="Image 5" descr="preencoded.png"/>
          <p:cNvPicPr>
            <a:picLocks noChangeAspect="1"/>
          </p:cNvPicPr>
          <p:nvPr/>
        </p:nvPicPr>
        <p:blipFill>
          <a:blip r:embed="rId8"/>
          <a:stretch>
            <a:fillRect/>
          </a:stretch>
        </p:blipFill>
        <p:spPr>
          <a:xfrm>
            <a:off x="593963" y="1118662"/>
            <a:ext cx="890945" cy="37123"/>
          </a:xfrm>
          <a:prstGeom prst="rect">
            <a:avLst/>
          </a:prstGeom>
        </p:spPr>
      </p:pic>
      <p:pic>
        <p:nvPicPr>
          <p:cNvPr id="8" name="Image 6" descr="preencoded.png"/>
          <p:cNvPicPr>
            <a:picLocks noChangeAspect="1"/>
          </p:cNvPicPr>
          <p:nvPr/>
        </p:nvPicPr>
        <p:blipFill>
          <a:blip r:embed="rId9"/>
          <a:stretch>
            <a:fillRect/>
          </a:stretch>
        </p:blipFill>
        <p:spPr>
          <a:xfrm>
            <a:off x="593963" y="1601257"/>
            <a:ext cx="5271423" cy="1249701"/>
          </a:xfrm>
          <a:prstGeom prst="rect">
            <a:avLst/>
          </a:prstGeom>
        </p:spPr>
      </p:pic>
      <p:pic>
        <p:nvPicPr>
          <p:cNvPr id="9" name="Image 7" descr="preencoded.png"/>
          <p:cNvPicPr>
            <a:picLocks noChangeAspect="1"/>
          </p:cNvPicPr>
          <p:nvPr/>
        </p:nvPicPr>
        <p:blipFill>
          <a:blip r:embed="rId10"/>
          <a:stretch>
            <a:fillRect/>
          </a:stretch>
        </p:blipFill>
        <p:spPr>
          <a:xfrm>
            <a:off x="742454" y="1759028"/>
            <a:ext cx="278420" cy="278420"/>
          </a:xfrm>
          <a:prstGeom prst="rect">
            <a:avLst/>
          </a:prstGeom>
        </p:spPr>
      </p:pic>
      <p:pic>
        <p:nvPicPr>
          <p:cNvPr id="10" name="Image 8" descr="preencoded.png"/>
          <p:cNvPicPr>
            <a:picLocks noChangeAspect="1"/>
          </p:cNvPicPr>
          <p:nvPr/>
        </p:nvPicPr>
        <p:blipFill>
          <a:blip r:embed="rId11"/>
          <a:stretch>
            <a:fillRect/>
          </a:stretch>
        </p:blipFill>
        <p:spPr>
          <a:xfrm>
            <a:off x="6013876" y="1601257"/>
            <a:ext cx="5271423" cy="1249701"/>
          </a:xfrm>
          <a:prstGeom prst="rect">
            <a:avLst/>
          </a:prstGeom>
        </p:spPr>
      </p:pic>
      <p:pic>
        <p:nvPicPr>
          <p:cNvPr id="11" name="Image 9" descr="preencoded.png"/>
          <p:cNvPicPr>
            <a:picLocks noChangeAspect="1"/>
          </p:cNvPicPr>
          <p:nvPr/>
        </p:nvPicPr>
        <p:blipFill>
          <a:blip r:embed="rId12"/>
          <a:stretch>
            <a:fillRect/>
          </a:stretch>
        </p:blipFill>
        <p:spPr>
          <a:xfrm>
            <a:off x="6162367" y="1759028"/>
            <a:ext cx="278420" cy="278420"/>
          </a:xfrm>
          <a:prstGeom prst="rect">
            <a:avLst/>
          </a:prstGeom>
        </p:spPr>
      </p:pic>
      <p:pic>
        <p:nvPicPr>
          <p:cNvPr id="12" name="Image 10" descr="preencoded.png"/>
          <p:cNvPicPr>
            <a:picLocks noChangeAspect="1"/>
          </p:cNvPicPr>
          <p:nvPr/>
        </p:nvPicPr>
        <p:blipFill>
          <a:blip r:embed="rId13"/>
          <a:stretch>
            <a:fillRect/>
          </a:stretch>
        </p:blipFill>
        <p:spPr>
          <a:xfrm>
            <a:off x="593963" y="2999449"/>
            <a:ext cx="5271423" cy="1249846"/>
          </a:xfrm>
          <a:prstGeom prst="rect">
            <a:avLst/>
          </a:prstGeom>
        </p:spPr>
      </p:pic>
      <p:pic>
        <p:nvPicPr>
          <p:cNvPr id="13" name="Image 11" descr="preencoded.png"/>
          <p:cNvPicPr>
            <a:picLocks noChangeAspect="1"/>
          </p:cNvPicPr>
          <p:nvPr/>
        </p:nvPicPr>
        <p:blipFill>
          <a:blip r:embed="rId14"/>
          <a:stretch>
            <a:fillRect/>
          </a:stretch>
        </p:blipFill>
        <p:spPr>
          <a:xfrm>
            <a:off x="742454" y="3157220"/>
            <a:ext cx="278420" cy="278420"/>
          </a:xfrm>
          <a:prstGeom prst="rect">
            <a:avLst/>
          </a:prstGeom>
        </p:spPr>
      </p:pic>
      <p:pic>
        <p:nvPicPr>
          <p:cNvPr id="14" name="Image 12" descr="preencoded.png"/>
          <p:cNvPicPr>
            <a:picLocks noChangeAspect="1"/>
          </p:cNvPicPr>
          <p:nvPr/>
        </p:nvPicPr>
        <p:blipFill>
          <a:blip r:embed="rId15"/>
          <a:stretch>
            <a:fillRect/>
          </a:stretch>
        </p:blipFill>
        <p:spPr>
          <a:xfrm>
            <a:off x="6013876" y="2999449"/>
            <a:ext cx="5271423" cy="1249846"/>
          </a:xfrm>
          <a:prstGeom prst="rect">
            <a:avLst/>
          </a:prstGeom>
        </p:spPr>
      </p:pic>
      <p:pic>
        <p:nvPicPr>
          <p:cNvPr id="15" name="Image 13" descr="preencoded.png"/>
          <p:cNvPicPr>
            <a:picLocks noChangeAspect="1"/>
          </p:cNvPicPr>
          <p:nvPr/>
        </p:nvPicPr>
        <p:blipFill>
          <a:blip r:embed="rId16"/>
          <a:stretch>
            <a:fillRect/>
          </a:stretch>
        </p:blipFill>
        <p:spPr>
          <a:xfrm>
            <a:off x="6162367" y="3157220"/>
            <a:ext cx="352666" cy="278420"/>
          </a:xfrm>
          <a:prstGeom prst="rect">
            <a:avLst/>
          </a:prstGeom>
        </p:spPr>
      </p:pic>
      <p:pic>
        <p:nvPicPr>
          <p:cNvPr id="16" name="Image 14" descr="preencoded.png"/>
          <p:cNvPicPr>
            <a:picLocks noChangeAspect="1"/>
          </p:cNvPicPr>
          <p:nvPr/>
        </p:nvPicPr>
        <p:blipFill>
          <a:blip r:embed="rId17"/>
          <a:stretch>
            <a:fillRect/>
          </a:stretch>
        </p:blipFill>
        <p:spPr>
          <a:xfrm>
            <a:off x="593963" y="4397785"/>
            <a:ext cx="5271423" cy="1249846"/>
          </a:xfrm>
          <a:prstGeom prst="rect">
            <a:avLst/>
          </a:prstGeom>
        </p:spPr>
      </p:pic>
      <p:pic>
        <p:nvPicPr>
          <p:cNvPr id="17" name="Image 15" descr="preencoded.png"/>
          <p:cNvPicPr>
            <a:picLocks noChangeAspect="1"/>
          </p:cNvPicPr>
          <p:nvPr/>
        </p:nvPicPr>
        <p:blipFill>
          <a:blip r:embed="rId18"/>
          <a:stretch>
            <a:fillRect/>
          </a:stretch>
        </p:blipFill>
        <p:spPr>
          <a:xfrm>
            <a:off x="742453" y="4555556"/>
            <a:ext cx="352666" cy="278420"/>
          </a:xfrm>
          <a:prstGeom prst="rect">
            <a:avLst/>
          </a:prstGeom>
        </p:spPr>
      </p:pic>
      <p:pic>
        <p:nvPicPr>
          <p:cNvPr id="18" name="Image 16" descr="preencoded.png"/>
          <p:cNvPicPr>
            <a:picLocks noChangeAspect="1"/>
          </p:cNvPicPr>
          <p:nvPr/>
        </p:nvPicPr>
        <p:blipFill>
          <a:blip r:embed="rId19"/>
          <a:stretch>
            <a:fillRect/>
          </a:stretch>
        </p:blipFill>
        <p:spPr>
          <a:xfrm>
            <a:off x="6013876" y="4397785"/>
            <a:ext cx="5271423" cy="1249846"/>
          </a:xfrm>
          <a:prstGeom prst="rect">
            <a:avLst/>
          </a:prstGeom>
        </p:spPr>
      </p:pic>
      <p:pic>
        <p:nvPicPr>
          <p:cNvPr id="19" name="Image 17" descr="preencoded.png"/>
          <p:cNvPicPr>
            <a:picLocks noChangeAspect="1"/>
          </p:cNvPicPr>
          <p:nvPr/>
        </p:nvPicPr>
        <p:blipFill>
          <a:blip r:embed="rId20"/>
          <a:stretch>
            <a:fillRect/>
          </a:stretch>
        </p:blipFill>
        <p:spPr>
          <a:xfrm>
            <a:off x="6162367" y="4555556"/>
            <a:ext cx="278420" cy="278420"/>
          </a:xfrm>
          <a:prstGeom prst="rect">
            <a:avLst/>
          </a:prstGeom>
        </p:spPr>
      </p:pic>
      <p:sp>
        <p:nvSpPr>
          <p:cNvPr id="21" name="Text 0"/>
          <p:cNvSpPr/>
          <p:nvPr/>
        </p:nvSpPr>
        <p:spPr>
          <a:xfrm>
            <a:off x="593963" y="673190"/>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Core Purposes of User Data</a:t>
            </a:r>
            <a:endParaRPr lang="en-US" sz="2631" dirty="0"/>
          </a:p>
        </p:txBody>
      </p:sp>
      <p:sp>
        <p:nvSpPr>
          <p:cNvPr id="22" name="Text 1"/>
          <p:cNvSpPr/>
          <p:nvPr/>
        </p:nvSpPr>
        <p:spPr>
          <a:xfrm>
            <a:off x="1169365" y="1749748"/>
            <a:ext cx="545703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Automated Software Installation</a:t>
            </a:r>
            <a:endParaRPr lang="en-US" sz="1461" dirty="0"/>
          </a:p>
        </p:txBody>
      </p:sp>
      <p:sp>
        <p:nvSpPr>
          <p:cNvPr id="23" name="Text 2"/>
          <p:cNvSpPr/>
          <p:nvPr/>
        </p:nvSpPr>
        <p:spPr>
          <a:xfrm>
            <a:off x="1169365" y="2046729"/>
            <a:ext cx="4547530"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Installing necessary software packages, libraries, and dependencies required by applications.</a:t>
            </a:r>
            <a:endParaRPr lang="en-US" sz="1169" dirty="0"/>
          </a:p>
        </p:txBody>
      </p:sp>
      <p:sp>
        <p:nvSpPr>
          <p:cNvPr id="24" name="Text 3"/>
          <p:cNvSpPr/>
          <p:nvPr/>
        </p:nvSpPr>
        <p:spPr>
          <a:xfrm>
            <a:off x="6589278" y="1749748"/>
            <a:ext cx="545703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Application of System Updates</a:t>
            </a:r>
            <a:endParaRPr lang="en-US" sz="1461" dirty="0"/>
          </a:p>
        </p:txBody>
      </p:sp>
      <p:sp>
        <p:nvSpPr>
          <p:cNvPr id="25" name="Text 4"/>
          <p:cNvSpPr/>
          <p:nvPr/>
        </p:nvSpPr>
        <p:spPr>
          <a:xfrm>
            <a:off x="6589278" y="2046729"/>
            <a:ext cx="4547530"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Ensuring the instance starts with the latest security patches and system updates.</a:t>
            </a:r>
            <a:endParaRPr lang="en-US" sz="1169" dirty="0"/>
          </a:p>
        </p:txBody>
      </p:sp>
      <p:sp>
        <p:nvSpPr>
          <p:cNvPr id="26" name="Text 5"/>
          <p:cNvSpPr/>
          <p:nvPr/>
        </p:nvSpPr>
        <p:spPr>
          <a:xfrm>
            <a:off x="1169365" y="3147939"/>
            <a:ext cx="545703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Application Deployment</a:t>
            </a:r>
            <a:endParaRPr lang="en-US" sz="1461" dirty="0"/>
          </a:p>
        </p:txBody>
      </p:sp>
      <p:sp>
        <p:nvSpPr>
          <p:cNvPr id="27" name="Text 6"/>
          <p:cNvSpPr/>
          <p:nvPr/>
        </p:nvSpPr>
        <p:spPr>
          <a:xfrm>
            <a:off x="1169365" y="3444921"/>
            <a:ext cx="4547530"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Downloading and configuring application code or containers directly onto the instance.</a:t>
            </a:r>
            <a:endParaRPr lang="en-US" sz="1169" dirty="0"/>
          </a:p>
        </p:txBody>
      </p:sp>
      <p:sp>
        <p:nvSpPr>
          <p:cNvPr id="28" name="Text 7"/>
          <p:cNvSpPr/>
          <p:nvPr/>
        </p:nvSpPr>
        <p:spPr>
          <a:xfrm>
            <a:off x="6663523" y="3147939"/>
            <a:ext cx="5367942"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Environment Configuration</a:t>
            </a:r>
            <a:endParaRPr lang="en-US" sz="1461" dirty="0"/>
          </a:p>
        </p:txBody>
      </p:sp>
      <p:sp>
        <p:nvSpPr>
          <p:cNvPr id="29" name="Text 8"/>
          <p:cNvSpPr/>
          <p:nvPr/>
        </p:nvSpPr>
        <p:spPr>
          <a:xfrm>
            <a:off x="6663523" y="3444921"/>
            <a:ext cx="447328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Setting environment variables, configuring services, and applying specific system settings.</a:t>
            </a:r>
            <a:endParaRPr lang="en-US" sz="1169" dirty="0"/>
          </a:p>
        </p:txBody>
      </p:sp>
      <p:sp>
        <p:nvSpPr>
          <p:cNvPr id="30" name="Text 9"/>
          <p:cNvSpPr/>
          <p:nvPr/>
        </p:nvSpPr>
        <p:spPr>
          <a:xfrm>
            <a:off x="1243610" y="4546275"/>
            <a:ext cx="4473285"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User Provisioning</a:t>
            </a:r>
            <a:endParaRPr lang="en-US" sz="1461" dirty="0"/>
          </a:p>
        </p:txBody>
      </p:sp>
      <p:sp>
        <p:nvSpPr>
          <p:cNvPr id="31" name="Text 10"/>
          <p:cNvSpPr/>
          <p:nvPr/>
        </p:nvSpPr>
        <p:spPr>
          <a:xfrm>
            <a:off x="1243610" y="4843257"/>
            <a:ext cx="447328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Creating user accounts, configuring SSH keys, and setting up user permissions.</a:t>
            </a:r>
            <a:endParaRPr lang="en-US" sz="1169" dirty="0"/>
          </a:p>
        </p:txBody>
      </p:sp>
      <p:sp>
        <p:nvSpPr>
          <p:cNvPr id="32" name="Text 11"/>
          <p:cNvSpPr/>
          <p:nvPr/>
        </p:nvSpPr>
        <p:spPr>
          <a:xfrm>
            <a:off x="6589278" y="4546275"/>
            <a:ext cx="4547530"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Web Server Setup</a:t>
            </a:r>
            <a:endParaRPr lang="en-US" sz="1461" dirty="0"/>
          </a:p>
        </p:txBody>
      </p:sp>
      <p:sp>
        <p:nvSpPr>
          <p:cNvPr id="33" name="Text 12"/>
          <p:cNvSpPr/>
          <p:nvPr/>
        </p:nvSpPr>
        <p:spPr>
          <a:xfrm>
            <a:off x="6589278" y="4843257"/>
            <a:ext cx="4547530"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Automating the installation and configuration of web servers like Apache or Nginx.</a:t>
            </a:r>
            <a:endParaRPr lang="en-US" sz="1169"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095060" y="79226"/>
            <a:ext cx="2784202" cy="2784202"/>
          </a:xfrm>
          <a:prstGeom prst="rect">
            <a:avLst/>
          </a:prstGeom>
        </p:spPr>
      </p:pic>
      <p:pic>
        <p:nvPicPr>
          <p:cNvPr id="4" name="Image 2" descr="preencoded.png"/>
          <p:cNvPicPr>
            <a:picLocks noChangeAspect="1"/>
          </p:cNvPicPr>
          <p:nvPr/>
        </p:nvPicPr>
        <p:blipFill>
          <a:blip r:embed="rId5"/>
          <a:stretch>
            <a:fillRect/>
          </a:stretch>
        </p:blipFill>
        <p:spPr>
          <a:xfrm>
            <a:off x="0" y="4441143"/>
            <a:ext cx="2320168" cy="2784202"/>
          </a:xfrm>
          <a:prstGeom prst="rect">
            <a:avLst/>
          </a:prstGeom>
        </p:spPr>
      </p:pic>
      <p:pic>
        <p:nvPicPr>
          <p:cNvPr id="5" name="Image 3" descr="preencoded.png"/>
          <p:cNvPicPr>
            <a:picLocks noChangeAspect="1"/>
          </p:cNvPicPr>
          <p:nvPr/>
        </p:nvPicPr>
        <p:blipFill>
          <a:blip r:embed="rId6"/>
          <a:stretch>
            <a:fillRect/>
          </a:stretch>
        </p:blipFill>
        <p:spPr>
          <a:xfrm>
            <a:off x="439962" y="1201319"/>
            <a:ext cx="1004051" cy="1004051"/>
          </a:xfrm>
          <a:prstGeom prst="rect">
            <a:avLst/>
          </a:prstGeom>
        </p:spPr>
      </p:pic>
      <p:pic>
        <p:nvPicPr>
          <p:cNvPr id="6" name="Image 4" descr="preencoded.png"/>
          <p:cNvPicPr>
            <a:picLocks noChangeAspect="1"/>
          </p:cNvPicPr>
          <p:nvPr/>
        </p:nvPicPr>
        <p:blipFill>
          <a:blip r:embed="rId7"/>
          <a:stretch>
            <a:fillRect/>
          </a:stretch>
        </p:blipFill>
        <p:spPr>
          <a:xfrm>
            <a:off x="9533117" y="3630453"/>
            <a:ext cx="952180" cy="1621381"/>
          </a:xfrm>
          <a:prstGeom prst="rect">
            <a:avLst/>
          </a:prstGeom>
        </p:spPr>
      </p:pic>
      <p:pic>
        <p:nvPicPr>
          <p:cNvPr id="7" name="Image 5" descr="preencoded.png"/>
          <p:cNvPicPr>
            <a:picLocks noChangeAspect="1"/>
          </p:cNvPicPr>
          <p:nvPr/>
        </p:nvPicPr>
        <p:blipFill>
          <a:blip r:embed="rId8"/>
          <a:stretch>
            <a:fillRect/>
          </a:stretch>
        </p:blipFill>
        <p:spPr>
          <a:xfrm>
            <a:off x="593963" y="1118662"/>
            <a:ext cx="890945" cy="37123"/>
          </a:xfrm>
          <a:prstGeom prst="rect">
            <a:avLst/>
          </a:prstGeom>
        </p:spPr>
      </p:pic>
      <p:pic>
        <p:nvPicPr>
          <p:cNvPr id="8" name="Image 6" descr="preencoded.png"/>
          <p:cNvPicPr>
            <a:picLocks noChangeAspect="1"/>
          </p:cNvPicPr>
          <p:nvPr/>
        </p:nvPicPr>
        <p:blipFill>
          <a:blip r:embed="rId9"/>
          <a:stretch>
            <a:fillRect/>
          </a:stretch>
        </p:blipFill>
        <p:spPr>
          <a:xfrm>
            <a:off x="593964" y="1489889"/>
            <a:ext cx="417630" cy="334104"/>
          </a:xfrm>
          <a:prstGeom prst="rect">
            <a:avLst/>
          </a:prstGeom>
        </p:spPr>
      </p:pic>
      <p:pic>
        <p:nvPicPr>
          <p:cNvPr id="9" name="Image 7" descr="preencoded.png"/>
          <p:cNvPicPr>
            <a:picLocks noChangeAspect="1"/>
          </p:cNvPicPr>
          <p:nvPr/>
        </p:nvPicPr>
        <p:blipFill>
          <a:blip r:embed="rId10"/>
          <a:stretch>
            <a:fillRect/>
          </a:stretch>
        </p:blipFill>
        <p:spPr>
          <a:xfrm>
            <a:off x="593963" y="2640693"/>
            <a:ext cx="334104" cy="334104"/>
          </a:xfrm>
          <a:prstGeom prst="rect">
            <a:avLst/>
          </a:prstGeom>
        </p:spPr>
      </p:pic>
      <p:pic>
        <p:nvPicPr>
          <p:cNvPr id="10" name="Image 8" descr="preencoded.png"/>
          <p:cNvPicPr>
            <a:picLocks noChangeAspect="1"/>
          </p:cNvPicPr>
          <p:nvPr/>
        </p:nvPicPr>
        <p:blipFill>
          <a:blip r:embed="rId11"/>
          <a:stretch>
            <a:fillRect/>
          </a:stretch>
        </p:blipFill>
        <p:spPr>
          <a:xfrm>
            <a:off x="593963" y="4311214"/>
            <a:ext cx="2138181" cy="1299294"/>
          </a:xfrm>
          <a:prstGeom prst="rect">
            <a:avLst/>
          </a:prstGeom>
        </p:spPr>
      </p:pic>
      <p:pic>
        <p:nvPicPr>
          <p:cNvPr id="11" name="Image 9" descr="preencoded.png"/>
          <p:cNvPicPr>
            <a:picLocks noChangeAspect="1"/>
          </p:cNvPicPr>
          <p:nvPr/>
        </p:nvPicPr>
        <p:blipFill>
          <a:blip r:embed="rId12"/>
          <a:stretch>
            <a:fillRect/>
          </a:stretch>
        </p:blipFill>
        <p:spPr>
          <a:xfrm>
            <a:off x="1523771" y="4468985"/>
            <a:ext cx="278420" cy="278420"/>
          </a:xfrm>
          <a:prstGeom prst="rect">
            <a:avLst/>
          </a:prstGeom>
        </p:spPr>
      </p:pic>
      <p:pic>
        <p:nvPicPr>
          <p:cNvPr id="12" name="Image 10" descr="preencoded.png"/>
          <p:cNvPicPr>
            <a:picLocks noChangeAspect="1"/>
          </p:cNvPicPr>
          <p:nvPr/>
        </p:nvPicPr>
        <p:blipFill>
          <a:blip r:embed="rId13"/>
          <a:stretch>
            <a:fillRect/>
          </a:stretch>
        </p:blipFill>
        <p:spPr>
          <a:xfrm>
            <a:off x="3445015" y="4311214"/>
            <a:ext cx="2138181" cy="1299294"/>
          </a:xfrm>
          <a:prstGeom prst="rect">
            <a:avLst/>
          </a:prstGeom>
        </p:spPr>
      </p:pic>
      <p:pic>
        <p:nvPicPr>
          <p:cNvPr id="13" name="Image 11" descr="preencoded.png"/>
          <p:cNvPicPr>
            <a:picLocks noChangeAspect="1"/>
          </p:cNvPicPr>
          <p:nvPr/>
        </p:nvPicPr>
        <p:blipFill>
          <a:blip r:embed="rId14"/>
          <a:stretch>
            <a:fillRect/>
          </a:stretch>
        </p:blipFill>
        <p:spPr>
          <a:xfrm>
            <a:off x="4337700" y="4468985"/>
            <a:ext cx="352666" cy="278420"/>
          </a:xfrm>
          <a:prstGeom prst="rect">
            <a:avLst/>
          </a:prstGeom>
        </p:spPr>
      </p:pic>
      <p:pic>
        <p:nvPicPr>
          <p:cNvPr id="14" name="Image 12" descr="preencoded.png"/>
          <p:cNvPicPr>
            <a:picLocks noChangeAspect="1"/>
          </p:cNvPicPr>
          <p:nvPr/>
        </p:nvPicPr>
        <p:blipFill>
          <a:blip r:embed="rId15"/>
          <a:stretch>
            <a:fillRect/>
          </a:stretch>
        </p:blipFill>
        <p:spPr>
          <a:xfrm>
            <a:off x="6296068" y="4311214"/>
            <a:ext cx="2138181" cy="1299294"/>
          </a:xfrm>
          <a:prstGeom prst="rect">
            <a:avLst/>
          </a:prstGeom>
        </p:spPr>
      </p:pic>
      <p:pic>
        <p:nvPicPr>
          <p:cNvPr id="15" name="Image 13" descr="preencoded.png"/>
          <p:cNvPicPr>
            <a:picLocks noChangeAspect="1"/>
          </p:cNvPicPr>
          <p:nvPr/>
        </p:nvPicPr>
        <p:blipFill>
          <a:blip r:embed="rId16"/>
          <a:stretch>
            <a:fillRect/>
          </a:stretch>
        </p:blipFill>
        <p:spPr>
          <a:xfrm>
            <a:off x="7188751" y="4468985"/>
            <a:ext cx="352666" cy="278420"/>
          </a:xfrm>
          <a:prstGeom prst="rect">
            <a:avLst/>
          </a:prstGeom>
        </p:spPr>
      </p:pic>
      <p:pic>
        <p:nvPicPr>
          <p:cNvPr id="16" name="Image 14" descr="preencoded.png"/>
          <p:cNvPicPr>
            <a:picLocks noChangeAspect="1"/>
          </p:cNvPicPr>
          <p:nvPr/>
        </p:nvPicPr>
        <p:blipFill>
          <a:blip r:embed="rId17"/>
          <a:stretch>
            <a:fillRect/>
          </a:stretch>
        </p:blipFill>
        <p:spPr>
          <a:xfrm>
            <a:off x="9147119" y="4311214"/>
            <a:ext cx="2138181" cy="1299294"/>
          </a:xfrm>
          <a:prstGeom prst="rect">
            <a:avLst/>
          </a:prstGeom>
        </p:spPr>
      </p:pic>
      <p:pic>
        <p:nvPicPr>
          <p:cNvPr id="17" name="Image 15" descr="preencoded.png"/>
          <p:cNvPicPr>
            <a:picLocks noChangeAspect="1"/>
          </p:cNvPicPr>
          <p:nvPr/>
        </p:nvPicPr>
        <p:blipFill>
          <a:blip r:embed="rId18"/>
          <a:stretch>
            <a:fillRect/>
          </a:stretch>
        </p:blipFill>
        <p:spPr>
          <a:xfrm>
            <a:off x="10076926" y="4468985"/>
            <a:ext cx="278420" cy="278420"/>
          </a:xfrm>
          <a:prstGeom prst="rect">
            <a:avLst/>
          </a:prstGeom>
        </p:spPr>
      </p:pic>
      <p:pic>
        <p:nvPicPr>
          <p:cNvPr id="18" name="Image 16" descr="preencoded.png"/>
          <p:cNvPicPr>
            <a:picLocks noChangeAspect="1"/>
          </p:cNvPicPr>
          <p:nvPr/>
        </p:nvPicPr>
        <p:blipFill>
          <a:blip r:embed="rId19"/>
          <a:stretch>
            <a:fillRect/>
          </a:stretch>
        </p:blipFill>
        <p:spPr>
          <a:xfrm>
            <a:off x="593963" y="4960861"/>
            <a:ext cx="10691336" cy="18561"/>
          </a:xfrm>
          <a:prstGeom prst="rect">
            <a:avLst/>
          </a:prstGeom>
        </p:spPr>
      </p:pic>
      <p:sp>
        <p:nvSpPr>
          <p:cNvPr id="20" name="Text 0"/>
          <p:cNvSpPr/>
          <p:nvPr/>
        </p:nvSpPr>
        <p:spPr>
          <a:xfrm>
            <a:off x="593963" y="673190"/>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How User Data Works</a:t>
            </a:r>
            <a:endParaRPr lang="en-US" sz="2631" dirty="0"/>
          </a:p>
        </p:txBody>
      </p:sp>
      <p:sp>
        <p:nvSpPr>
          <p:cNvPr id="21" name="Text 1"/>
          <p:cNvSpPr/>
          <p:nvPr/>
        </p:nvSpPr>
        <p:spPr>
          <a:xfrm>
            <a:off x="1160085" y="1452766"/>
            <a:ext cx="10125215"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Execution Privileges</a:t>
            </a:r>
            <a:endParaRPr lang="en-US" sz="1461" dirty="0"/>
          </a:p>
        </p:txBody>
      </p:sp>
      <p:sp>
        <p:nvSpPr>
          <p:cNvPr id="22" name="Text 2"/>
          <p:cNvSpPr/>
          <p:nvPr/>
        </p:nvSpPr>
        <p:spPr>
          <a:xfrm>
            <a:off x="1160085" y="1786870"/>
            <a:ext cx="10125215"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On Linux instances, user data scripts run with </a:t>
            </a:r>
            <a:r>
              <a:rPr lang="en-US" sz="1315" b="1" dirty="0">
                <a:solidFill>
                  <a:srgbClr val="4B5563"/>
                </a:solidFill>
                <a:latin typeface="ui-sans-serif" pitchFamily="34" charset="0"/>
                <a:ea typeface="ui-sans-serif" pitchFamily="34" charset="-122"/>
                <a:cs typeface="ui-sans-serif" pitchFamily="34" charset="-120"/>
              </a:rPr>
              <a:t>root</a:t>
            </a:r>
            <a:r>
              <a:rPr lang="en-US" sz="1315" dirty="0">
                <a:solidFill>
                  <a:srgbClr val="4B5563"/>
                </a:solidFill>
                <a:latin typeface="ui-sans-serif" pitchFamily="34" charset="0"/>
                <a:ea typeface="ui-sans-serif" pitchFamily="34" charset="-122"/>
                <a:cs typeface="ui-sans-serif" pitchFamily="34" charset="-120"/>
              </a:rPr>
              <a:t> privileges, while on Windows instances, they execute with </a:t>
            </a:r>
            <a:r>
              <a:rPr lang="en-US" sz="1315" b="1" dirty="0">
                <a:solidFill>
                  <a:srgbClr val="4B5563"/>
                </a:solidFill>
                <a:latin typeface="ui-sans-serif" pitchFamily="34" charset="0"/>
                <a:ea typeface="ui-sans-serif" pitchFamily="34" charset="-122"/>
                <a:cs typeface="ui-sans-serif" pitchFamily="34" charset="-120"/>
              </a:rPr>
              <a:t>administrative</a:t>
            </a:r>
            <a:r>
              <a:rPr lang="en-US" sz="1315" dirty="0">
                <a:solidFill>
                  <a:srgbClr val="4B5563"/>
                </a:solidFill>
                <a:latin typeface="ui-sans-serif" pitchFamily="34" charset="0"/>
                <a:ea typeface="ui-sans-serif" pitchFamily="34" charset="-122"/>
                <a:cs typeface="ui-sans-serif" pitchFamily="34" charset="-120"/>
              </a:rPr>
              <a:t> permissions.</a:t>
            </a:r>
            <a:endParaRPr lang="en-US" sz="1315" dirty="0"/>
          </a:p>
        </p:txBody>
      </p:sp>
      <p:sp>
        <p:nvSpPr>
          <p:cNvPr id="23" name="Text 3"/>
          <p:cNvSpPr/>
          <p:nvPr/>
        </p:nvSpPr>
        <p:spPr>
          <a:xfrm>
            <a:off x="1076558" y="2603570"/>
            <a:ext cx="10208741"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One-time Execution</a:t>
            </a:r>
            <a:endParaRPr lang="en-US" sz="1461" dirty="0"/>
          </a:p>
        </p:txBody>
      </p:sp>
      <p:sp>
        <p:nvSpPr>
          <p:cNvPr id="24" name="Text 4"/>
          <p:cNvSpPr/>
          <p:nvPr/>
        </p:nvSpPr>
        <p:spPr>
          <a:xfrm>
            <a:off x="1076558" y="2937674"/>
            <a:ext cx="10208741"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User data scripts execute only during the instance's initial boot cycle. If an instance is stopped and restarted, the user data script will not run again by default.</a:t>
            </a:r>
            <a:endParaRPr lang="en-US" sz="1315" dirty="0"/>
          </a:p>
        </p:txBody>
      </p:sp>
      <p:sp>
        <p:nvSpPr>
          <p:cNvPr id="25" name="Text 5"/>
          <p:cNvSpPr/>
          <p:nvPr/>
        </p:nvSpPr>
        <p:spPr>
          <a:xfrm>
            <a:off x="593963" y="3902864"/>
            <a:ext cx="1069133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Execution Lifecycle</a:t>
            </a:r>
            <a:endParaRPr lang="en-US" sz="1461" dirty="0"/>
          </a:p>
        </p:txBody>
      </p:sp>
      <p:sp>
        <p:nvSpPr>
          <p:cNvPr id="26" name="Text 6"/>
          <p:cNvSpPr/>
          <p:nvPr/>
        </p:nvSpPr>
        <p:spPr>
          <a:xfrm>
            <a:off x="558334" y="4868054"/>
            <a:ext cx="2209439" cy="222736"/>
          </a:xfrm>
          <a:prstGeom prst="rect">
            <a:avLst/>
          </a:prstGeom>
          <a:noFill/>
          <a:ln/>
        </p:spPr>
        <p:txBody>
          <a:bodyPr vert="horz" wrap="square" lIns="0" tIns="0" rIns="0" bIns="0" rtlCol="0" anchor="t"/>
          <a:lstStyle/>
          <a:p>
            <a:pPr algn="ctr">
              <a:lnSpc>
                <a:spcPts val="1754"/>
              </a:lnSpc>
            </a:pPr>
            <a:r>
              <a:rPr lang="en-US" sz="1169" b="1" dirty="0">
                <a:solidFill>
                  <a:srgbClr val="374151"/>
                </a:solidFill>
                <a:latin typeface="ui-sans-serif" pitchFamily="34" charset="0"/>
                <a:ea typeface="ui-sans-serif" pitchFamily="34" charset="-122"/>
                <a:cs typeface="ui-sans-serif" pitchFamily="34" charset="-120"/>
              </a:rPr>
              <a:t>Instance Launch</a:t>
            </a:r>
            <a:endParaRPr lang="en-US" sz="1169" dirty="0"/>
          </a:p>
        </p:txBody>
      </p:sp>
      <p:sp>
        <p:nvSpPr>
          <p:cNvPr id="27" name="Text 7"/>
          <p:cNvSpPr/>
          <p:nvPr/>
        </p:nvSpPr>
        <p:spPr>
          <a:xfrm>
            <a:off x="742454" y="5090790"/>
            <a:ext cx="1841199" cy="37122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EC2 instance initialization begins</a:t>
            </a:r>
            <a:endParaRPr lang="en-US" sz="1023" dirty="0"/>
          </a:p>
        </p:txBody>
      </p:sp>
      <p:sp>
        <p:nvSpPr>
          <p:cNvPr id="28" name="Text 8"/>
          <p:cNvSpPr/>
          <p:nvPr/>
        </p:nvSpPr>
        <p:spPr>
          <a:xfrm>
            <a:off x="3409386" y="4868054"/>
            <a:ext cx="2209439" cy="222736"/>
          </a:xfrm>
          <a:prstGeom prst="rect">
            <a:avLst/>
          </a:prstGeom>
          <a:noFill/>
          <a:ln/>
        </p:spPr>
        <p:txBody>
          <a:bodyPr vert="horz" wrap="square" lIns="0" tIns="0" rIns="0" bIns="0" rtlCol="0" anchor="t"/>
          <a:lstStyle/>
          <a:p>
            <a:pPr algn="ctr">
              <a:lnSpc>
                <a:spcPts val="1754"/>
              </a:lnSpc>
            </a:pPr>
            <a:r>
              <a:rPr lang="en-US" sz="1169" b="1" dirty="0">
                <a:solidFill>
                  <a:srgbClr val="374151"/>
                </a:solidFill>
                <a:latin typeface="ui-sans-serif" pitchFamily="34" charset="0"/>
                <a:ea typeface="ui-sans-serif" pitchFamily="34" charset="-122"/>
                <a:cs typeface="ui-sans-serif" pitchFamily="34" charset="-120"/>
              </a:rPr>
              <a:t>User Data Retrieval</a:t>
            </a:r>
            <a:endParaRPr lang="en-US" sz="1169" dirty="0"/>
          </a:p>
        </p:txBody>
      </p:sp>
      <p:sp>
        <p:nvSpPr>
          <p:cNvPr id="29" name="Text 9"/>
          <p:cNvSpPr/>
          <p:nvPr/>
        </p:nvSpPr>
        <p:spPr>
          <a:xfrm>
            <a:off x="3593506" y="5090790"/>
            <a:ext cx="1841199" cy="37122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AWS retrieves user data from metadata</a:t>
            </a:r>
            <a:endParaRPr lang="en-US" sz="1023" dirty="0"/>
          </a:p>
        </p:txBody>
      </p:sp>
      <p:sp>
        <p:nvSpPr>
          <p:cNvPr id="30" name="Text 10"/>
          <p:cNvSpPr/>
          <p:nvPr/>
        </p:nvSpPr>
        <p:spPr>
          <a:xfrm>
            <a:off x="6260438" y="4868054"/>
            <a:ext cx="2209439" cy="222736"/>
          </a:xfrm>
          <a:prstGeom prst="rect">
            <a:avLst/>
          </a:prstGeom>
          <a:noFill/>
          <a:ln/>
        </p:spPr>
        <p:txBody>
          <a:bodyPr vert="horz" wrap="square" lIns="0" tIns="0" rIns="0" bIns="0" rtlCol="0" anchor="t"/>
          <a:lstStyle/>
          <a:p>
            <a:pPr algn="ctr">
              <a:lnSpc>
                <a:spcPts val="1754"/>
              </a:lnSpc>
            </a:pPr>
            <a:r>
              <a:rPr lang="en-US" sz="1169" b="1" dirty="0">
                <a:solidFill>
                  <a:srgbClr val="374151"/>
                </a:solidFill>
                <a:latin typeface="ui-sans-serif" pitchFamily="34" charset="0"/>
                <a:ea typeface="ui-sans-serif" pitchFamily="34" charset="-122"/>
                <a:cs typeface="ui-sans-serif" pitchFamily="34" charset="-120"/>
              </a:rPr>
              <a:t>Script Execution</a:t>
            </a:r>
            <a:endParaRPr lang="en-US" sz="1169" dirty="0"/>
          </a:p>
        </p:txBody>
      </p:sp>
      <p:sp>
        <p:nvSpPr>
          <p:cNvPr id="31" name="Text 11"/>
          <p:cNvSpPr/>
          <p:nvPr/>
        </p:nvSpPr>
        <p:spPr>
          <a:xfrm>
            <a:off x="6444559" y="5090790"/>
            <a:ext cx="1841199" cy="37122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User data scripts run with elevated privileges</a:t>
            </a:r>
            <a:endParaRPr lang="en-US" sz="1023" dirty="0"/>
          </a:p>
        </p:txBody>
      </p:sp>
      <p:sp>
        <p:nvSpPr>
          <p:cNvPr id="32" name="Text 12"/>
          <p:cNvSpPr/>
          <p:nvPr/>
        </p:nvSpPr>
        <p:spPr>
          <a:xfrm>
            <a:off x="9111490" y="4868054"/>
            <a:ext cx="2209439" cy="222736"/>
          </a:xfrm>
          <a:prstGeom prst="rect">
            <a:avLst/>
          </a:prstGeom>
          <a:noFill/>
          <a:ln/>
        </p:spPr>
        <p:txBody>
          <a:bodyPr vert="horz" wrap="square" lIns="0" tIns="0" rIns="0" bIns="0" rtlCol="0" anchor="t"/>
          <a:lstStyle/>
          <a:p>
            <a:pPr algn="ctr">
              <a:lnSpc>
                <a:spcPts val="1754"/>
              </a:lnSpc>
            </a:pPr>
            <a:r>
              <a:rPr lang="en-US" sz="1169" b="1" dirty="0">
                <a:solidFill>
                  <a:srgbClr val="374151"/>
                </a:solidFill>
                <a:latin typeface="ui-sans-serif" pitchFamily="34" charset="0"/>
                <a:ea typeface="ui-sans-serif" pitchFamily="34" charset="-122"/>
                <a:cs typeface="ui-sans-serif" pitchFamily="34" charset="-120"/>
              </a:rPr>
              <a:t>Bootstrap Completion</a:t>
            </a:r>
            <a:endParaRPr lang="en-US" sz="1169" dirty="0"/>
          </a:p>
        </p:txBody>
      </p:sp>
      <p:sp>
        <p:nvSpPr>
          <p:cNvPr id="33" name="Text 13"/>
          <p:cNvSpPr/>
          <p:nvPr/>
        </p:nvSpPr>
        <p:spPr>
          <a:xfrm>
            <a:off x="9295610" y="5090790"/>
            <a:ext cx="1841199" cy="37122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Instance is initialized and ready</a:t>
            </a:r>
            <a:endParaRPr lang="en-US" sz="1023"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556661"/>
          </a:xfrm>
          <a:prstGeom prst="rect">
            <a:avLst/>
          </a:prstGeom>
        </p:spPr>
      </p:pic>
      <p:pic>
        <p:nvPicPr>
          <p:cNvPr id="3" name="Image 1" descr="preencoded.png"/>
          <p:cNvPicPr>
            <a:picLocks noChangeAspect="1"/>
          </p:cNvPicPr>
          <p:nvPr/>
        </p:nvPicPr>
        <p:blipFill>
          <a:blip r:embed="rId4"/>
          <a:stretch>
            <a:fillRect/>
          </a:stretch>
        </p:blipFill>
        <p:spPr>
          <a:xfrm>
            <a:off x="9095060" y="79226"/>
            <a:ext cx="2784202" cy="2784202"/>
          </a:xfrm>
          <a:prstGeom prst="rect">
            <a:avLst/>
          </a:prstGeom>
        </p:spPr>
      </p:pic>
      <p:pic>
        <p:nvPicPr>
          <p:cNvPr id="4" name="Image 2" descr="preencoded.png"/>
          <p:cNvPicPr>
            <a:picLocks noChangeAspect="1"/>
          </p:cNvPicPr>
          <p:nvPr/>
        </p:nvPicPr>
        <p:blipFill>
          <a:blip r:embed="rId5"/>
          <a:stretch>
            <a:fillRect/>
          </a:stretch>
        </p:blipFill>
        <p:spPr>
          <a:xfrm>
            <a:off x="0" y="4598915"/>
            <a:ext cx="2320168" cy="2784202"/>
          </a:xfrm>
          <a:prstGeom prst="rect">
            <a:avLst/>
          </a:prstGeom>
        </p:spPr>
      </p:pic>
      <p:pic>
        <p:nvPicPr>
          <p:cNvPr id="5" name="Image 3" descr="preencoded.png"/>
          <p:cNvPicPr>
            <a:picLocks noChangeAspect="1"/>
          </p:cNvPicPr>
          <p:nvPr/>
        </p:nvPicPr>
        <p:blipFill>
          <a:blip r:embed="rId6"/>
          <a:stretch>
            <a:fillRect/>
          </a:stretch>
        </p:blipFill>
        <p:spPr>
          <a:xfrm>
            <a:off x="439962" y="1201319"/>
            <a:ext cx="1004051" cy="1004051"/>
          </a:xfrm>
          <a:prstGeom prst="rect">
            <a:avLst/>
          </a:prstGeom>
        </p:spPr>
      </p:pic>
      <p:pic>
        <p:nvPicPr>
          <p:cNvPr id="6" name="Image 4" descr="preencoded.png"/>
          <p:cNvPicPr>
            <a:picLocks noChangeAspect="1"/>
          </p:cNvPicPr>
          <p:nvPr/>
        </p:nvPicPr>
        <p:blipFill>
          <a:blip r:embed="rId7"/>
          <a:stretch>
            <a:fillRect/>
          </a:stretch>
        </p:blipFill>
        <p:spPr>
          <a:xfrm>
            <a:off x="9533117" y="3788224"/>
            <a:ext cx="952180" cy="1621381"/>
          </a:xfrm>
          <a:prstGeom prst="rect">
            <a:avLst/>
          </a:prstGeom>
        </p:spPr>
      </p:pic>
      <p:pic>
        <p:nvPicPr>
          <p:cNvPr id="7" name="Image 5" descr="preencoded.png"/>
          <p:cNvPicPr>
            <a:picLocks noChangeAspect="1"/>
          </p:cNvPicPr>
          <p:nvPr/>
        </p:nvPicPr>
        <p:blipFill>
          <a:blip r:embed="rId8"/>
          <a:stretch>
            <a:fillRect/>
          </a:stretch>
        </p:blipFill>
        <p:spPr>
          <a:xfrm>
            <a:off x="593963" y="1118662"/>
            <a:ext cx="890945" cy="37123"/>
          </a:xfrm>
          <a:prstGeom prst="rect">
            <a:avLst/>
          </a:prstGeom>
        </p:spPr>
      </p:pic>
      <p:pic>
        <p:nvPicPr>
          <p:cNvPr id="8" name="Image 6" descr="preencoded.png"/>
          <p:cNvPicPr>
            <a:picLocks noChangeAspect="1"/>
          </p:cNvPicPr>
          <p:nvPr/>
        </p:nvPicPr>
        <p:blipFill>
          <a:blip r:embed="rId9"/>
          <a:stretch>
            <a:fillRect/>
          </a:stretch>
        </p:blipFill>
        <p:spPr>
          <a:xfrm>
            <a:off x="593963" y="1935361"/>
            <a:ext cx="5197177" cy="3072773"/>
          </a:xfrm>
          <a:prstGeom prst="rect">
            <a:avLst/>
          </a:prstGeom>
        </p:spPr>
      </p:pic>
      <p:pic>
        <p:nvPicPr>
          <p:cNvPr id="9" name="Image 7" descr="preencoded.png"/>
          <p:cNvPicPr>
            <a:picLocks noChangeAspect="1"/>
          </p:cNvPicPr>
          <p:nvPr/>
        </p:nvPicPr>
        <p:blipFill>
          <a:blip r:embed="rId10"/>
          <a:stretch>
            <a:fillRect/>
          </a:stretch>
        </p:blipFill>
        <p:spPr>
          <a:xfrm>
            <a:off x="816699" y="2167378"/>
            <a:ext cx="241298" cy="278420"/>
          </a:xfrm>
          <a:prstGeom prst="rect">
            <a:avLst/>
          </a:prstGeom>
        </p:spPr>
      </p:pic>
      <p:pic>
        <p:nvPicPr>
          <p:cNvPr id="10" name="Image 8" descr="preencoded.png"/>
          <p:cNvPicPr>
            <a:picLocks noChangeAspect="1"/>
          </p:cNvPicPr>
          <p:nvPr/>
        </p:nvPicPr>
        <p:blipFill>
          <a:blip r:embed="rId11"/>
          <a:stretch>
            <a:fillRect/>
          </a:stretch>
        </p:blipFill>
        <p:spPr>
          <a:xfrm>
            <a:off x="816700" y="2714938"/>
            <a:ext cx="213455" cy="185613"/>
          </a:xfrm>
          <a:prstGeom prst="rect">
            <a:avLst/>
          </a:prstGeom>
        </p:spPr>
      </p:pic>
      <p:pic>
        <p:nvPicPr>
          <p:cNvPr id="11" name="Image 9" descr="preencoded.png"/>
          <p:cNvPicPr>
            <a:picLocks noChangeAspect="1"/>
          </p:cNvPicPr>
          <p:nvPr/>
        </p:nvPicPr>
        <p:blipFill>
          <a:blip r:embed="rId12"/>
          <a:stretch>
            <a:fillRect/>
          </a:stretch>
        </p:blipFill>
        <p:spPr>
          <a:xfrm>
            <a:off x="1141523" y="3234655"/>
            <a:ext cx="4412525" cy="311338"/>
          </a:xfrm>
          <a:prstGeom prst="rect">
            <a:avLst/>
          </a:prstGeom>
        </p:spPr>
      </p:pic>
      <p:pic>
        <p:nvPicPr>
          <p:cNvPr id="12" name="Image 10" descr="preencoded.png"/>
          <p:cNvPicPr>
            <a:picLocks noChangeAspect="1"/>
          </p:cNvPicPr>
          <p:nvPr/>
        </p:nvPicPr>
        <p:blipFill>
          <a:blip r:embed="rId13"/>
          <a:stretch>
            <a:fillRect/>
          </a:stretch>
        </p:blipFill>
        <p:spPr>
          <a:xfrm>
            <a:off x="816699" y="3731607"/>
            <a:ext cx="232017" cy="185613"/>
          </a:xfrm>
          <a:prstGeom prst="rect">
            <a:avLst/>
          </a:prstGeom>
        </p:spPr>
      </p:pic>
      <p:pic>
        <p:nvPicPr>
          <p:cNvPr id="13" name="Image 11" descr="preencoded.png"/>
          <p:cNvPicPr>
            <a:picLocks noChangeAspect="1"/>
          </p:cNvPicPr>
          <p:nvPr/>
        </p:nvPicPr>
        <p:blipFill>
          <a:blip r:embed="rId14"/>
          <a:stretch>
            <a:fillRect/>
          </a:stretch>
        </p:blipFill>
        <p:spPr>
          <a:xfrm>
            <a:off x="1160084" y="4251324"/>
            <a:ext cx="4054930" cy="311338"/>
          </a:xfrm>
          <a:prstGeom prst="rect">
            <a:avLst/>
          </a:prstGeom>
        </p:spPr>
      </p:pic>
      <p:pic>
        <p:nvPicPr>
          <p:cNvPr id="14" name="Image 12" descr="preencoded.png"/>
          <p:cNvPicPr>
            <a:picLocks noChangeAspect="1"/>
          </p:cNvPicPr>
          <p:nvPr/>
        </p:nvPicPr>
        <p:blipFill>
          <a:blip r:embed="rId15"/>
          <a:stretch>
            <a:fillRect/>
          </a:stretch>
        </p:blipFill>
        <p:spPr>
          <a:xfrm>
            <a:off x="6088122" y="1935361"/>
            <a:ext cx="5197177" cy="3072773"/>
          </a:xfrm>
          <a:prstGeom prst="rect">
            <a:avLst/>
          </a:prstGeom>
        </p:spPr>
      </p:pic>
      <p:pic>
        <p:nvPicPr>
          <p:cNvPr id="15" name="Image 13" descr="preencoded.png"/>
          <p:cNvPicPr>
            <a:picLocks noChangeAspect="1"/>
          </p:cNvPicPr>
          <p:nvPr/>
        </p:nvPicPr>
        <p:blipFill>
          <a:blip r:embed="rId16"/>
          <a:stretch>
            <a:fillRect/>
          </a:stretch>
        </p:blipFill>
        <p:spPr>
          <a:xfrm>
            <a:off x="6310858" y="2167378"/>
            <a:ext cx="241298" cy="278420"/>
          </a:xfrm>
          <a:prstGeom prst="rect">
            <a:avLst/>
          </a:prstGeom>
        </p:spPr>
      </p:pic>
      <p:pic>
        <p:nvPicPr>
          <p:cNvPr id="16" name="Image 14" descr="preencoded.png"/>
          <p:cNvPicPr>
            <a:picLocks noChangeAspect="1"/>
          </p:cNvPicPr>
          <p:nvPr/>
        </p:nvPicPr>
        <p:blipFill>
          <a:blip r:embed="rId11"/>
          <a:stretch>
            <a:fillRect/>
          </a:stretch>
        </p:blipFill>
        <p:spPr>
          <a:xfrm>
            <a:off x="6310859" y="2714938"/>
            <a:ext cx="213455" cy="185613"/>
          </a:xfrm>
          <a:prstGeom prst="rect">
            <a:avLst/>
          </a:prstGeom>
        </p:spPr>
      </p:pic>
      <p:pic>
        <p:nvPicPr>
          <p:cNvPr id="17" name="Image 15" descr="preencoded.png"/>
          <p:cNvPicPr>
            <a:picLocks noChangeAspect="1"/>
          </p:cNvPicPr>
          <p:nvPr/>
        </p:nvPicPr>
        <p:blipFill>
          <a:blip r:embed="rId17"/>
          <a:stretch>
            <a:fillRect/>
          </a:stretch>
        </p:blipFill>
        <p:spPr>
          <a:xfrm>
            <a:off x="6635682" y="3234655"/>
            <a:ext cx="2971846" cy="311338"/>
          </a:xfrm>
          <a:prstGeom prst="rect">
            <a:avLst/>
          </a:prstGeom>
        </p:spPr>
      </p:pic>
      <p:pic>
        <p:nvPicPr>
          <p:cNvPr id="18" name="Image 16" descr="preencoded.png"/>
          <p:cNvPicPr>
            <a:picLocks noChangeAspect="1"/>
          </p:cNvPicPr>
          <p:nvPr/>
        </p:nvPicPr>
        <p:blipFill>
          <a:blip r:embed="rId18"/>
          <a:stretch>
            <a:fillRect/>
          </a:stretch>
        </p:blipFill>
        <p:spPr>
          <a:xfrm>
            <a:off x="593963" y="5230871"/>
            <a:ext cx="10691336" cy="556840"/>
          </a:xfrm>
          <a:prstGeom prst="rect">
            <a:avLst/>
          </a:prstGeom>
        </p:spPr>
      </p:pic>
      <p:pic>
        <p:nvPicPr>
          <p:cNvPr id="19" name="Image 17" descr="preencoded.png"/>
          <p:cNvPicPr>
            <a:picLocks noChangeAspect="1"/>
          </p:cNvPicPr>
          <p:nvPr/>
        </p:nvPicPr>
        <p:blipFill>
          <a:blip r:embed="rId19"/>
          <a:stretch>
            <a:fillRect/>
          </a:stretch>
        </p:blipFill>
        <p:spPr>
          <a:xfrm>
            <a:off x="742454" y="5416484"/>
            <a:ext cx="185613" cy="185613"/>
          </a:xfrm>
          <a:prstGeom prst="rect">
            <a:avLst/>
          </a:prstGeom>
        </p:spPr>
      </p:pic>
      <p:sp>
        <p:nvSpPr>
          <p:cNvPr id="21" name="Text 0"/>
          <p:cNvSpPr/>
          <p:nvPr/>
        </p:nvSpPr>
        <p:spPr>
          <a:xfrm>
            <a:off x="593963" y="673190"/>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Supported Data Formats</a:t>
            </a:r>
            <a:endParaRPr lang="en-US" sz="2631" dirty="0"/>
          </a:p>
        </p:txBody>
      </p:sp>
      <p:sp>
        <p:nvSpPr>
          <p:cNvPr id="22" name="Text 1"/>
          <p:cNvSpPr/>
          <p:nvPr/>
        </p:nvSpPr>
        <p:spPr>
          <a:xfrm>
            <a:off x="593963" y="1452766"/>
            <a:ext cx="1282960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Amazon EC2 User Data supports different formats depending on the instance operating system.</a:t>
            </a:r>
            <a:endParaRPr lang="en-US" sz="1461" dirty="0"/>
          </a:p>
        </p:txBody>
      </p:sp>
      <p:sp>
        <p:nvSpPr>
          <p:cNvPr id="23" name="Text 2"/>
          <p:cNvSpPr/>
          <p:nvPr/>
        </p:nvSpPr>
        <p:spPr>
          <a:xfrm>
            <a:off x="1206487" y="2176658"/>
            <a:ext cx="235404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Linux Instances</a:t>
            </a:r>
            <a:endParaRPr lang="en-US" sz="1754" dirty="0"/>
          </a:p>
        </p:txBody>
      </p:sp>
      <p:sp>
        <p:nvSpPr>
          <p:cNvPr id="24" name="Text 3"/>
          <p:cNvSpPr/>
          <p:nvPr/>
        </p:nvSpPr>
        <p:spPr>
          <a:xfrm>
            <a:off x="1141523" y="2640692"/>
            <a:ext cx="4412525"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Shell Scripts</a:t>
            </a:r>
            <a:endParaRPr lang="en-US" sz="1315" dirty="0"/>
          </a:p>
        </p:txBody>
      </p:sp>
      <p:sp>
        <p:nvSpPr>
          <p:cNvPr id="25" name="Text 4"/>
          <p:cNvSpPr/>
          <p:nvPr/>
        </p:nvSpPr>
        <p:spPr>
          <a:xfrm>
            <a:off x="1141523" y="2937674"/>
            <a:ext cx="529503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Standard shell scripts (e.g., Bash) that begin with shebang.</a:t>
            </a:r>
            <a:endParaRPr lang="en-US" sz="1169" dirty="0"/>
          </a:p>
        </p:txBody>
      </p:sp>
      <p:sp>
        <p:nvSpPr>
          <p:cNvPr id="26" name="Text 5"/>
          <p:cNvSpPr/>
          <p:nvPr/>
        </p:nvSpPr>
        <p:spPr>
          <a:xfrm>
            <a:off x="1252891" y="3234655"/>
            <a:ext cx="4412525" cy="311338"/>
          </a:xfrm>
          <a:prstGeom prst="rect">
            <a:avLst/>
          </a:prstGeom>
          <a:noFill/>
          <a:ln/>
        </p:spPr>
        <p:txBody>
          <a:bodyPr vert="horz" wrap="square" lIns="0" tIns="0" rIns="0" bIns="0" rtlCol="0" anchor="t"/>
          <a:lstStyle/>
          <a:p>
            <a:pPr>
              <a:lnSpc>
                <a:spcPts val="1282"/>
              </a:lnSpc>
            </a:pPr>
            <a:r>
              <a:rPr lang="en-US" sz="854" dirty="0">
                <a:solidFill>
                  <a:srgbClr val="333333"/>
                </a:solidFill>
                <a:latin typeface="Arial" pitchFamily="34" charset="0"/>
                <a:ea typeface="Arial" pitchFamily="34" charset="-122"/>
                <a:cs typeface="Arial" pitchFamily="34" charset="-120"/>
              </a:rPr>
              <a:t>#! /bin/bash</a:t>
            </a:r>
            <a:endParaRPr lang="en-US" sz="854" dirty="0"/>
          </a:p>
        </p:txBody>
      </p:sp>
      <p:sp>
        <p:nvSpPr>
          <p:cNvPr id="27" name="Text 6"/>
          <p:cNvSpPr/>
          <p:nvPr/>
        </p:nvSpPr>
        <p:spPr>
          <a:xfrm>
            <a:off x="1160085" y="3657361"/>
            <a:ext cx="4865915"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Cloud-init Directives</a:t>
            </a:r>
            <a:endParaRPr lang="en-US" sz="1315" dirty="0"/>
          </a:p>
        </p:txBody>
      </p:sp>
      <p:sp>
        <p:nvSpPr>
          <p:cNvPr id="28" name="Text 7"/>
          <p:cNvSpPr/>
          <p:nvPr/>
        </p:nvSpPr>
        <p:spPr>
          <a:xfrm>
            <a:off x="1160085" y="3954343"/>
            <a:ext cx="4865915"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YAML-formatted directives for advanced configuration.</a:t>
            </a:r>
            <a:endParaRPr lang="en-US" sz="1169" dirty="0"/>
          </a:p>
        </p:txBody>
      </p:sp>
      <p:sp>
        <p:nvSpPr>
          <p:cNvPr id="29" name="Text 8"/>
          <p:cNvSpPr/>
          <p:nvPr/>
        </p:nvSpPr>
        <p:spPr>
          <a:xfrm>
            <a:off x="1271452" y="4251324"/>
            <a:ext cx="4054930" cy="311338"/>
          </a:xfrm>
          <a:prstGeom prst="rect">
            <a:avLst/>
          </a:prstGeom>
          <a:noFill/>
          <a:ln/>
        </p:spPr>
        <p:txBody>
          <a:bodyPr vert="horz" wrap="square" lIns="0" tIns="0" rIns="0" bIns="0" rtlCol="0" anchor="t"/>
          <a:lstStyle/>
          <a:p>
            <a:pPr>
              <a:lnSpc>
                <a:spcPts val="1282"/>
              </a:lnSpc>
            </a:pPr>
            <a:r>
              <a:rPr lang="en-US" sz="854" dirty="0">
                <a:solidFill>
                  <a:srgbClr val="333333"/>
                </a:solidFill>
                <a:latin typeface="Arial" pitchFamily="34" charset="0"/>
                <a:ea typeface="Arial" pitchFamily="34" charset="-122"/>
                <a:cs typeface="Arial" pitchFamily="34" charset="-120"/>
              </a:rPr>
              <a:t>#cloud-config</a:t>
            </a:r>
            <a:endParaRPr lang="en-US" sz="854" dirty="0"/>
          </a:p>
        </p:txBody>
      </p:sp>
      <p:sp>
        <p:nvSpPr>
          <p:cNvPr id="30" name="Text 9"/>
          <p:cNvSpPr/>
          <p:nvPr/>
        </p:nvSpPr>
        <p:spPr>
          <a:xfrm>
            <a:off x="6700646" y="2176658"/>
            <a:ext cx="2896788"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Windows Instances</a:t>
            </a:r>
            <a:endParaRPr lang="en-US" sz="1754" dirty="0"/>
          </a:p>
        </p:txBody>
      </p:sp>
      <p:sp>
        <p:nvSpPr>
          <p:cNvPr id="31" name="Text 10"/>
          <p:cNvSpPr/>
          <p:nvPr/>
        </p:nvSpPr>
        <p:spPr>
          <a:xfrm>
            <a:off x="6635681" y="2640692"/>
            <a:ext cx="3566215"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PowerShell Scripts</a:t>
            </a:r>
            <a:endParaRPr lang="en-US" sz="1315" dirty="0"/>
          </a:p>
        </p:txBody>
      </p:sp>
      <p:sp>
        <p:nvSpPr>
          <p:cNvPr id="32" name="Text 11"/>
          <p:cNvSpPr/>
          <p:nvPr/>
        </p:nvSpPr>
        <p:spPr>
          <a:xfrm>
            <a:off x="6635681" y="2937674"/>
            <a:ext cx="3566215"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PowerShell scripts enclosed within tags.</a:t>
            </a:r>
            <a:endParaRPr lang="en-US" sz="1169" dirty="0"/>
          </a:p>
        </p:txBody>
      </p:sp>
      <p:sp>
        <p:nvSpPr>
          <p:cNvPr id="33" name="Text 12"/>
          <p:cNvSpPr/>
          <p:nvPr/>
        </p:nvSpPr>
        <p:spPr>
          <a:xfrm>
            <a:off x="6747049" y="3234655"/>
            <a:ext cx="3566215" cy="311338"/>
          </a:xfrm>
          <a:prstGeom prst="rect">
            <a:avLst/>
          </a:prstGeom>
          <a:noFill/>
          <a:ln/>
        </p:spPr>
        <p:txBody>
          <a:bodyPr vert="horz" wrap="square" lIns="0" tIns="0" rIns="0" bIns="0" rtlCol="0" anchor="t"/>
          <a:lstStyle/>
          <a:p>
            <a:pPr>
              <a:lnSpc>
                <a:spcPts val="1282"/>
              </a:lnSpc>
            </a:pPr>
            <a:r>
              <a:rPr lang="en-US" sz="854" dirty="0">
                <a:solidFill>
                  <a:srgbClr val="333333"/>
                </a:solidFill>
                <a:latin typeface="Arial" pitchFamily="34" charset="0"/>
                <a:ea typeface="Arial" pitchFamily="34" charset="-122"/>
                <a:cs typeface="Arial" pitchFamily="34" charset="-120"/>
              </a:rPr>
              <a:t>&lt;powershell&gt; &lt;/powershell&gt;</a:t>
            </a:r>
            <a:endParaRPr lang="en-US" sz="854" dirty="0"/>
          </a:p>
        </p:txBody>
      </p:sp>
      <p:sp>
        <p:nvSpPr>
          <p:cNvPr id="34" name="Text 13"/>
          <p:cNvSpPr/>
          <p:nvPr/>
        </p:nvSpPr>
        <p:spPr>
          <a:xfrm>
            <a:off x="1039435" y="5397923"/>
            <a:ext cx="7818735"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Note:</a:t>
            </a:r>
            <a:r>
              <a:rPr lang="en-US" sz="1169" dirty="0">
                <a:solidFill>
                  <a:srgbClr val="374151"/>
                </a:solidFill>
                <a:latin typeface="ui-sans-serif" pitchFamily="34" charset="0"/>
                <a:ea typeface="ui-sans-serif" pitchFamily="34" charset="-122"/>
                <a:cs typeface="ui-sans-serif" pitchFamily="34" charset="-120"/>
              </a:rPr>
              <a:t> The format dictates how the instance interprets and executes the provided data.</a:t>
            </a:r>
            <a:endParaRPr lang="en-US" sz="1169"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095060" y="79226"/>
            <a:ext cx="2784202" cy="2784202"/>
          </a:xfrm>
          <a:prstGeom prst="rect">
            <a:avLst/>
          </a:prstGeom>
        </p:spPr>
      </p:pic>
      <p:pic>
        <p:nvPicPr>
          <p:cNvPr id="4" name="Image 2" descr="preencoded.png"/>
          <p:cNvPicPr>
            <a:picLocks noChangeAspect="1"/>
          </p:cNvPicPr>
          <p:nvPr/>
        </p:nvPicPr>
        <p:blipFill>
          <a:blip r:embed="rId5"/>
          <a:stretch>
            <a:fillRect/>
          </a:stretch>
        </p:blipFill>
        <p:spPr>
          <a:xfrm>
            <a:off x="0" y="4441143"/>
            <a:ext cx="2320168" cy="2784202"/>
          </a:xfrm>
          <a:prstGeom prst="rect">
            <a:avLst/>
          </a:prstGeom>
        </p:spPr>
      </p:pic>
      <p:pic>
        <p:nvPicPr>
          <p:cNvPr id="5" name="Image 3" descr="preencoded.png"/>
          <p:cNvPicPr>
            <a:picLocks noChangeAspect="1"/>
          </p:cNvPicPr>
          <p:nvPr/>
        </p:nvPicPr>
        <p:blipFill>
          <a:blip r:embed="rId6"/>
          <a:stretch>
            <a:fillRect/>
          </a:stretch>
        </p:blipFill>
        <p:spPr>
          <a:xfrm>
            <a:off x="439962" y="1201319"/>
            <a:ext cx="1004051" cy="1004051"/>
          </a:xfrm>
          <a:prstGeom prst="rect">
            <a:avLst/>
          </a:prstGeom>
        </p:spPr>
      </p:pic>
      <p:pic>
        <p:nvPicPr>
          <p:cNvPr id="6" name="Image 4" descr="preencoded.png"/>
          <p:cNvPicPr>
            <a:picLocks noChangeAspect="1"/>
          </p:cNvPicPr>
          <p:nvPr/>
        </p:nvPicPr>
        <p:blipFill>
          <a:blip r:embed="rId7"/>
          <a:stretch>
            <a:fillRect/>
          </a:stretch>
        </p:blipFill>
        <p:spPr>
          <a:xfrm>
            <a:off x="9533117" y="3630453"/>
            <a:ext cx="952180" cy="1621381"/>
          </a:xfrm>
          <a:prstGeom prst="rect">
            <a:avLst/>
          </a:prstGeom>
        </p:spPr>
      </p:pic>
      <p:pic>
        <p:nvPicPr>
          <p:cNvPr id="7" name="Image 5" descr="preencoded.png"/>
          <p:cNvPicPr>
            <a:picLocks noChangeAspect="1"/>
          </p:cNvPicPr>
          <p:nvPr/>
        </p:nvPicPr>
        <p:blipFill>
          <a:blip r:embed="rId8"/>
          <a:stretch>
            <a:fillRect/>
          </a:stretch>
        </p:blipFill>
        <p:spPr>
          <a:xfrm>
            <a:off x="593963" y="1118662"/>
            <a:ext cx="890945" cy="37123"/>
          </a:xfrm>
          <a:prstGeom prst="rect">
            <a:avLst/>
          </a:prstGeom>
        </p:spPr>
      </p:pic>
      <p:pic>
        <p:nvPicPr>
          <p:cNvPr id="8" name="Image 6" descr="preencoded.png"/>
          <p:cNvPicPr>
            <a:picLocks noChangeAspect="1"/>
          </p:cNvPicPr>
          <p:nvPr/>
        </p:nvPicPr>
        <p:blipFill>
          <a:blip r:embed="rId9"/>
          <a:stretch>
            <a:fillRect/>
          </a:stretch>
        </p:blipFill>
        <p:spPr>
          <a:xfrm>
            <a:off x="593963" y="1712625"/>
            <a:ext cx="10691336" cy="1336417"/>
          </a:xfrm>
          <a:prstGeom prst="rect">
            <a:avLst/>
          </a:prstGeom>
        </p:spPr>
      </p:pic>
      <p:pic>
        <p:nvPicPr>
          <p:cNvPr id="9" name="Image 7" descr="preencoded.png"/>
          <p:cNvPicPr>
            <a:picLocks noChangeAspect="1"/>
          </p:cNvPicPr>
          <p:nvPr/>
        </p:nvPicPr>
        <p:blipFill>
          <a:blip r:embed="rId10"/>
          <a:stretch>
            <a:fillRect/>
          </a:stretch>
        </p:blipFill>
        <p:spPr>
          <a:xfrm>
            <a:off x="816699" y="1935361"/>
            <a:ext cx="334104" cy="334104"/>
          </a:xfrm>
          <a:prstGeom prst="rect">
            <a:avLst/>
          </a:prstGeom>
        </p:spPr>
      </p:pic>
      <p:pic>
        <p:nvPicPr>
          <p:cNvPr id="10" name="Image 8" descr="preencoded.png"/>
          <p:cNvPicPr>
            <a:picLocks noChangeAspect="1"/>
          </p:cNvPicPr>
          <p:nvPr/>
        </p:nvPicPr>
        <p:blipFill>
          <a:blip r:embed="rId11"/>
          <a:stretch>
            <a:fillRect/>
          </a:stretch>
        </p:blipFill>
        <p:spPr>
          <a:xfrm>
            <a:off x="593963" y="3346024"/>
            <a:ext cx="10691336" cy="1596276"/>
          </a:xfrm>
          <a:prstGeom prst="rect">
            <a:avLst/>
          </a:prstGeom>
        </p:spPr>
      </p:pic>
      <p:pic>
        <p:nvPicPr>
          <p:cNvPr id="11" name="Image 9" descr="preencoded.png"/>
          <p:cNvPicPr>
            <a:picLocks noChangeAspect="1"/>
          </p:cNvPicPr>
          <p:nvPr/>
        </p:nvPicPr>
        <p:blipFill>
          <a:blip r:embed="rId12"/>
          <a:stretch>
            <a:fillRect/>
          </a:stretch>
        </p:blipFill>
        <p:spPr>
          <a:xfrm>
            <a:off x="816699" y="3568760"/>
            <a:ext cx="334104" cy="334104"/>
          </a:xfrm>
          <a:prstGeom prst="rect">
            <a:avLst/>
          </a:prstGeom>
        </p:spPr>
      </p:pic>
      <p:pic>
        <p:nvPicPr>
          <p:cNvPr id="12" name="Image 10" descr="preencoded.png"/>
          <p:cNvPicPr>
            <a:picLocks noChangeAspect="1"/>
          </p:cNvPicPr>
          <p:nvPr/>
        </p:nvPicPr>
        <p:blipFill>
          <a:blip r:embed="rId13"/>
          <a:stretch>
            <a:fillRect/>
          </a:stretch>
        </p:blipFill>
        <p:spPr>
          <a:xfrm>
            <a:off x="4617425" y="5239281"/>
            <a:ext cx="3563779" cy="296982"/>
          </a:xfrm>
          <a:prstGeom prst="rect">
            <a:avLst/>
          </a:prstGeom>
        </p:spPr>
      </p:pic>
      <p:pic>
        <p:nvPicPr>
          <p:cNvPr id="13" name="Image 11" descr="preencoded.png"/>
          <p:cNvPicPr>
            <a:picLocks noChangeAspect="1"/>
          </p:cNvPicPr>
          <p:nvPr/>
        </p:nvPicPr>
        <p:blipFill>
          <a:blip r:embed="rId14"/>
          <a:stretch>
            <a:fillRect/>
          </a:stretch>
        </p:blipFill>
        <p:spPr>
          <a:xfrm>
            <a:off x="4617425" y="5239281"/>
            <a:ext cx="3563779" cy="296982"/>
          </a:xfrm>
          <a:prstGeom prst="rect">
            <a:avLst/>
          </a:prstGeom>
        </p:spPr>
      </p:pic>
      <p:sp>
        <p:nvSpPr>
          <p:cNvPr id="15" name="Text 0"/>
          <p:cNvSpPr/>
          <p:nvPr/>
        </p:nvSpPr>
        <p:spPr>
          <a:xfrm>
            <a:off x="593963" y="673190"/>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Key Limitations</a:t>
            </a:r>
            <a:endParaRPr lang="en-US" sz="2631" dirty="0"/>
          </a:p>
        </p:txBody>
      </p:sp>
      <p:sp>
        <p:nvSpPr>
          <p:cNvPr id="16" name="Text 1"/>
          <p:cNvSpPr/>
          <p:nvPr/>
        </p:nvSpPr>
        <p:spPr>
          <a:xfrm>
            <a:off x="1373540" y="1935361"/>
            <a:ext cx="968902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Size Limit</a:t>
            </a:r>
            <a:endParaRPr lang="en-US" sz="1754" dirty="0"/>
          </a:p>
        </p:txBody>
      </p:sp>
      <p:sp>
        <p:nvSpPr>
          <p:cNvPr id="17" name="Text 2"/>
          <p:cNvSpPr/>
          <p:nvPr/>
        </p:nvSpPr>
        <p:spPr>
          <a:xfrm>
            <a:off x="1373540" y="2306588"/>
            <a:ext cx="9689023" cy="519718"/>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The raw user data cannot exceed </a:t>
            </a:r>
            <a:r>
              <a:rPr lang="en-US" sz="1461" b="1" dirty="0">
                <a:solidFill>
                  <a:srgbClr val="4B5563"/>
                </a:solidFill>
                <a:latin typeface="ui-sans-serif" pitchFamily="34" charset="0"/>
                <a:ea typeface="ui-sans-serif" pitchFamily="34" charset="-122"/>
                <a:cs typeface="ui-sans-serif" pitchFamily="34" charset="-120"/>
              </a:rPr>
              <a:t>16 KB</a:t>
            </a:r>
            <a:r>
              <a:rPr lang="en-US" sz="1461" dirty="0">
                <a:solidFill>
                  <a:srgbClr val="4B5563"/>
                </a:solidFill>
                <a:latin typeface="ui-sans-serif" pitchFamily="34" charset="0"/>
                <a:ea typeface="ui-sans-serif" pitchFamily="34" charset="-122"/>
                <a:cs typeface="ui-sans-serif" pitchFamily="34" charset="-120"/>
              </a:rPr>
              <a:t>. This constraint requires careful optimization of scripts and configurations.</a:t>
            </a:r>
            <a:endParaRPr lang="en-US" sz="1461" dirty="0"/>
          </a:p>
        </p:txBody>
      </p:sp>
      <p:sp>
        <p:nvSpPr>
          <p:cNvPr id="18" name="Text 3"/>
          <p:cNvSpPr/>
          <p:nvPr/>
        </p:nvSpPr>
        <p:spPr>
          <a:xfrm>
            <a:off x="1373540" y="3568760"/>
            <a:ext cx="968902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AMI Preservation</a:t>
            </a:r>
            <a:endParaRPr lang="en-US" sz="1754" dirty="0"/>
          </a:p>
        </p:txBody>
      </p:sp>
      <p:sp>
        <p:nvSpPr>
          <p:cNvPr id="19" name="Text 4"/>
          <p:cNvSpPr/>
          <p:nvPr/>
        </p:nvSpPr>
        <p:spPr>
          <a:xfrm>
            <a:off x="1373540" y="3939987"/>
            <a:ext cx="9689023" cy="779577"/>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User data is </a:t>
            </a:r>
            <a:r>
              <a:rPr lang="en-US" sz="1461" b="1" dirty="0">
                <a:solidFill>
                  <a:srgbClr val="4B5563"/>
                </a:solidFill>
                <a:latin typeface="ui-sans-serif" pitchFamily="34" charset="0"/>
                <a:ea typeface="ui-sans-serif" pitchFamily="34" charset="-122"/>
                <a:cs typeface="ui-sans-serif" pitchFamily="34" charset="-120"/>
              </a:rPr>
              <a:t>not preserved</a:t>
            </a:r>
            <a:r>
              <a:rPr lang="en-US" sz="1461" dirty="0">
                <a:solidFill>
                  <a:srgbClr val="4B5563"/>
                </a:solidFill>
                <a:latin typeface="ui-sans-serif" pitchFamily="34" charset="0"/>
                <a:ea typeface="ui-sans-serif" pitchFamily="34" charset="-122"/>
                <a:cs typeface="ui-sans-serif" pitchFamily="34" charset="-120"/>
              </a:rPr>
              <a:t> when an Amazon Machine Image (AMI) is created from an instance. This means that if you create an AMI from an instance that was configured using user data, the user data itself will not be part of the new AMI.</a:t>
            </a:r>
            <a:endParaRPr lang="en-US" sz="1461" dirty="0"/>
          </a:p>
        </p:txBody>
      </p:sp>
      <p:sp>
        <p:nvSpPr>
          <p:cNvPr id="20" name="Text 5"/>
          <p:cNvSpPr/>
          <p:nvPr/>
        </p:nvSpPr>
        <p:spPr>
          <a:xfrm>
            <a:off x="3096701" y="5257842"/>
            <a:ext cx="1691229"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Max Size Limit:</a:t>
            </a:r>
            <a:endParaRPr lang="en-US" sz="1315" dirty="0"/>
          </a:p>
        </p:txBody>
      </p:sp>
      <p:sp>
        <p:nvSpPr>
          <p:cNvPr id="21" name="Text 6"/>
          <p:cNvSpPr/>
          <p:nvPr/>
        </p:nvSpPr>
        <p:spPr>
          <a:xfrm>
            <a:off x="8292572" y="5257842"/>
            <a:ext cx="587815"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16 KB</a:t>
            </a:r>
            <a:endParaRPr lang="en-US" sz="1315"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A6C8D-7C05-D61B-F5C2-9863015FCAA8}"/>
            </a:ext>
          </a:extLst>
        </p:cNvPr>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18E0CD6E-0FA3-06A4-A6F9-3DB7DA7157E0}"/>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12310664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593963" y="450454"/>
            <a:ext cx="352666" cy="334104"/>
          </a:xfrm>
          <a:prstGeom prst="rect">
            <a:avLst/>
          </a:prstGeom>
        </p:spPr>
      </p:pic>
      <p:pic>
        <p:nvPicPr>
          <p:cNvPr id="6" name="Image 4" descr="preencoded.png"/>
          <p:cNvPicPr>
            <a:picLocks noChangeAspect="1"/>
          </p:cNvPicPr>
          <p:nvPr/>
        </p:nvPicPr>
        <p:blipFill>
          <a:blip r:embed="rId7"/>
          <a:stretch>
            <a:fillRect/>
          </a:stretch>
        </p:blipFill>
        <p:spPr>
          <a:xfrm>
            <a:off x="593963" y="1749748"/>
            <a:ext cx="5197177" cy="593963"/>
          </a:xfrm>
          <a:prstGeom prst="rect">
            <a:avLst/>
          </a:prstGeom>
        </p:spPr>
      </p:pic>
      <p:pic>
        <p:nvPicPr>
          <p:cNvPr id="7" name="Image 5" descr="preencoded.png"/>
          <p:cNvPicPr>
            <a:picLocks noChangeAspect="1"/>
          </p:cNvPicPr>
          <p:nvPr/>
        </p:nvPicPr>
        <p:blipFill>
          <a:blip r:embed="rId8"/>
          <a:stretch>
            <a:fillRect/>
          </a:stretch>
        </p:blipFill>
        <p:spPr>
          <a:xfrm>
            <a:off x="742453" y="1898238"/>
            <a:ext cx="296982" cy="296982"/>
          </a:xfrm>
          <a:prstGeom prst="rect">
            <a:avLst/>
          </a:prstGeom>
        </p:spPr>
      </p:pic>
      <p:pic>
        <p:nvPicPr>
          <p:cNvPr id="8" name="Image 6" descr="preencoded.png"/>
          <p:cNvPicPr>
            <a:picLocks noChangeAspect="1"/>
          </p:cNvPicPr>
          <p:nvPr/>
        </p:nvPicPr>
        <p:blipFill>
          <a:blip r:embed="rId7"/>
          <a:stretch>
            <a:fillRect/>
          </a:stretch>
        </p:blipFill>
        <p:spPr>
          <a:xfrm>
            <a:off x="6088122" y="1749748"/>
            <a:ext cx="5197177" cy="593963"/>
          </a:xfrm>
          <a:prstGeom prst="rect">
            <a:avLst/>
          </a:prstGeom>
        </p:spPr>
      </p:pic>
      <p:pic>
        <p:nvPicPr>
          <p:cNvPr id="9" name="Image 7" descr="preencoded.png"/>
          <p:cNvPicPr>
            <a:picLocks noChangeAspect="1"/>
          </p:cNvPicPr>
          <p:nvPr/>
        </p:nvPicPr>
        <p:blipFill>
          <a:blip r:embed="rId9"/>
          <a:stretch>
            <a:fillRect/>
          </a:stretch>
        </p:blipFill>
        <p:spPr>
          <a:xfrm>
            <a:off x="6236612" y="1898238"/>
            <a:ext cx="296982" cy="296982"/>
          </a:xfrm>
          <a:prstGeom prst="rect">
            <a:avLst/>
          </a:prstGeom>
        </p:spPr>
      </p:pic>
      <p:pic>
        <p:nvPicPr>
          <p:cNvPr id="10" name="Image 8" descr="preencoded.png"/>
          <p:cNvPicPr>
            <a:picLocks noChangeAspect="1"/>
          </p:cNvPicPr>
          <p:nvPr/>
        </p:nvPicPr>
        <p:blipFill>
          <a:blip r:embed="rId10"/>
          <a:stretch>
            <a:fillRect/>
          </a:stretch>
        </p:blipFill>
        <p:spPr>
          <a:xfrm>
            <a:off x="593963" y="2640693"/>
            <a:ext cx="5197177" cy="816699"/>
          </a:xfrm>
          <a:prstGeom prst="rect">
            <a:avLst/>
          </a:prstGeom>
        </p:spPr>
      </p:pic>
      <p:pic>
        <p:nvPicPr>
          <p:cNvPr id="11" name="Image 9" descr="preencoded.png"/>
          <p:cNvPicPr>
            <a:picLocks noChangeAspect="1"/>
          </p:cNvPicPr>
          <p:nvPr/>
        </p:nvPicPr>
        <p:blipFill>
          <a:blip r:embed="rId8"/>
          <a:stretch>
            <a:fillRect/>
          </a:stretch>
        </p:blipFill>
        <p:spPr>
          <a:xfrm>
            <a:off x="742453" y="2789183"/>
            <a:ext cx="296982" cy="296982"/>
          </a:xfrm>
          <a:prstGeom prst="rect">
            <a:avLst/>
          </a:prstGeom>
        </p:spPr>
      </p:pic>
      <p:pic>
        <p:nvPicPr>
          <p:cNvPr id="12" name="Image 10" descr="preencoded.png"/>
          <p:cNvPicPr>
            <a:picLocks noChangeAspect="1"/>
          </p:cNvPicPr>
          <p:nvPr/>
        </p:nvPicPr>
        <p:blipFill>
          <a:blip r:embed="rId10"/>
          <a:stretch>
            <a:fillRect/>
          </a:stretch>
        </p:blipFill>
        <p:spPr>
          <a:xfrm>
            <a:off x="6088122" y="2640693"/>
            <a:ext cx="5197177" cy="816699"/>
          </a:xfrm>
          <a:prstGeom prst="rect">
            <a:avLst/>
          </a:prstGeom>
        </p:spPr>
      </p:pic>
      <p:pic>
        <p:nvPicPr>
          <p:cNvPr id="13" name="Image 11" descr="preencoded.png"/>
          <p:cNvPicPr>
            <a:picLocks noChangeAspect="1"/>
          </p:cNvPicPr>
          <p:nvPr/>
        </p:nvPicPr>
        <p:blipFill>
          <a:blip r:embed="rId9"/>
          <a:stretch>
            <a:fillRect/>
          </a:stretch>
        </p:blipFill>
        <p:spPr>
          <a:xfrm>
            <a:off x="6236612" y="2789183"/>
            <a:ext cx="296982" cy="296982"/>
          </a:xfrm>
          <a:prstGeom prst="rect">
            <a:avLst/>
          </a:prstGeom>
        </p:spPr>
      </p:pic>
      <p:pic>
        <p:nvPicPr>
          <p:cNvPr id="16" name="Image 14" descr="preencoded.png"/>
          <p:cNvPicPr>
            <a:picLocks noChangeAspect="1"/>
          </p:cNvPicPr>
          <p:nvPr/>
        </p:nvPicPr>
        <p:blipFill>
          <a:blip r:embed="rId11"/>
          <a:stretch>
            <a:fillRect/>
          </a:stretch>
        </p:blipFill>
        <p:spPr>
          <a:xfrm>
            <a:off x="11053283" y="6352962"/>
            <a:ext cx="232017" cy="259859"/>
          </a:xfrm>
          <a:prstGeom prst="rect">
            <a:avLst/>
          </a:prstGeom>
        </p:spPr>
      </p:pic>
      <p:sp>
        <p:nvSpPr>
          <p:cNvPr id="17" name="Text 0"/>
          <p:cNvSpPr/>
          <p:nvPr/>
        </p:nvSpPr>
        <p:spPr>
          <a:xfrm>
            <a:off x="1095120" y="450454"/>
            <a:ext cx="8543325" cy="334104"/>
          </a:xfrm>
          <a:prstGeom prst="rect">
            <a:avLst/>
          </a:prstGeom>
          <a:noFill/>
          <a:ln/>
        </p:spPr>
        <p:txBody>
          <a:bodyPr vert="horz" wrap="square" lIns="0" tIns="0" rIns="0" bIns="0" rtlCol="0" anchor="t"/>
          <a:lstStyle/>
          <a:p>
            <a:pPr>
              <a:lnSpc>
                <a:spcPts val="2631"/>
              </a:lnSpc>
            </a:pPr>
            <a:r>
              <a:rPr lang="en-US" sz="2192" b="1" dirty="0">
                <a:solidFill>
                  <a:srgbClr val="232F3E"/>
                </a:solidFill>
                <a:latin typeface="ui-sans-serif" pitchFamily="34" charset="0"/>
                <a:ea typeface="ui-sans-serif" pitchFamily="34" charset="-122"/>
                <a:cs typeface="ui-sans-serif" pitchFamily="34" charset="-120"/>
              </a:rPr>
              <a:t>Question 1</a:t>
            </a:r>
            <a:endParaRPr lang="en-US" sz="2192" dirty="0"/>
          </a:p>
        </p:txBody>
      </p:sp>
      <p:sp>
        <p:nvSpPr>
          <p:cNvPr id="19" name="Text 2"/>
          <p:cNvSpPr/>
          <p:nvPr/>
        </p:nvSpPr>
        <p:spPr>
          <a:xfrm>
            <a:off x="593963" y="1155784"/>
            <a:ext cx="1282960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is the default execution frequency of a user data script on an EC2 instance?</a:t>
            </a:r>
            <a:endParaRPr lang="en-US" sz="1754" dirty="0"/>
          </a:p>
        </p:txBody>
      </p:sp>
      <p:sp>
        <p:nvSpPr>
          <p:cNvPr id="20" name="Text 3"/>
          <p:cNvSpPr/>
          <p:nvPr/>
        </p:nvSpPr>
        <p:spPr>
          <a:xfrm>
            <a:off x="833375" y="1898238"/>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1" name="Text 4"/>
          <p:cNvSpPr/>
          <p:nvPr/>
        </p:nvSpPr>
        <p:spPr>
          <a:xfrm>
            <a:off x="1187926" y="1898238"/>
            <a:ext cx="418030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Every time the instance starts or reboots.</a:t>
            </a:r>
            <a:endParaRPr lang="en-US" sz="1315" dirty="0"/>
          </a:p>
        </p:txBody>
      </p:sp>
      <p:sp>
        <p:nvSpPr>
          <p:cNvPr id="22" name="Text 5"/>
          <p:cNvSpPr/>
          <p:nvPr/>
        </p:nvSpPr>
        <p:spPr>
          <a:xfrm>
            <a:off x="6328404" y="1898238"/>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3" name="Text 6"/>
          <p:cNvSpPr/>
          <p:nvPr/>
        </p:nvSpPr>
        <p:spPr>
          <a:xfrm>
            <a:off x="6682085" y="1898238"/>
            <a:ext cx="453737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Only during the initial launch of the instance.</a:t>
            </a:r>
            <a:endParaRPr lang="en-US" sz="1315" dirty="0"/>
          </a:p>
        </p:txBody>
      </p:sp>
      <p:sp>
        <p:nvSpPr>
          <p:cNvPr id="24" name="Text 7"/>
          <p:cNvSpPr/>
          <p:nvPr/>
        </p:nvSpPr>
        <p:spPr>
          <a:xfrm>
            <a:off x="836421" y="2789183"/>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5" name="Text 8"/>
          <p:cNvSpPr/>
          <p:nvPr/>
        </p:nvSpPr>
        <p:spPr>
          <a:xfrm>
            <a:off x="1187926" y="2789183"/>
            <a:ext cx="215845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Once every 24 hours.</a:t>
            </a:r>
            <a:endParaRPr lang="en-US" sz="1315" dirty="0"/>
          </a:p>
        </p:txBody>
      </p:sp>
      <p:sp>
        <p:nvSpPr>
          <p:cNvPr id="26" name="Text 9"/>
          <p:cNvSpPr/>
          <p:nvPr/>
        </p:nvSpPr>
        <p:spPr>
          <a:xfrm>
            <a:off x="6323474" y="2789183"/>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7" name="Text 10"/>
          <p:cNvSpPr/>
          <p:nvPr/>
        </p:nvSpPr>
        <p:spPr>
          <a:xfrm>
            <a:off x="6682085" y="2789183"/>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Only when explicitly triggered by an AWS Systems Manager command.</a:t>
            </a:r>
            <a:endParaRPr lang="en-US" sz="1315"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593963" y="450454"/>
            <a:ext cx="352666" cy="334104"/>
          </a:xfrm>
          <a:prstGeom prst="rect">
            <a:avLst/>
          </a:prstGeom>
        </p:spPr>
      </p:pic>
      <p:pic>
        <p:nvPicPr>
          <p:cNvPr id="6" name="Image 4" descr="preencoded.png"/>
          <p:cNvPicPr>
            <a:picLocks noChangeAspect="1"/>
          </p:cNvPicPr>
          <p:nvPr/>
        </p:nvPicPr>
        <p:blipFill>
          <a:blip r:embed="rId7"/>
          <a:stretch>
            <a:fillRect/>
          </a:stretch>
        </p:blipFill>
        <p:spPr>
          <a:xfrm>
            <a:off x="593963" y="1527012"/>
            <a:ext cx="5197177" cy="593963"/>
          </a:xfrm>
          <a:prstGeom prst="rect">
            <a:avLst/>
          </a:prstGeom>
        </p:spPr>
      </p:pic>
      <p:pic>
        <p:nvPicPr>
          <p:cNvPr id="7" name="Image 5" descr="preencoded.png"/>
          <p:cNvPicPr>
            <a:picLocks noChangeAspect="1"/>
          </p:cNvPicPr>
          <p:nvPr/>
        </p:nvPicPr>
        <p:blipFill>
          <a:blip r:embed="rId8"/>
          <a:stretch>
            <a:fillRect/>
          </a:stretch>
        </p:blipFill>
        <p:spPr>
          <a:xfrm>
            <a:off x="742453" y="1675502"/>
            <a:ext cx="296982" cy="296982"/>
          </a:xfrm>
          <a:prstGeom prst="rect">
            <a:avLst/>
          </a:prstGeom>
        </p:spPr>
      </p:pic>
      <p:pic>
        <p:nvPicPr>
          <p:cNvPr id="8" name="Image 6" descr="preencoded.png"/>
          <p:cNvPicPr>
            <a:picLocks noChangeAspect="1"/>
          </p:cNvPicPr>
          <p:nvPr/>
        </p:nvPicPr>
        <p:blipFill>
          <a:blip r:embed="rId9"/>
          <a:stretch>
            <a:fillRect/>
          </a:stretch>
        </p:blipFill>
        <p:spPr>
          <a:xfrm>
            <a:off x="6088122" y="1527012"/>
            <a:ext cx="5197177" cy="593963"/>
          </a:xfrm>
          <a:prstGeom prst="rect">
            <a:avLst/>
          </a:prstGeom>
        </p:spPr>
      </p:pic>
      <p:pic>
        <p:nvPicPr>
          <p:cNvPr id="9" name="Image 7" descr="preencoded.png"/>
          <p:cNvPicPr>
            <a:picLocks noChangeAspect="1"/>
          </p:cNvPicPr>
          <p:nvPr/>
        </p:nvPicPr>
        <p:blipFill>
          <a:blip r:embed="rId10"/>
          <a:stretch>
            <a:fillRect/>
          </a:stretch>
        </p:blipFill>
        <p:spPr>
          <a:xfrm>
            <a:off x="6236612" y="1675502"/>
            <a:ext cx="296982" cy="296982"/>
          </a:xfrm>
          <a:prstGeom prst="rect">
            <a:avLst/>
          </a:prstGeom>
        </p:spPr>
      </p:pic>
      <p:pic>
        <p:nvPicPr>
          <p:cNvPr id="10" name="Image 8" descr="preencoded.png"/>
          <p:cNvPicPr>
            <a:picLocks noChangeAspect="1"/>
          </p:cNvPicPr>
          <p:nvPr/>
        </p:nvPicPr>
        <p:blipFill>
          <a:blip r:embed="rId11"/>
          <a:stretch>
            <a:fillRect/>
          </a:stretch>
        </p:blipFill>
        <p:spPr>
          <a:xfrm>
            <a:off x="593963" y="2417956"/>
            <a:ext cx="5197177" cy="816699"/>
          </a:xfrm>
          <a:prstGeom prst="rect">
            <a:avLst/>
          </a:prstGeom>
        </p:spPr>
      </p:pic>
      <p:pic>
        <p:nvPicPr>
          <p:cNvPr id="11" name="Image 9" descr="preencoded.png"/>
          <p:cNvPicPr>
            <a:picLocks noChangeAspect="1"/>
          </p:cNvPicPr>
          <p:nvPr/>
        </p:nvPicPr>
        <p:blipFill>
          <a:blip r:embed="rId8"/>
          <a:stretch>
            <a:fillRect/>
          </a:stretch>
        </p:blipFill>
        <p:spPr>
          <a:xfrm>
            <a:off x="742453" y="2566447"/>
            <a:ext cx="296982" cy="296982"/>
          </a:xfrm>
          <a:prstGeom prst="rect">
            <a:avLst/>
          </a:prstGeom>
        </p:spPr>
      </p:pic>
      <p:pic>
        <p:nvPicPr>
          <p:cNvPr id="12" name="Image 10" descr="preencoded.png"/>
          <p:cNvPicPr>
            <a:picLocks noChangeAspect="1"/>
          </p:cNvPicPr>
          <p:nvPr/>
        </p:nvPicPr>
        <p:blipFill>
          <a:blip r:embed="rId11"/>
          <a:stretch>
            <a:fillRect/>
          </a:stretch>
        </p:blipFill>
        <p:spPr>
          <a:xfrm>
            <a:off x="6088122" y="2417956"/>
            <a:ext cx="5197177" cy="816699"/>
          </a:xfrm>
          <a:prstGeom prst="rect">
            <a:avLst/>
          </a:prstGeom>
        </p:spPr>
      </p:pic>
      <p:pic>
        <p:nvPicPr>
          <p:cNvPr id="13" name="Image 11" descr="preencoded.png"/>
          <p:cNvPicPr>
            <a:picLocks noChangeAspect="1"/>
          </p:cNvPicPr>
          <p:nvPr/>
        </p:nvPicPr>
        <p:blipFill>
          <a:blip r:embed="rId12"/>
          <a:stretch>
            <a:fillRect/>
          </a:stretch>
        </p:blipFill>
        <p:spPr>
          <a:xfrm>
            <a:off x="6236612" y="2566447"/>
            <a:ext cx="296982" cy="296982"/>
          </a:xfrm>
          <a:prstGeom prst="rect">
            <a:avLst/>
          </a:prstGeom>
        </p:spPr>
      </p:pic>
      <p:pic>
        <p:nvPicPr>
          <p:cNvPr id="14" name="Image 12" descr="preencoded.png"/>
          <p:cNvPicPr>
            <a:picLocks noChangeAspect="1"/>
          </p:cNvPicPr>
          <p:nvPr/>
        </p:nvPicPr>
        <p:blipFill>
          <a:blip r:embed="rId13"/>
          <a:stretch>
            <a:fillRect/>
          </a:stretch>
        </p:blipFill>
        <p:spPr>
          <a:xfrm>
            <a:off x="593963" y="3457392"/>
            <a:ext cx="10691336" cy="2153116"/>
          </a:xfrm>
          <a:prstGeom prst="rect">
            <a:avLst/>
          </a:prstGeom>
        </p:spPr>
      </p:pic>
      <p:pic>
        <p:nvPicPr>
          <p:cNvPr id="15" name="Image 13" descr="preencoded.png"/>
          <p:cNvPicPr>
            <a:picLocks noChangeAspect="1"/>
          </p:cNvPicPr>
          <p:nvPr/>
        </p:nvPicPr>
        <p:blipFill>
          <a:blip r:embed="rId14"/>
          <a:stretch>
            <a:fillRect/>
          </a:stretch>
        </p:blipFill>
        <p:spPr>
          <a:xfrm>
            <a:off x="816699" y="3717250"/>
            <a:ext cx="222736" cy="296982"/>
          </a:xfrm>
          <a:prstGeom prst="rect">
            <a:avLst/>
          </a:prstGeom>
        </p:spPr>
      </p:pic>
      <p:pic>
        <p:nvPicPr>
          <p:cNvPr id="18" name="Image 16" descr="preencoded.png"/>
          <p:cNvPicPr>
            <a:picLocks noChangeAspect="1"/>
          </p:cNvPicPr>
          <p:nvPr/>
        </p:nvPicPr>
        <p:blipFill>
          <a:blip r:embed="rId15"/>
          <a:stretch>
            <a:fillRect/>
          </a:stretch>
        </p:blipFill>
        <p:spPr>
          <a:xfrm>
            <a:off x="11053283" y="6352962"/>
            <a:ext cx="232017" cy="259859"/>
          </a:xfrm>
          <a:prstGeom prst="rect">
            <a:avLst/>
          </a:prstGeom>
        </p:spPr>
      </p:pic>
      <p:sp>
        <p:nvSpPr>
          <p:cNvPr id="19" name="Text 0"/>
          <p:cNvSpPr/>
          <p:nvPr/>
        </p:nvSpPr>
        <p:spPr>
          <a:xfrm>
            <a:off x="1095120" y="450454"/>
            <a:ext cx="8249765" cy="334104"/>
          </a:xfrm>
          <a:prstGeom prst="rect">
            <a:avLst/>
          </a:prstGeom>
          <a:noFill/>
          <a:ln/>
        </p:spPr>
        <p:txBody>
          <a:bodyPr vert="horz" wrap="square" lIns="0" tIns="0" rIns="0" bIns="0" rtlCol="0" anchor="t"/>
          <a:lstStyle/>
          <a:p>
            <a:pPr>
              <a:lnSpc>
                <a:spcPts val="2631"/>
              </a:lnSpc>
            </a:pPr>
            <a:r>
              <a:rPr lang="en-US" sz="2192" b="1" dirty="0">
                <a:solidFill>
                  <a:srgbClr val="232F3E"/>
                </a:solidFill>
                <a:latin typeface="ui-sans-serif" pitchFamily="34" charset="0"/>
                <a:ea typeface="ui-sans-serif" pitchFamily="34" charset="-122"/>
                <a:cs typeface="ui-sans-serif" pitchFamily="34" charset="-120"/>
              </a:rPr>
              <a:t>Answer 1</a:t>
            </a:r>
            <a:endParaRPr lang="en-US" sz="2192" dirty="0"/>
          </a:p>
        </p:txBody>
      </p:sp>
      <p:sp>
        <p:nvSpPr>
          <p:cNvPr id="21" name="Text 2"/>
          <p:cNvSpPr/>
          <p:nvPr/>
        </p:nvSpPr>
        <p:spPr>
          <a:xfrm>
            <a:off x="593963" y="1081539"/>
            <a:ext cx="1282960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is the default execution frequency of a user data script on an EC2 instance?</a:t>
            </a:r>
            <a:endParaRPr lang="en-US" sz="1754" dirty="0"/>
          </a:p>
        </p:txBody>
      </p:sp>
      <p:sp>
        <p:nvSpPr>
          <p:cNvPr id="22" name="Text 3"/>
          <p:cNvSpPr/>
          <p:nvPr/>
        </p:nvSpPr>
        <p:spPr>
          <a:xfrm>
            <a:off x="833375" y="1675502"/>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3" name="Text 4"/>
          <p:cNvSpPr/>
          <p:nvPr/>
        </p:nvSpPr>
        <p:spPr>
          <a:xfrm>
            <a:off x="1187926" y="1675502"/>
            <a:ext cx="418030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Every time the instance starts or reboots.</a:t>
            </a:r>
            <a:endParaRPr lang="en-US" sz="1315" dirty="0"/>
          </a:p>
        </p:txBody>
      </p:sp>
      <p:sp>
        <p:nvSpPr>
          <p:cNvPr id="24" name="Text 5"/>
          <p:cNvSpPr/>
          <p:nvPr/>
        </p:nvSpPr>
        <p:spPr>
          <a:xfrm>
            <a:off x="6328404" y="1675502"/>
            <a:ext cx="296982" cy="296982"/>
          </a:xfrm>
          <a:prstGeom prst="rect">
            <a:avLst/>
          </a:prstGeom>
          <a:noFill/>
          <a:ln/>
        </p:spPr>
        <p:txBody>
          <a:bodyPr vert="horz" wrap="square" lIns="0" tIns="0" rIns="0" bIns="0" rtlCol="0" anchor="t"/>
          <a:lstStyle/>
          <a:p>
            <a:pPr>
              <a:lnSpc>
                <a:spcPts val="1754"/>
              </a:lnSpc>
            </a:pPr>
            <a:r>
              <a:rPr lang="en-US" sz="1169" b="1" dirty="0">
                <a:solidFill>
                  <a:srgbClr val="15803D"/>
                </a:solidFill>
                <a:latin typeface="ui-sans-serif" pitchFamily="34" charset="0"/>
                <a:ea typeface="ui-sans-serif" pitchFamily="34" charset="-122"/>
                <a:cs typeface="ui-sans-serif" pitchFamily="34" charset="-120"/>
              </a:rPr>
              <a:t>B</a:t>
            </a:r>
            <a:endParaRPr lang="en-US" sz="1169" dirty="0"/>
          </a:p>
        </p:txBody>
      </p:sp>
      <p:sp>
        <p:nvSpPr>
          <p:cNvPr id="25" name="Text 6"/>
          <p:cNvSpPr/>
          <p:nvPr/>
        </p:nvSpPr>
        <p:spPr>
          <a:xfrm>
            <a:off x="6682086" y="1675502"/>
            <a:ext cx="5150078"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Only during the initial launch of the instance.</a:t>
            </a:r>
            <a:endParaRPr lang="en-US" sz="1315" dirty="0"/>
          </a:p>
        </p:txBody>
      </p:sp>
      <p:sp>
        <p:nvSpPr>
          <p:cNvPr id="26" name="Text 7"/>
          <p:cNvSpPr/>
          <p:nvPr/>
        </p:nvSpPr>
        <p:spPr>
          <a:xfrm>
            <a:off x="836421" y="2566447"/>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7" name="Text 8"/>
          <p:cNvSpPr/>
          <p:nvPr/>
        </p:nvSpPr>
        <p:spPr>
          <a:xfrm>
            <a:off x="1187926" y="2566447"/>
            <a:ext cx="215845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Once every 24 hours.</a:t>
            </a:r>
            <a:endParaRPr lang="en-US" sz="1315" dirty="0"/>
          </a:p>
        </p:txBody>
      </p:sp>
      <p:sp>
        <p:nvSpPr>
          <p:cNvPr id="28" name="Text 9"/>
          <p:cNvSpPr/>
          <p:nvPr/>
        </p:nvSpPr>
        <p:spPr>
          <a:xfrm>
            <a:off x="6323474" y="2566447"/>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9" name="Text 10"/>
          <p:cNvSpPr/>
          <p:nvPr/>
        </p:nvSpPr>
        <p:spPr>
          <a:xfrm>
            <a:off x="6682085" y="2566447"/>
            <a:ext cx="445472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Only when explicitly triggered by an AWS Systems Manager command.</a:t>
            </a:r>
            <a:endParaRPr lang="en-US" sz="1315" dirty="0"/>
          </a:p>
        </p:txBody>
      </p:sp>
      <p:sp>
        <p:nvSpPr>
          <p:cNvPr id="30" name="Text 11"/>
          <p:cNvSpPr/>
          <p:nvPr/>
        </p:nvSpPr>
        <p:spPr>
          <a:xfrm>
            <a:off x="1187926" y="3680128"/>
            <a:ext cx="987463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31" name="Text 12"/>
          <p:cNvSpPr/>
          <p:nvPr/>
        </p:nvSpPr>
        <p:spPr>
          <a:xfrm>
            <a:off x="1187926" y="4014232"/>
            <a:ext cx="9874637"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By default, user data scripts are designed to run only once during the first boot cycle when an EC2 instance is initially launched. This is a key characteristic of EC2 user data functionality.</a:t>
            </a:r>
            <a:endParaRPr lang="en-US" sz="1315" dirty="0"/>
          </a:p>
        </p:txBody>
      </p:sp>
      <p:sp>
        <p:nvSpPr>
          <p:cNvPr id="32" name="Text 13"/>
          <p:cNvSpPr/>
          <p:nvPr/>
        </p:nvSpPr>
        <p:spPr>
          <a:xfrm>
            <a:off x="1187926" y="4608195"/>
            <a:ext cx="9874637" cy="779577"/>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While it is possible to configure an instance to run user data scripts on every restart, this is not the default behavior and requires specific configuration changes. This design ensures that initialization scripts are not repeatedly executed during instance lifecycle operations.</a:t>
            </a:r>
            <a:endParaRPr lang="en-US" sz="1315"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470161"/>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593963" y="450454"/>
            <a:ext cx="352666" cy="334104"/>
          </a:xfrm>
          <a:prstGeom prst="rect">
            <a:avLst/>
          </a:prstGeom>
        </p:spPr>
      </p:pic>
      <p:pic>
        <p:nvPicPr>
          <p:cNvPr id="6" name="Image 4" descr="preencoded.png"/>
          <p:cNvPicPr>
            <a:picLocks noChangeAspect="1"/>
          </p:cNvPicPr>
          <p:nvPr/>
        </p:nvPicPr>
        <p:blipFill>
          <a:blip r:embed="rId7"/>
          <a:stretch>
            <a:fillRect/>
          </a:stretch>
        </p:blipFill>
        <p:spPr>
          <a:xfrm>
            <a:off x="593963" y="2046729"/>
            <a:ext cx="5197177" cy="593963"/>
          </a:xfrm>
          <a:prstGeom prst="rect">
            <a:avLst/>
          </a:prstGeom>
        </p:spPr>
      </p:pic>
      <p:pic>
        <p:nvPicPr>
          <p:cNvPr id="7" name="Image 5" descr="preencoded.png"/>
          <p:cNvPicPr>
            <a:picLocks noChangeAspect="1"/>
          </p:cNvPicPr>
          <p:nvPr/>
        </p:nvPicPr>
        <p:blipFill>
          <a:blip r:embed="rId8"/>
          <a:stretch>
            <a:fillRect/>
          </a:stretch>
        </p:blipFill>
        <p:spPr>
          <a:xfrm>
            <a:off x="742453" y="2195220"/>
            <a:ext cx="296982" cy="296982"/>
          </a:xfrm>
          <a:prstGeom prst="rect">
            <a:avLst/>
          </a:prstGeom>
        </p:spPr>
      </p:pic>
      <p:pic>
        <p:nvPicPr>
          <p:cNvPr id="8" name="Image 6" descr="preencoded.png"/>
          <p:cNvPicPr>
            <a:picLocks noChangeAspect="1"/>
          </p:cNvPicPr>
          <p:nvPr/>
        </p:nvPicPr>
        <p:blipFill>
          <a:blip r:embed="rId7"/>
          <a:stretch>
            <a:fillRect/>
          </a:stretch>
        </p:blipFill>
        <p:spPr>
          <a:xfrm>
            <a:off x="6088122" y="2046729"/>
            <a:ext cx="5197177" cy="593963"/>
          </a:xfrm>
          <a:prstGeom prst="rect">
            <a:avLst/>
          </a:prstGeom>
        </p:spPr>
      </p:pic>
      <p:pic>
        <p:nvPicPr>
          <p:cNvPr id="9" name="Image 7" descr="preencoded.png"/>
          <p:cNvPicPr>
            <a:picLocks noChangeAspect="1"/>
          </p:cNvPicPr>
          <p:nvPr/>
        </p:nvPicPr>
        <p:blipFill>
          <a:blip r:embed="rId9"/>
          <a:stretch>
            <a:fillRect/>
          </a:stretch>
        </p:blipFill>
        <p:spPr>
          <a:xfrm>
            <a:off x="6236612" y="2195220"/>
            <a:ext cx="296982" cy="296982"/>
          </a:xfrm>
          <a:prstGeom prst="rect">
            <a:avLst/>
          </a:prstGeom>
        </p:spPr>
      </p:pic>
      <p:pic>
        <p:nvPicPr>
          <p:cNvPr id="10" name="Image 8" descr="preencoded.png"/>
          <p:cNvPicPr>
            <a:picLocks noChangeAspect="1"/>
          </p:cNvPicPr>
          <p:nvPr/>
        </p:nvPicPr>
        <p:blipFill>
          <a:blip r:embed="rId7"/>
          <a:stretch>
            <a:fillRect/>
          </a:stretch>
        </p:blipFill>
        <p:spPr>
          <a:xfrm>
            <a:off x="593963" y="2937674"/>
            <a:ext cx="5197177" cy="593963"/>
          </a:xfrm>
          <a:prstGeom prst="rect">
            <a:avLst/>
          </a:prstGeom>
        </p:spPr>
      </p:pic>
      <p:pic>
        <p:nvPicPr>
          <p:cNvPr id="11" name="Image 9" descr="preencoded.png"/>
          <p:cNvPicPr>
            <a:picLocks noChangeAspect="1"/>
          </p:cNvPicPr>
          <p:nvPr/>
        </p:nvPicPr>
        <p:blipFill>
          <a:blip r:embed="rId10"/>
          <a:stretch>
            <a:fillRect/>
          </a:stretch>
        </p:blipFill>
        <p:spPr>
          <a:xfrm>
            <a:off x="742453" y="3086165"/>
            <a:ext cx="296982" cy="296982"/>
          </a:xfrm>
          <a:prstGeom prst="rect">
            <a:avLst/>
          </a:prstGeom>
        </p:spPr>
      </p:pic>
      <p:pic>
        <p:nvPicPr>
          <p:cNvPr id="12" name="Image 10" descr="preencoded.png"/>
          <p:cNvPicPr>
            <a:picLocks noChangeAspect="1"/>
          </p:cNvPicPr>
          <p:nvPr/>
        </p:nvPicPr>
        <p:blipFill>
          <a:blip r:embed="rId7"/>
          <a:stretch>
            <a:fillRect/>
          </a:stretch>
        </p:blipFill>
        <p:spPr>
          <a:xfrm>
            <a:off x="6088122" y="2937674"/>
            <a:ext cx="5197177" cy="593963"/>
          </a:xfrm>
          <a:prstGeom prst="rect">
            <a:avLst/>
          </a:prstGeom>
        </p:spPr>
      </p:pic>
      <p:pic>
        <p:nvPicPr>
          <p:cNvPr id="13" name="Image 11" descr="preencoded.png"/>
          <p:cNvPicPr>
            <a:picLocks noChangeAspect="1"/>
          </p:cNvPicPr>
          <p:nvPr/>
        </p:nvPicPr>
        <p:blipFill>
          <a:blip r:embed="rId11"/>
          <a:stretch>
            <a:fillRect/>
          </a:stretch>
        </p:blipFill>
        <p:spPr>
          <a:xfrm>
            <a:off x="6236612" y="3086165"/>
            <a:ext cx="296982" cy="296982"/>
          </a:xfrm>
          <a:prstGeom prst="rect">
            <a:avLst/>
          </a:prstGeom>
        </p:spPr>
      </p:pic>
      <p:pic>
        <p:nvPicPr>
          <p:cNvPr id="16" name="Image 14" descr="preencoded.png"/>
          <p:cNvPicPr>
            <a:picLocks noChangeAspect="1"/>
          </p:cNvPicPr>
          <p:nvPr/>
        </p:nvPicPr>
        <p:blipFill>
          <a:blip r:embed="rId12"/>
          <a:stretch>
            <a:fillRect/>
          </a:stretch>
        </p:blipFill>
        <p:spPr>
          <a:xfrm>
            <a:off x="11053283" y="6352962"/>
            <a:ext cx="232017" cy="259859"/>
          </a:xfrm>
          <a:prstGeom prst="rect">
            <a:avLst/>
          </a:prstGeom>
        </p:spPr>
      </p:pic>
      <p:sp>
        <p:nvSpPr>
          <p:cNvPr id="17" name="Text 0"/>
          <p:cNvSpPr/>
          <p:nvPr/>
        </p:nvSpPr>
        <p:spPr>
          <a:xfrm>
            <a:off x="1095120" y="450454"/>
            <a:ext cx="6465962" cy="334104"/>
          </a:xfrm>
          <a:prstGeom prst="rect">
            <a:avLst/>
          </a:prstGeom>
          <a:noFill/>
          <a:ln/>
        </p:spPr>
        <p:txBody>
          <a:bodyPr vert="horz" wrap="square" lIns="0" tIns="0" rIns="0" bIns="0" rtlCol="0" anchor="t"/>
          <a:lstStyle/>
          <a:p>
            <a:pPr>
              <a:lnSpc>
                <a:spcPts val="2631"/>
              </a:lnSpc>
            </a:pPr>
            <a:r>
              <a:rPr lang="en-US" sz="2192" b="1" dirty="0">
                <a:solidFill>
                  <a:srgbClr val="232F3E"/>
                </a:solidFill>
                <a:latin typeface="ui-sans-serif" pitchFamily="34" charset="0"/>
                <a:ea typeface="ui-sans-serif" pitchFamily="34" charset="-122"/>
                <a:cs typeface="ui-sans-serif" pitchFamily="34" charset="-120"/>
              </a:rPr>
              <a:t>Question 2</a:t>
            </a:r>
            <a:endParaRPr lang="en-US" sz="2192" dirty="0"/>
          </a:p>
        </p:txBody>
      </p:sp>
      <p:sp>
        <p:nvSpPr>
          <p:cNvPr id="19" name="Text 2"/>
          <p:cNvSpPr/>
          <p:nvPr/>
        </p:nvSpPr>
        <p:spPr>
          <a:xfrm>
            <a:off x="593963" y="1155785"/>
            <a:ext cx="10691336"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is the maximum size limit for EC2 user data in its raw form before base64 encoding?</a:t>
            </a:r>
            <a:endParaRPr lang="en-US" sz="1754" dirty="0"/>
          </a:p>
        </p:txBody>
      </p:sp>
      <p:sp>
        <p:nvSpPr>
          <p:cNvPr id="20" name="Text 3"/>
          <p:cNvSpPr/>
          <p:nvPr/>
        </p:nvSpPr>
        <p:spPr>
          <a:xfrm>
            <a:off x="833375" y="2195220"/>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1" name="Text 4"/>
          <p:cNvSpPr/>
          <p:nvPr/>
        </p:nvSpPr>
        <p:spPr>
          <a:xfrm>
            <a:off x="1187926" y="2195220"/>
            <a:ext cx="46026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1 KB</a:t>
            </a:r>
            <a:endParaRPr lang="en-US" sz="1315" dirty="0"/>
          </a:p>
        </p:txBody>
      </p:sp>
      <p:sp>
        <p:nvSpPr>
          <p:cNvPr id="22" name="Text 5"/>
          <p:cNvSpPr/>
          <p:nvPr/>
        </p:nvSpPr>
        <p:spPr>
          <a:xfrm>
            <a:off x="6328404" y="2195220"/>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3" name="Text 6"/>
          <p:cNvSpPr/>
          <p:nvPr/>
        </p:nvSpPr>
        <p:spPr>
          <a:xfrm>
            <a:off x="6682085" y="2195220"/>
            <a:ext cx="58781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16 KB</a:t>
            </a:r>
            <a:endParaRPr lang="en-US" sz="1315" dirty="0"/>
          </a:p>
        </p:txBody>
      </p:sp>
      <p:sp>
        <p:nvSpPr>
          <p:cNvPr id="24" name="Text 7"/>
          <p:cNvSpPr/>
          <p:nvPr/>
        </p:nvSpPr>
        <p:spPr>
          <a:xfrm>
            <a:off x="836421" y="3086165"/>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5" name="Text 8"/>
          <p:cNvSpPr/>
          <p:nvPr/>
        </p:nvSpPr>
        <p:spPr>
          <a:xfrm>
            <a:off x="1187926" y="3086165"/>
            <a:ext cx="58781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64 KB</a:t>
            </a:r>
            <a:endParaRPr lang="en-US" sz="1315" dirty="0"/>
          </a:p>
        </p:txBody>
      </p:sp>
      <p:sp>
        <p:nvSpPr>
          <p:cNvPr id="26" name="Text 9"/>
          <p:cNvSpPr/>
          <p:nvPr/>
        </p:nvSpPr>
        <p:spPr>
          <a:xfrm>
            <a:off x="6323474" y="3086165"/>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7" name="Text 10"/>
          <p:cNvSpPr/>
          <p:nvPr/>
        </p:nvSpPr>
        <p:spPr>
          <a:xfrm>
            <a:off x="6682085" y="3086165"/>
            <a:ext cx="50185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1 MB</a:t>
            </a:r>
            <a:endParaRPr lang="en-US" sz="1315"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593963" y="450454"/>
            <a:ext cx="352666" cy="334104"/>
          </a:xfrm>
          <a:prstGeom prst="rect">
            <a:avLst/>
          </a:prstGeom>
        </p:spPr>
      </p:pic>
      <p:pic>
        <p:nvPicPr>
          <p:cNvPr id="6" name="Image 4" descr="preencoded.png"/>
          <p:cNvPicPr>
            <a:picLocks noChangeAspect="1"/>
          </p:cNvPicPr>
          <p:nvPr/>
        </p:nvPicPr>
        <p:blipFill>
          <a:blip r:embed="rId7"/>
          <a:stretch>
            <a:fillRect/>
          </a:stretch>
        </p:blipFill>
        <p:spPr>
          <a:xfrm>
            <a:off x="593963" y="1898239"/>
            <a:ext cx="5197177" cy="593963"/>
          </a:xfrm>
          <a:prstGeom prst="rect">
            <a:avLst/>
          </a:prstGeom>
        </p:spPr>
      </p:pic>
      <p:pic>
        <p:nvPicPr>
          <p:cNvPr id="7" name="Image 5" descr="preencoded.png"/>
          <p:cNvPicPr>
            <a:picLocks noChangeAspect="1"/>
          </p:cNvPicPr>
          <p:nvPr/>
        </p:nvPicPr>
        <p:blipFill>
          <a:blip r:embed="rId8"/>
          <a:stretch>
            <a:fillRect/>
          </a:stretch>
        </p:blipFill>
        <p:spPr>
          <a:xfrm>
            <a:off x="742453" y="2046729"/>
            <a:ext cx="296982" cy="296982"/>
          </a:xfrm>
          <a:prstGeom prst="rect">
            <a:avLst/>
          </a:prstGeom>
        </p:spPr>
      </p:pic>
      <p:pic>
        <p:nvPicPr>
          <p:cNvPr id="8" name="Image 6" descr="preencoded.png"/>
          <p:cNvPicPr>
            <a:picLocks noChangeAspect="1"/>
          </p:cNvPicPr>
          <p:nvPr/>
        </p:nvPicPr>
        <p:blipFill>
          <a:blip r:embed="rId9"/>
          <a:stretch>
            <a:fillRect/>
          </a:stretch>
        </p:blipFill>
        <p:spPr>
          <a:xfrm>
            <a:off x="6088122" y="1898239"/>
            <a:ext cx="5197177" cy="593963"/>
          </a:xfrm>
          <a:prstGeom prst="rect">
            <a:avLst/>
          </a:prstGeom>
        </p:spPr>
      </p:pic>
      <p:pic>
        <p:nvPicPr>
          <p:cNvPr id="9" name="Image 7" descr="preencoded.png"/>
          <p:cNvPicPr>
            <a:picLocks noChangeAspect="1"/>
          </p:cNvPicPr>
          <p:nvPr/>
        </p:nvPicPr>
        <p:blipFill>
          <a:blip r:embed="rId10"/>
          <a:stretch>
            <a:fillRect/>
          </a:stretch>
        </p:blipFill>
        <p:spPr>
          <a:xfrm>
            <a:off x="6236612" y="2046729"/>
            <a:ext cx="296982" cy="296982"/>
          </a:xfrm>
          <a:prstGeom prst="rect">
            <a:avLst/>
          </a:prstGeom>
        </p:spPr>
      </p:pic>
      <p:pic>
        <p:nvPicPr>
          <p:cNvPr id="10" name="Image 8" descr="preencoded.png"/>
          <p:cNvPicPr>
            <a:picLocks noChangeAspect="1"/>
          </p:cNvPicPr>
          <p:nvPr/>
        </p:nvPicPr>
        <p:blipFill>
          <a:blip r:embed="rId11"/>
          <a:stretch>
            <a:fillRect/>
          </a:stretch>
        </p:blipFill>
        <p:spPr>
          <a:xfrm>
            <a:off x="593963" y="2789183"/>
            <a:ext cx="5197177" cy="593963"/>
          </a:xfrm>
          <a:prstGeom prst="rect">
            <a:avLst/>
          </a:prstGeom>
        </p:spPr>
      </p:pic>
      <p:pic>
        <p:nvPicPr>
          <p:cNvPr id="11" name="Image 9" descr="preencoded.png"/>
          <p:cNvPicPr>
            <a:picLocks noChangeAspect="1"/>
          </p:cNvPicPr>
          <p:nvPr/>
        </p:nvPicPr>
        <p:blipFill>
          <a:blip r:embed="rId8"/>
          <a:stretch>
            <a:fillRect/>
          </a:stretch>
        </p:blipFill>
        <p:spPr>
          <a:xfrm>
            <a:off x="742453" y="2937674"/>
            <a:ext cx="296982" cy="296982"/>
          </a:xfrm>
          <a:prstGeom prst="rect">
            <a:avLst/>
          </a:prstGeom>
        </p:spPr>
      </p:pic>
      <p:pic>
        <p:nvPicPr>
          <p:cNvPr id="12" name="Image 10" descr="preencoded.png"/>
          <p:cNvPicPr>
            <a:picLocks noChangeAspect="1"/>
          </p:cNvPicPr>
          <p:nvPr/>
        </p:nvPicPr>
        <p:blipFill>
          <a:blip r:embed="rId11"/>
          <a:stretch>
            <a:fillRect/>
          </a:stretch>
        </p:blipFill>
        <p:spPr>
          <a:xfrm>
            <a:off x="6088122" y="2789183"/>
            <a:ext cx="5197177" cy="593963"/>
          </a:xfrm>
          <a:prstGeom prst="rect">
            <a:avLst/>
          </a:prstGeom>
        </p:spPr>
      </p:pic>
      <p:pic>
        <p:nvPicPr>
          <p:cNvPr id="13" name="Image 11" descr="preencoded.png"/>
          <p:cNvPicPr>
            <a:picLocks noChangeAspect="1"/>
          </p:cNvPicPr>
          <p:nvPr/>
        </p:nvPicPr>
        <p:blipFill>
          <a:blip r:embed="rId12"/>
          <a:stretch>
            <a:fillRect/>
          </a:stretch>
        </p:blipFill>
        <p:spPr>
          <a:xfrm>
            <a:off x="6236612" y="2937674"/>
            <a:ext cx="296982" cy="296982"/>
          </a:xfrm>
          <a:prstGeom prst="rect">
            <a:avLst/>
          </a:prstGeom>
        </p:spPr>
      </p:pic>
      <p:pic>
        <p:nvPicPr>
          <p:cNvPr id="14" name="Image 12" descr="preencoded.png"/>
          <p:cNvPicPr>
            <a:picLocks noChangeAspect="1"/>
          </p:cNvPicPr>
          <p:nvPr/>
        </p:nvPicPr>
        <p:blipFill>
          <a:blip r:embed="rId13"/>
          <a:stretch>
            <a:fillRect/>
          </a:stretch>
        </p:blipFill>
        <p:spPr>
          <a:xfrm>
            <a:off x="593963" y="3680128"/>
            <a:ext cx="10691336" cy="2078871"/>
          </a:xfrm>
          <a:prstGeom prst="rect">
            <a:avLst/>
          </a:prstGeom>
        </p:spPr>
      </p:pic>
      <p:pic>
        <p:nvPicPr>
          <p:cNvPr id="15" name="Image 13" descr="preencoded.png"/>
          <p:cNvPicPr>
            <a:picLocks noChangeAspect="1"/>
          </p:cNvPicPr>
          <p:nvPr/>
        </p:nvPicPr>
        <p:blipFill>
          <a:blip r:embed="rId14"/>
          <a:stretch>
            <a:fillRect/>
          </a:stretch>
        </p:blipFill>
        <p:spPr>
          <a:xfrm>
            <a:off x="816700" y="3939987"/>
            <a:ext cx="139210" cy="185613"/>
          </a:xfrm>
          <a:prstGeom prst="rect">
            <a:avLst/>
          </a:prstGeom>
        </p:spPr>
      </p:pic>
      <p:pic>
        <p:nvPicPr>
          <p:cNvPr id="18" name="Image 16" descr="preencoded.png"/>
          <p:cNvPicPr>
            <a:picLocks noChangeAspect="1"/>
          </p:cNvPicPr>
          <p:nvPr/>
        </p:nvPicPr>
        <p:blipFill>
          <a:blip r:embed="rId15"/>
          <a:stretch>
            <a:fillRect/>
          </a:stretch>
        </p:blipFill>
        <p:spPr>
          <a:xfrm>
            <a:off x="11053283" y="6352962"/>
            <a:ext cx="232017" cy="259859"/>
          </a:xfrm>
          <a:prstGeom prst="rect">
            <a:avLst/>
          </a:prstGeom>
        </p:spPr>
      </p:pic>
      <p:sp>
        <p:nvSpPr>
          <p:cNvPr id="19" name="Text 0"/>
          <p:cNvSpPr/>
          <p:nvPr/>
        </p:nvSpPr>
        <p:spPr>
          <a:xfrm>
            <a:off x="1095120" y="450454"/>
            <a:ext cx="6172402" cy="334104"/>
          </a:xfrm>
          <a:prstGeom prst="rect">
            <a:avLst/>
          </a:prstGeom>
          <a:noFill/>
          <a:ln/>
        </p:spPr>
        <p:txBody>
          <a:bodyPr vert="horz" wrap="square" lIns="0" tIns="0" rIns="0" bIns="0" rtlCol="0" anchor="t"/>
          <a:lstStyle/>
          <a:p>
            <a:pPr>
              <a:lnSpc>
                <a:spcPts val="2631"/>
              </a:lnSpc>
            </a:pPr>
            <a:r>
              <a:rPr lang="en-US" sz="2192" b="1" dirty="0">
                <a:solidFill>
                  <a:srgbClr val="232F3E"/>
                </a:solidFill>
                <a:latin typeface="ui-sans-serif" pitchFamily="34" charset="0"/>
                <a:ea typeface="ui-sans-serif" pitchFamily="34" charset="-122"/>
                <a:cs typeface="ui-sans-serif" pitchFamily="34" charset="-120"/>
              </a:rPr>
              <a:t>Answer 2</a:t>
            </a:r>
            <a:endParaRPr lang="en-US" sz="2192" dirty="0"/>
          </a:p>
        </p:txBody>
      </p:sp>
      <p:sp>
        <p:nvSpPr>
          <p:cNvPr id="21" name="Text 2"/>
          <p:cNvSpPr/>
          <p:nvPr/>
        </p:nvSpPr>
        <p:spPr>
          <a:xfrm>
            <a:off x="593963" y="1081539"/>
            <a:ext cx="10691336"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is the maximum size limit for EC2 user data in its raw form before base64 encoding?</a:t>
            </a:r>
            <a:endParaRPr lang="en-US" sz="1754" dirty="0"/>
          </a:p>
        </p:txBody>
      </p:sp>
      <p:sp>
        <p:nvSpPr>
          <p:cNvPr id="22" name="Text 3"/>
          <p:cNvSpPr/>
          <p:nvPr/>
        </p:nvSpPr>
        <p:spPr>
          <a:xfrm>
            <a:off x="833375" y="204672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3" name="Text 4"/>
          <p:cNvSpPr/>
          <p:nvPr/>
        </p:nvSpPr>
        <p:spPr>
          <a:xfrm>
            <a:off x="1187926" y="2046729"/>
            <a:ext cx="46026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1 KB</a:t>
            </a:r>
            <a:endParaRPr lang="en-US" sz="1315" dirty="0"/>
          </a:p>
        </p:txBody>
      </p:sp>
      <p:sp>
        <p:nvSpPr>
          <p:cNvPr id="24" name="Text 5"/>
          <p:cNvSpPr/>
          <p:nvPr/>
        </p:nvSpPr>
        <p:spPr>
          <a:xfrm>
            <a:off x="6328404" y="2046729"/>
            <a:ext cx="296982" cy="29698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B</a:t>
            </a:r>
            <a:endParaRPr lang="en-US" sz="1169" dirty="0"/>
          </a:p>
        </p:txBody>
      </p:sp>
      <p:sp>
        <p:nvSpPr>
          <p:cNvPr id="25" name="Text 6"/>
          <p:cNvSpPr/>
          <p:nvPr/>
        </p:nvSpPr>
        <p:spPr>
          <a:xfrm>
            <a:off x="6682086" y="2046729"/>
            <a:ext cx="656897"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16 KB</a:t>
            </a:r>
            <a:endParaRPr lang="en-US" sz="1315" dirty="0"/>
          </a:p>
        </p:txBody>
      </p:sp>
      <p:sp>
        <p:nvSpPr>
          <p:cNvPr id="26" name="Text 7"/>
          <p:cNvSpPr/>
          <p:nvPr/>
        </p:nvSpPr>
        <p:spPr>
          <a:xfrm>
            <a:off x="836421" y="2937674"/>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7" name="Text 8"/>
          <p:cNvSpPr/>
          <p:nvPr/>
        </p:nvSpPr>
        <p:spPr>
          <a:xfrm>
            <a:off x="1187926" y="2937674"/>
            <a:ext cx="58781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64 KB</a:t>
            </a:r>
            <a:endParaRPr lang="en-US" sz="1315" dirty="0"/>
          </a:p>
        </p:txBody>
      </p:sp>
      <p:sp>
        <p:nvSpPr>
          <p:cNvPr id="28" name="Text 9"/>
          <p:cNvSpPr/>
          <p:nvPr/>
        </p:nvSpPr>
        <p:spPr>
          <a:xfrm>
            <a:off x="6323474" y="2937674"/>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9" name="Text 10"/>
          <p:cNvSpPr/>
          <p:nvPr/>
        </p:nvSpPr>
        <p:spPr>
          <a:xfrm>
            <a:off x="6682085" y="2937674"/>
            <a:ext cx="50185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1 MB</a:t>
            </a:r>
            <a:endParaRPr lang="en-US" sz="1315" dirty="0"/>
          </a:p>
        </p:txBody>
      </p:sp>
      <p:sp>
        <p:nvSpPr>
          <p:cNvPr id="30" name="Text 11"/>
          <p:cNvSpPr/>
          <p:nvPr/>
        </p:nvSpPr>
        <p:spPr>
          <a:xfrm>
            <a:off x="1067277" y="3902864"/>
            <a:ext cx="10245864"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31" name="Text 12"/>
          <p:cNvSpPr/>
          <p:nvPr/>
        </p:nvSpPr>
        <p:spPr>
          <a:xfrm>
            <a:off x="853822" y="4274091"/>
            <a:ext cx="12250489" cy="259859"/>
          </a:xfrm>
          <a:prstGeom prst="rect">
            <a:avLst/>
          </a:prstGeom>
          <a:noFill/>
          <a:ln/>
        </p:spPr>
        <p:txBody>
          <a:bodyPr vert="horz" wrap="square" lIns="0" tIns="0" rIns="0" bIns="0" rtlCol="0" anchor="t"/>
          <a:lstStyle/>
          <a:p>
            <a:pPr marL="334087" indent="-334087">
              <a:lnSpc>
                <a:spcPts val="2046"/>
              </a:lnSpc>
              <a:buSzPct val="100000"/>
              <a:buChar char="•"/>
            </a:pPr>
            <a:r>
              <a:rPr lang="en-US" sz="1315" dirty="0">
                <a:solidFill>
                  <a:srgbClr val="374151"/>
                </a:solidFill>
                <a:latin typeface="ui-sans-serif" pitchFamily="34" charset="0"/>
                <a:ea typeface="ui-sans-serif" pitchFamily="34" charset="-122"/>
                <a:cs typeface="ui-sans-serif" pitchFamily="34" charset="-120"/>
              </a:rPr>
              <a:t>EC2 user data is limited to </a:t>
            </a:r>
            <a:r>
              <a:rPr lang="en-US" sz="1315" b="1" dirty="0">
                <a:solidFill>
                  <a:srgbClr val="374151"/>
                </a:solidFill>
                <a:latin typeface="ui-sans-serif" pitchFamily="34" charset="0"/>
                <a:ea typeface="ui-sans-serif" pitchFamily="34" charset="-122"/>
                <a:cs typeface="ui-sans-serif" pitchFamily="34" charset="-120"/>
              </a:rPr>
              <a:t>16 KB</a:t>
            </a:r>
            <a:r>
              <a:rPr lang="en-US" sz="1315" dirty="0">
                <a:solidFill>
                  <a:srgbClr val="374151"/>
                </a:solidFill>
                <a:latin typeface="ui-sans-serif" pitchFamily="34" charset="0"/>
                <a:ea typeface="ui-sans-serif" pitchFamily="34" charset="-122"/>
                <a:cs typeface="ui-sans-serif" pitchFamily="34" charset="-120"/>
              </a:rPr>
              <a:t> in its raw, unencoded form</a:t>
            </a:r>
            <a:endParaRPr lang="en-US" sz="1315" dirty="0"/>
          </a:p>
        </p:txBody>
      </p:sp>
      <p:sp>
        <p:nvSpPr>
          <p:cNvPr id="32" name="Text 13"/>
          <p:cNvSpPr/>
          <p:nvPr/>
        </p:nvSpPr>
        <p:spPr>
          <a:xfrm>
            <a:off x="853822" y="4608195"/>
            <a:ext cx="12250489" cy="259859"/>
          </a:xfrm>
          <a:prstGeom prst="rect">
            <a:avLst/>
          </a:prstGeom>
          <a:noFill/>
          <a:ln/>
        </p:spPr>
        <p:txBody>
          <a:bodyPr vert="horz" wrap="square" lIns="0" tIns="0" rIns="0" bIns="0" rtlCol="0" anchor="t"/>
          <a:lstStyle/>
          <a:p>
            <a:pPr marL="334087" indent="-334087">
              <a:lnSpc>
                <a:spcPts val="2046"/>
              </a:lnSpc>
              <a:buSzPct val="100000"/>
              <a:buChar char="•"/>
            </a:pPr>
            <a:r>
              <a:rPr lang="en-US" sz="1315" dirty="0">
                <a:solidFill>
                  <a:srgbClr val="374151"/>
                </a:solidFill>
                <a:latin typeface="ui-sans-serif" pitchFamily="34" charset="0"/>
                <a:ea typeface="ui-sans-serif" pitchFamily="34" charset="-122"/>
                <a:cs typeface="ui-sans-serif" pitchFamily="34" charset="-120"/>
              </a:rPr>
              <a:t>This size constraint applies before any base64 encoding is performed</a:t>
            </a:r>
            <a:endParaRPr lang="en-US" sz="1315" dirty="0"/>
          </a:p>
        </p:txBody>
      </p:sp>
      <p:sp>
        <p:nvSpPr>
          <p:cNvPr id="33" name="Text 14"/>
          <p:cNvSpPr/>
          <p:nvPr/>
        </p:nvSpPr>
        <p:spPr>
          <a:xfrm>
            <a:off x="853822" y="4942299"/>
            <a:ext cx="12250489" cy="259859"/>
          </a:xfrm>
          <a:prstGeom prst="rect">
            <a:avLst/>
          </a:prstGeom>
          <a:noFill/>
          <a:ln/>
        </p:spPr>
        <p:txBody>
          <a:bodyPr vert="horz" wrap="square" lIns="0" tIns="0" rIns="0" bIns="0" rtlCol="0" anchor="t"/>
          <a:lstStyle/>
          <a:p>
            <a:pPr marL="334087" indent="-334087">
              <a:lnSpc>
                <a:spcPts val="2046"/>
              </a:lnSpc>
              <a:buSzPct val="100000"/>
              <a:buChar char="•"/>
            </a:pPr>
            <a:r>
              <a:rPr lang="en-US" sz="1315" dirty="0">
                <a:solidFill>
                  <a:srgbClr val="374151"/>
                </a:solidFill>
                <a:latin typeface="ui-sans-serif" pitchFamily="34" charset="0"/>
                <a:ea typeface="ui-sans-serif" pitchFamily="34" charset="-122"/>
                <a:cs typeface="ui-sans-serif" pitchFamily="34" charset="-120"/>
              </a:rPr>
              <a:t>Base64 encoding is often done automatically by the AWS console or CLI</a:t>
            </a:r>
            <a:endParaRPr lang="en-US" sz="1315" dirty="0"/>
          </a:p>
        </p:txBody>
      </p:sp>
      <p:sp>
        <p:nvSpPr>
          <p:cNvPr id="34" name="Text 15"/>
          <p:cNvSpPr/>
          <p:nvPr/>
        </p:nvSpPr>
        <p:spPr>
          <a:xfrm>
            <a:off x="853822" y="5276404"/>
            <a:ext cx="12250489" cy="259859"/>
          </a:xfrm>
          <a:prstGeom prst="rect">
            <a:avLst/>
          </a:prstGeom>
          <a:noFill/>
          <a:ln/>
        </p:spPr>
        <p:txBody>
          <a:bodyPr vert="horz" wrap="square" lIns="0" tIns="0" rIns="0" bIns="0" rtlCol="0" anchor="t"/>
          <a:lstStyle/>
          <a:p>
            <a:pPr marL="334087" indent="-334087">
              <a:lnSpc>
                <a:spcPts val="2046"/>
              </a:lnSpc>
              <a:buSzPct val="100000"/>
              <a:buChar char="•"/>
            </a:pPr>
            <a:r>
              <a:rPr lang="en-US" sz="1315" dirty="0">
                <a:solidFill>
                  <a:srgbClr val="374151"/>
                </a:solidFill>
                <a:latin typeface="ui-sans-serif" pitchFamily="34" charset="0"/>
                <a:ea typeface="ui-sans-serif" pitchFamily="34" charset="-122"/>
                <a:cs typeface="ui-sans-serif" pitchFamily="34" charset="-120"/>
              </a:rPr>
              <a:t>Keep this limit in mind when designing user data scripts</a:t>
            </a:r>
            <a:endParaRPr lang="en-US" sz="1315"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593963" y="450454"/>
            <a:ext cx="315543" cy="334104"/>
          </a:xfrm>
          <a:prstGeom prst="rect">
            <a:avLst/>
          </a:prstGeom>
        </p:spPr>
      </p:pic>
      <p:pic>
        <p:nvPicPr>
          <p:cNvPr id="6" name="Image 4" descr="preencoded.png"/>
          <p:cNvPicPr>
            <a:picLocks noChangeAspect="1"/>
          </p:cNvPicPr>
          <p:nvPr/>
        </p:nvPicPr>
        <p:blipFill>
          <a:blip r:embed="rId7"/>
          <a:stretch>
            <a:fillRect/>
          </a:stretch>
        </p:blipFill>
        <p:spPr>
          <a:xfrm>
            <a:off x="593963" y="2046729"/>
            <a:ext cx="5197177" cy="705331"/>
          </a:xfrm>
          <a:prstGeom prst="rect">
            <a:avLst/>
          </a:prstGeom>
        </p:spPr>
      </p:pic>
      <p:pic>
        <p:nvPicPr>
          <p:cNvPr id="7" name="Image 5" descr="preencoded.png"/>
          <p:cNvPicPr>
            <a:picLocks noChangeAspect="1"/>
          </p:cNvPicPr>
          <p:nvPr/>
        </p:nvPicPr>
        <p:blipFill>
          <a:blip r:embed="rId8"/>
          <a:stretch>
            <a:fillRect/>
          </a:stretch>
        </p:blipFill>
        <p:spPr>
          <a:xfrm>
            <a:off x="742453" y="2195220"/>
            <a:ext cx="296982" cy="296982"/>
          </a:xfrm>
          <a:prstGeom prst="rect">
            <a:avLst/>
          </a:prstGeom>
        </p:spPr>
      </p:pic>
      <p:pic>
        <p:nvPicPr>
          <p:cNvPr id="8" name="Image 6" descr="preencoded.png"/>
          <p:cNvPicPr>
            <a:picLocks noChangeAspect="1"/>
          </p:cNvPicPr>
          <p:nvPr/>
        </p:nvPicPr>
        <p:blipFill>
          <a:blip r:embed="rId9"/>
          <a:stretch>
            <a:fillRect/>
          </a:stretch>
        </p:blipFill>
        <p:spPr>
          <a:xfrm>
            <a:off x="1187927" y="2195220"/>
            <a:ext cx="1124992" cy="408350"/>
          </a:xfrm>
          <a:prstGeom prst="rect">
            <a:avLst/>
          </a:prstGeom>
        </p:spPr>
      </p:pic>
      <p:pic>
        <p:nvPicPr>
          <p:cNvPr id="9" name="Image 7" descr="preencoded.png"/>
          <p:cNvPicPr>
            <a:picLocks noChangeAspect="1"/>
          </p:cNvPicPr>
          <p:nvPr/>
        </p:nvPicPr>
        <p:blipFill>
          <a:blip r:embed="rId7"/>
          <a:stretch>
            <a:fillRect/>
          </a:stretch>
        </p:blipFill>
        <p:spPr>
          <a:xfrm>
            <a:off x="6088122" y="2046729"/>
            <a:ext cx="5197177" cy="705331"/>
          </a:xfrm>
          <a:prstGeom prst="rect">
            <a:avLst/>
          </a:prstGeom>
        </p:spPr>
      </p:pic>
      <p:pic>
        <p:nvPicPr>
          <p:cNvPr id="10" name="Image 8" descr="preencoded.png"/>
          <p:cNvPicPr>
            <a:picLocks noChangeAspect="1"/>
          </p:cNvPicPr>
          <p:nvPr/>
        </p:nvPicPr>
        <p:blipFill>
          <a:blip r:embed="rId10"/>
          <a:stretch>
            <a:fillRect/>
          </a:stretch>
        </p:blipFill>
        <p:spPr>
          <a:xfrm>
            <a:off x="6236612" y="2195220"/>
            <a:ext cx="296982" cy="296982"/>
          </a:xfrm>
          <a:prstGeom prst="rect">
            <a:avLst/>
          </a:prstGeom>
        </p:spPr>
      </p:pic>
      <p:pic>
        <p:nvPicPr>
          <p:cNvPr id="11" name="Image 9" descr="preencoded.png"/>
          <p:cNvPicPr>
            <a:picLocks noChangeAspect="1"/>
          </p:cNvPicPr>
          <p:nvPr/>
        </p:nvPicPr>
        <p:blipFill>
          <a:blip r:embed="rId11"/>
          <a:stretch>
            <a:fillRect/>
          </a:stretch>
        </p:blipFill>
        <p:spPr>
          <a:xfrm>
            <a:off x="6682085" y="2195220"/>
            <a:ext cx="2227796" cy="408350"/>
          </a:xfrm>
          <a:prstGeom prst="rect">
            <a:avLst/>
          </a:prstGeom>
        </p:spPr>
      </p:pic>
      <p:pic>
        <p:nvPicPr>
          <p:cNvPr id="12" name="Image 10" descr="preencoded.png"/>
          <p:cNvPicPr>
            <a:picLocks noChangeAspect="1"/>
          </p:cNvPicPr>
          <p:nvPr/>
        </p:nvPicPr>
        <p:blipFill>
          <a:blip r:embed="rId7"/>
          <a:stretch>
            <a:fillRect/>
          </a:stretch>
        </p:blipFill>
        <p:spPr>
          <a:xfrm>
            <a:off x="593963" y="3049042"/>
            <a:ext cx="5197177" cy="705331"/>
          </a:xfrm>
          <a:prstGeom prst="rect">
            <a:avLst/>
          </a:prstGeom>
        </p:spPr>
      </p:pic>
      <p:pic>
        <p:nvPicPr>
          <p:cNvPr id="13" name="Image 11" descr="preencoded.png"/>
          <p:cNvPicPr>
            <a:picLocks noChangeAspect="1"/>
          </p:cNvPicPr>
          <p:nvPr/>
        </p:nvPicPr>
        <p:blipFill>
          <a:blip r:embed="rId12"/>
          <a:stretch>
            <a:fillRect/>
          </a:stretch>
        </p:blipFill>
        <p:spPr>
          <a:xfrm>
            <a:off x="742453" y="3197533"/>
            <a:ext cx="296982" cy="296982"/>
          </a:xfrm>
          <a:prstGeom prst="rect">
            <a:avLst/>
          </a:prstGeom>
        </p:spPr>
      </p:pic>
      <p:pic>
        <p:nvPicPr>
          <p:cNvPr id="14" name="Image 12" descr="preencoded.png"/>
          <p:cNvPicPr>
            <a:picLocks noChangeAspect="1"/>
          </p:cNvPicPr>
          <p:nvPr/>
        </p:nvPicPr>
        <p:blipFill>
          <a:blip r:embed="rId13"/>
          <a:stretch>
            <a:fillRect/>
          </a:stretch>
        </p:blipFill>
        <p:spPr>
          <a:xfrm>
            <a:off x="1187926" y="3197533"/>
            <a:ext cx="2227796" cy="408350"/>
          </a:xfrm>
          <a:prstGeom prst="rect">
            <a:avLst/>
          </a:prstGeom>
        </p:spPr>
      </p:pic>
      <p:pic>
        <p:nvPicPr>
          <p:cNvPr id="15" name="Image 13" descr="preencoded.png"/>
          <p:cNvPicPr>
            <a:picLocks noChangeAspect="1"/>
          </p:cNvPicPr>
          <p:nvPr/>
        </p:nvPicPr>
        <p:blipFill>
          <a:blip r:embed="rId7"/>
          <a:stretch>
            <a:fillRect/>
          </a:stretch>
        </p:blipFill>
        <p:spPr>
          <a:xfrm>
            <a:off x="6088122" y="3049042"/>
            <a:ext cx="5197177" cy="705331"/>
          </a:xfrm>
          <a:prstGeom prst="rect">
            <a:avLst/>
          </a:prstGeom>
        </p:spPr>
      </p:pic>
      <p:pic>
        <p:nvPicPr>
          <p:cNvPr id="16" name="Image 14" descr="preencoded.png"/>
          <p:cNvPicPr>
            <a:picLocks noChangeAspect="1"/>
          </p:cNvPicPr>
          <p:nvPr/>
        </p:nvPicPr>
        <p:blipFill>
          <a:blip r:embed="rId14"/>
          <a:stretch>
            <a:fillRect/>
          </a:stretch>
        </p:blipFill>
        <p:spPr>
          <a:xfrm>
            <a:off x="6236612" y="3197533"/>
            <a:ext cx="296982" cy="296982"/>
          </a:xfrm>
          <a:prstGeom prst="rect">
            <a:avLst/>
          </a:prstGeom>
        </p:spPr>
      </p:pic>
      <p:pic>
        <p:nvPicPr>
          <p:cNvPr id="17" name="Image 15" descr="preencoded.png"/>
          <p:cNvPicPr>
            <a:picLocks noChangeAspect="1"/>
          </p:cNvPicPr>
          <p:nvPr/>
        </p:nvPicPr>
        <p:blipFill>
          <a:blip r:embed="rId15"/>
          <a:stretch>
            <a:fillRect/>
          </a:stretch>
        </p:blipFill>
        <p:spPr>
          <a:xfrm>
            <a:off x="6682085" y="3197533"/>
            <a:ext cx="1626293" cy="408350"/>
          </a:xfrm>
          <a:prstGeom prst="rect">
            <a:avLst/>
          </a:prstGeom>
        </p:spPr>
      </p:pic>
      <p:pic>
        <p:nvPicPr>
          <p:cNvPr id="20" name="Image 18" descr="preencoded.png"/>
          <p:cNvPicPr>
            <a:picLocks noChangeAspect="1"/>
          </p:cNvPicPr>
          <p:nvPr/>
        </p:nvPicPr>
        <p:blipFill>
          <a:blip r:embed="rId16"/>
          <a:stretch>
            <a:fillRect/>
          </a:stretch>
        </p:blipFill>
        <p:spPr>
          <a:xfrm>
            <a:off x="11053283" y="6352962"/>
            <a:ext cx="232017" cy="259859"/>
          </a:xfrm>
          <a:prstGeom prst="rect">
            <a:avLst/>
          </a:prstGeom>
        </p:spPr>
      </p:pic>
      <p:sp>
        <p:nvSpPr>
          <p:cNvPr id="21" name="Text 0"/>
          <p:cNvSpPr/>
          <p:nvPr/>
        </p:nvSpPr>
        <p:spPr>
          <a:xfrm>
            <a:off x="1057997" y="450454"/>
            <a:ext cx="8249591" cy="334104"/>
          </a:xfrm>
          <a:prstGeom prst="rect">
            <a:avLst/>
          </a:prstGeom>
          <a:noFill/>
          <a:ln/>
        </p:spPr>
        <p:txBody>
          <a:bodyPr vert="horz" wrap="square" lIns="0" tIns="0" rIns="0" bIns="0" rtlCol="0" anchor="t"/>
          <a:lstStyle/>
          <a:p>
            <a:pPr>
              <a:lnSpc>
                <a:spcPts val="2631"/>
              </a:lnSpc>
            </a:pPr>
            <a:r>
              <a:rPr lang="en-US" sz="2192" b="1" dirty="0">
                <a:solidFill>
                  <a:srgbClr val="232F3E"/>
                </a:solidFill>
                <a:latin typeface="ui-sans-serif" pitchFamily="34" charset="0"/>
                <a:ea typeface="ui-sans-serif" pitchFamily="34" charset="-122"/>
                <a:cs typeface="ui-sans-serif" pitchFamily="34" charset="-120"/>
              </a:rPr>
              <a:t>Question 3</a:t>
            </a:r>
            <a:endParaRPr lang="en-US" sz="2192" dirty="0"/>
          </a:p>
        </p:txBody>
      </p:sp>
      <p:sp>
        <p:nvSpPr>
          <p:cNvPr id="23" name="Text 2"/>
          <p:cNvSpPr/>
          <p:nvPr/>
        </p:nvSpPr>
        <p:spPr>
          <a:xfrm>
            <a:off x="593963" y="1155785"/>
            <a:ext cx="10691336"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Which of the following is the required starting format for a shell script passed as user data on a Linux EC2 instance?</a:t>
            </a:r>
            <a:endParaRPr lang="en-US" sz="1754" dirty="0"/>
          </a:p>
        </p:txBody>
      </p:sp>
      <p:sp>
        <p:nvSpPr>
          <p:cNvPr id="24" name="Text 3"/>
          <p:cNvSpPr/>
          <p:nvPr/>
        </p:nvSpPr>
        <p:spPr>
          <a:xfrm>
            <a:off x="833375" y="2195220"/>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5" name="Text 4"/>
          <p:cNvSpPr/>
          <p:nvPr/>
        </p:nvSpPr>
        <p:spPr>
          <a:xfrm>
            <a:off x="1299294" y="2195220"/>
            <a:ext cx="1349990" cy="408350"/>
          </a:xfrm>
          <a:prstGeom prst="rect">
            <a:avLst/>
          </a:prstGeom>
          <a:noFill/>
          <a:ln/>
        </p:spPr>
        <p:txBody>
          <a:bodyPr vert="horz" wrap="square" lIns="0" tIns="0" rIns="0" bIns="0" rtlCol="0" anchor="t"/>
          <a:lstStyle/>
          <a:p>
            <a:pPr>
              <a:lnSpc>
                <a:spcPts val="2046"/>
              </a:lnSpc>
            </a:pPr>
            <a:r>
              <a:rPr lang="en-US" sz="1315" dirty="0">
                <a:solidFill>
                  <a:srgbClr val="1F2937"/>
                </a:solidFill>
                <a:latin typeface="ui-monospace" pitchFamily="34" charset="0"/>
                <a:ea typeface="ui-monospace" pitchFamily="34" charset="-122"/>
                <a:cs typeface="ui-monospace" pitchFamily="34" charset="-120"/>
              </a:rPr>
              <a:t>#!/bin/sh</a:t>
            </a:r>
            <a:endParaRPr lang="en-US" sz="1315" dirty="0"/>
          </a:p>
        </p:txBody>
      </p:sp>
      <p:sp>
        <p:nvSpPr>
          <p:cNvPr id="26" name="Text 5"/>
          <p:cNvSpPr/>
          <p:nvPr/>
        </p:nvSpPr>
        <p:spPr>
          <a:xfrm>
            <a:off x="6328404" y="2195220"/>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7" name="Text 6"/>
          <p:cNvSpPr/>
          <p:nvPr/>
        </p:nvSpPr>
        <p:spPr>
          <a:xfrm>
            <a:off x="6793453" y="2195220"/>
            <a:ext cx="2673356" cy="408350"/>
          </a:xfrm>
          <a:prstGeom prst="rect">
            <a:avLst/>
          </a:prstGeom>
          <a:noFill/>
          <a:ln/>
        </p:spPr>
        <p:txBody>
          <a:bodyPr vert="horz" wrap="square" lIns="0" tIns="0" rIns="0" bIns="0" rtlCol="0" anchor="t"/>
          <a:lstStyle/>
          <a:p>
            <a:pPr>
              <a:lnSpc>
                <a:spcPts val="2046"/>
              </a:lnSpc>
            </a:pPr>
            <a:r>
              <a:rPr lang="en-US" sz="1315" dirty="0">
                <a:solidFill>
                  <a:srgbClr val="1F2937"/>
                </a:solidFill>
                <a:latin typeface="ui-monospace" pitchFamily="34" charset="0"/>
                <a:ea typeface="ui-monospace" pitchFamily="34" charset="-122"/>
                <a:cs typeface="ui-monospace" pitchFamily="34" charset="-120"/>
              </a:rPr>
              <a:t>&lt;!-- #!/bin/bash --&gt;</a:t>
            </a:r>
            <a:endParaRPr lang="en-US" sz="1315" dirty="0"/>
          </a:p>
        </p:txBody>
      </p:sp>
      <p:sp>
        <p:nvSpPr>
          <p:cNvPr id="28" name="Text 7"/>
          <p:cNvSpPr/>
          <p:nvPr/>
        </p:nvSpPr>
        <p:spPr>
          <a:xfrm>
            <a:off x="836421" y="3197533"/>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9" name="Text 8"/>
          <p:cNvSpPr/>
          <p:nvPr/>
        </p:nvSpPr>
        <p:spPr>
          <a:xfrm>
            <a:off x="1299294" y="3197533"/>
            <a:ext cx="2673356" cy="408350"/>
          </a:xfrm>
          <a:prstGeom prst="rect">
            <a:avLst/>
          </a:prstGeom>
          <a:noFill/>
          <a:ln/>
        </p:spPr>
        <p:txBody>
          <a:bodyPr vert="horz" wrap="square" lIns="0" tIns="0" rIns="0" bIns="0" rtlCol="0" anchor="t"/>
          <a:lstStyle/>
          <a:p>
            <a:pPr>
              <a:lnSpc>
                <a:spcPts val="2046"/>
              </a:lnSpc>
            </a:pPr>
            <a:r>
              <a:rPr lang="en-US" sz="1315" dirty="0">
                <a:solidFill>
                  <a:srgbClr val="1F2937"/>
                </a:solidFill>
                <a:latin typeface="ui-monospace" pitchFamily="34" charset="0"/>
                <a:ea typeface="ui-monospace" pitchFamily="34" charset="-122"/>
                <a:cs typeface="ui-monospace" pitchFamily="34" charset="-120"/>
              </a:rPr>
              <a:t>&lt;?php #!/bin/bash ?&gt;</a:t>
            </a:r>
            <a:endParaRPr lang="en-US" sz="1315" dirty="0"/>
          </a:p>
        </p:txBody>
      </p:sp>
      <p:sp>
        <p:nvSpPr>
          <p:cNvPr id="30" name="Text 9"/>
          <p:cNvSpPr/>
          <p:nvPr/>
        </p:nvSpPr>
        <p:spPr>
          <a:xfrm>
            <a:off x="6323474" y="3197533"/>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1" name="Text 10"/>
          <p:cNvSpPr/>
          <p:nvPr/>
        </p:nvSpPr>
        <p:spPr>
          <a:xfrm>
            <a:off x="6793453" y="3197533"/>
            <a:ext cx="1951552" cy="408350"/>
          </a:xfrm>
          <a:prstGeom prst="rect">
            <a:avLst/>
          </a:prstGeom>
          <a:noFill/>
          <a:ln/>
        </p:spPr>
        <p:txBody>
          <a:bodyPr vert="horz" wrap="square" lIns="0" tIns="0" rIns="0" bIns="0" rtlCol="0" anchor="t"/>
          <a:lstStyle/>
          <a:p>
            <a:pPr>
              <a:lnSpc>
                <a:spcPts val="2046"/>
              </a:lnSpc>
            </a:pPr>
            <a:r>
              <a:rPr lang="en-US" sz="1315" dirty="0">
                <a:solidFill>
                  <a:srgbClr val="1F2937"/>
                </a:solidFill>
                <a:latin typeface="ui-monospace" pitchFamily="34" charset="0"/>
                <a:ea typeface="ui-monospace" pitchFamily="34" charset="-122"/>
                <a:cs typeface="ui-monospace" pitchFamily="34" charset="-120"/>
              </a:rPr>
              <a:t>[SHELL SCRIPT]</a:t>
            </a:r>
            <a:endParaRPr lang="en-US" sz="131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3"/>
          <a:stretch>
            <a:fillRect/>
          </a:stretch>
        </p:blipFill>
        <p:spPr>
          <a:xfrm>
            <a:off x="-1" y="79227"/>
            <a:ext cx="11879263" cy="6682085"/>
          </a:xfrm>
          <a:prstGeom prst="rect">
            <a:avLst/>
          </a:prstGeom>
        </p:spPr>
      </p:pic>
      <p:pic>
        <p:nvPicPr>
          <p:cNvPr id="5" name="Image 3" descr="preencoded.png"/>
          <p:cNvPicPr>
            <a:picLocks noChangeAspect="1"/>
          </p:cNvPicPr>
          <p:nvPr/>
        </p:nvPicPr>
        <p:blipFill>
          <a:blip r:embed="rId4"/>
          <a:stretch>
            <a:fillRect/>
          </a:stretch>
        </p:blipFill>
        <p:spPr>
          <a:xfrm>
            <a:off x="296981" y="1192907"/>
            <a:ext cx="5531282" cy="1930380"/>
          </a:xfrm>
          <a:prstGeom prst="rect">
            <a:avLst/>
          </a:prstGeom>
        </p:spPr>
      </p:pic>
      <p:pic>
        <p:nvPicPr>
          <p:cNvPr id="6" name="Image 4" descr="preencoded.png"/>
          <p:cNvPicPr>
            <a:picLocks noChangeAspect="1"/>
          </p:cNvPicPr>
          <p:nvPr/>
        </p:nvPicPr>
        <p:blipFill>
          <a:blip r:embed="rId5"/>
          <a:stretch>
            <a:fillRect/>
          </a:stretch>
        </p:blipFill>
        <p:spPr>
          <a:xfrm>
            <a:off x="445472" y="1341398"/>
            <a:ext cx="2173128" cy="519718"/>
          </a:xfrm>
          <a:prstGeom prst="rect">
            <a:avLst/>
          </a:prstGeom>
        </p:spPr>
      </p:pic>
      <p:pic>
        <p:nvPicPr>
          <p:cNvPr id="7" name="Image 5" descr="preencoded.png"/>
          <p:cNvPicPr>
            <a:picLocks noChangeAspect="1"/>
          </p:cNvPicPr>
          <p:nvPr/>
        </p:nvPicPr>
        <p:blipFill>
          <a:blip r:embed="rId6"/>
          <a:stretch>
            <a:fillRect/>
          </a:stretch>
        </p:blipFill>
        <p:spPr>
          <a:xfrm>
            <a:off x="519718" y="1471327"/>
            <a:ext cx="185613" cy="259859"/>
          </a:xfrm>
          <a:prstGeom prst="rect">
            <a:avLst/>
          </a:prstGeom>
        </p:spPr>
      </p:pic>
      <p:pic>
        <p:nvPicPr>
          <p:cNvPr id="8" name="Image 6" descr="preencoded.png"/>
          <p:cNvPicPr>
            <a:picLocks noChangeAspect="1"/>
          </p:cNvPicPr>
          <p:nvPr/>
        </p:nvPicPr>
        <p:blipFill>
          <a:blip r:embed="rId7"/>
          <a:stretch>
            <a:fillRect/>
          </a:stretch>
        </p:blipFill>
        <p:spPr>
          <a:xfrm>
            <a:off x="2988377" y="1359959"/>
            <a:ext cx="148491" cy="148491"/>
          </a:xfrm>
          <a:prstGeom prst="rect">
            <a:avLst/>
          </a:prstGeom>
        </p:spPr>
      </p:pic>
      <p:pic>
        <p:nvPicPr>
          <p:cNvPr id="9" name="Image 7" descr="preencoded.png"/>
          <p:cNvPicPr>
            <a:picLocks noChangeAspect="1"/>
          </p:cNvPicPr>
          <p:nvPr/>
        </p:nvPicPr>
        <p:blipFill>
          <a:blip r:embed="rId8"/>
          <a:stretch>
            <a:fillRect/>
          </a:stretch>
        </p:blipFill>
        <p:spPr>
          <a:xfrm>
            <a:off x="3506644" y="1341398"/>
            <a:ext cx="2173128" cy="519718"/>
          </a:xfrm>
          <a:prstGeom prst="rect">
            <a:avLst/>
          </a:prstGeom>
        </p:spPr>
      </p:pic>
      <p:pic>
        <p:nvPicPr>
          <p:cNvPr id="10" name="Image 8" descr="preencoded.png"/>
          <p:cNvPicPr>
            <a:picLocks noChangeAspect="1"/>
          </p:cNvPicPr>
          <p:nvPr/>
        </p:nvPicPr>
        <p:blipFill>
          <a:blip r:embed="rId9"/>
          <a:stretch>
            <a:fillRect/>
          </a:stretch>
        </p:blipFill>
        <p:spPr>
          <a:xfrm>
            <a:off x="3580890" y="1471327"/>
            <a:ext cx="185613" cy="259859"/>
          </a:xfrm>
          <a:prstGeom prst="rect">
            <a:avLst/>
          </a:prstGeom>
        </p:spPr>
      </p:pic>
      <p:pic>
        <p:nvPicPr>
          <p:cNvPr id="11" name="Image 9" descr="preencoded.png"/>
          <p:cNvPicPr>
            <a:picLocks noChangeAspect="1"/>
          </p:cNvPicPr>
          <p:nvPr/>
        </p:nvPicPr>
        <p:blipFill>
          <a:blip r:embed="rId10"/>
          <a:stretch>
            <a:fillRect/>
          </a:stretch>
        </p:blipFill>
        <p:spPr>
          <a:xfrm>
            <a:off x="445473" y="2343711"/>
            <a:ext cx="1308575" cy="334104"/>
          </a:xfrm>
          <a:prstGeom prst="rect">
            <a:avLst/>
          </a:prstGeom>
        </p:spPr>
      </p:pic>
      <p:pic>
        <p:nvPicPr>
          <p:cNvPr id="12" name="Image 10" descr="preencoded.png"/>
          <p:cNvPicPr>
            <a:picLocks noChangeAspect="1"/>
          </p:cNvPicPr>
          <p:nvPr/>
        </p:nvPicPr>
        <p:blipFill>
          <a:blip r:embed="rId11"/>
          <a:stretch>
            <a:fillRect/>
          </a:stretch>
        </p:blipFill>
        <p:spPr>
          <a:xfrm>
            <a:off x="445473" y="2752061"/>
            <a:ext cx="1308575" cy="222736"/>
          </a:xfrm>
          <a:prstGeom prst="rect">
            <a:avLst/>
          </a:prstGeom>
        </p:spPr>
      </p:pic>
      <p:pic>
        <p:nvPicPr>
          <p:cNvPr id="13" name="Image 11" descr="preencoded.png"/>
          <p:cNvPicPr>
            <a:picLocks noChangeAspect="1"/>
          </p:cNvPicPr>
          <p:nvPr/>
        </p:nvPicPr>
        <p:blipFill>
          <a:blip r:embed="rId10"/>
          <a:stretch>
            <a:fillRect/>
          </a:stretch>
        </p:blipFill>
        <p:spPr>
          <a:xfrm>
            <a:off x="4371198" y="2343711"/>
            <a:ext cx="1308575" cy="334104"/>
          </a:xfrm>
          <a:prstGeom prst="rect">
            <a:avLst/>
          </a:prstGeom>
        </p:spPr>
      </p:pic>
      <p:pic>
        <p:nvPicPr>
          <p:cNvPr id="14" name="Image 12" descr="preencoded.png"/>
          <p:cNvPicPr>
            <a:picLocks noChangeAspect="1"/>
          </p:cNvPicPr>
          <p:nvPr/>
        </p:nvPicPr>
        <p:blipFill>
          <a:blip r:embed="rId12"/>
          <a:stretch>
            <a:fillRect/>
          </a:stretch>
        </p:blipFill>
        <p:spPr>
          <a:xfrm>
            <a:off x="4371198" y="2752061"/>
            <a:ext cx="1308575" cy="222736"/>
          </a:xfrm>
          <a:prstGeom prst="rect">
            <a:avLst/>
          </a:prstGeom>
        </p:spPr>
      </p:pic>
      <p:pic>
        <p:nvPicPr>
          <p:cNvPr id="15" name="Image 13" descr="preencoded.png"/>
          <p:cNvPicPr>
            <a:picLocks noChangeAspect="1"/>
          </p:cNvPicPr>
          <p:nvPr/>
        </p:nvPicPr>
        <p:blipFill>
          <a:blip r:embed="rId13"/>
          <a:stretch>
            <a:fillRect/>
          </a:stretch>
        </p:blipFill>
        <p:spPr>
          <a:xfrm>
            <a:off x="296981" y="3271778"/>
            <a:ext cx="5531282" cy="1299294"/>
          </a:xfrm>
          <a:prstGeom prst="rect">
            <a:avLst/>
          </a:prstGeom>
        </p:spPr>
      </p:pic>
      <p:pic>
        <p:nvPicPr>
          <p:cNvPr id="16" name="Image 14" descr="preencoded.png"/>
          <p:cNvPicPr>
            <a:picLocks noChangeAspect="1"/>
          </p:cNvPicPr>
          <p:nvPr/>
        </p:nvPicPr>
        <p:blipFill>
          <a:blip r:embed="rId14"/>
          <a:stretch>
            <a:fillRect/>
          </a:stretch>
        </p:blipFill>
        <p:spPr>
          <a:xfrm>
            <a:off x="408350" y="3383146"/>
            <a:ext cx="185613" cy="259859"/>
          </a:xfrm>
          <a:prstGeom prst="rect">
            <a:avLst/>
          </a:prstGeom>
        </p:spPr>
      </p:pic>
      <p:pic>
        <p:nvPicPr>
          <p:cNvPr id="17" name="Image 15" descr="preencoded.png"/>
          <p:cNvPicPr>
            <a:picLocks noChangeAspect="1"/>
          </p:cNvPicPr>
          <p:nvPr/>
        </p:nvPicPr>
        <p:blipFill>
          <a:blip r:embed="rId15"/>
          <a:stretch>
            <a:fillRect/>
          </a:stretch>
        </p:blipFill>
        <p:spPr>
          <a:xfrm>
            <a:off x="6050999" y="1192907"/>
            <a:ext cx="5531282" cy="1633399"/>
          </a:xfrm>
          <a:prstGeom prst="rect">
            <a:avLst/>
          </a:prstGeom>
        </p:spPr>
      </p:pic>
      <p:pic>
        <p:nvPicPr>
          <p:cNvPr id="18" name="Image 16" descr="preencoded.png"/>
          <p:cNvPicPr>
            <a:picLocks noChangeAspect="1"/>
          </p:cNvPicPr>
          <p:nvPr/>
        </p:nvPicPr>
        <p:blipFill>
          <a:blip r:embed="rId16"/>
          <a:stretch>
            <a:fillRect/>
          </a:stretch>
        </p:blipFill>
        <p:spPr>
          <a:xfrm>
            <a:off x="6162368" y="1304275"/>
            <a:ext cx="213455" cy="259859"/>
          </a:xfrm>
          <a:prstGeom prst="rect">
            <a:avLst/>
          </a:prstGeom>
        </p:spPr>
      </p:pic>
      <p:pic>
        <p:nvPicPr>
          <p:cNvPr id="19" name="Image 17" descr="preencoded.png"/>
          <p:cNvPicPr>
            <a:picLocks noChangeAspect="1"/>
          </p:cNvPicPr>
          <p:nvPr/>
        </p:nvPicPr>
        <p:blipFill>
          <a:blip r:embed="rId17"/>
          <a:stretch>
            <a:fillRect/>
          </a:stretch>
        </p:blipFill>
        <p:spPr>
          <a:xfrm>
            <a:off x="6050999" y="2974796"/>
            <a:ext cx="5531282" cy="1633399"/>
          </a:xfrm>
          <a:prstGeom prst="rect">
            <a:avLst/>
          </a:prstGeom>
        </p:spPr>
      </p:pic>
      <p:pic>
        <p:nvPicPr>
          <p:cNvPr id="20" name="Image 18" descr="preencoded.png"/>
          <p:cNvPicPr>
            <a:picLocks noChangeAspect="1"/>
          </p:cNvPicPr>
          <p:nvPr/>
        </p:nvPicPr>
        <p:blipFill>
          <a:blip r:embed="rId18"/>
          <a:stretch>
            <a:fillRect/>
          </a:stretch>
        </p:blipFill>
        <p:spPr>
          <a:xfrm>
            <a:off x="6162367" y="3086165"/>
            <a:ext cx="167052" cy="259859"/>
          </a:xfrm>
          <a:prstGeom prst="rect">
            <a:avLst/>
          </a:prstGeom>
        </p:spPr>
      </p:pic>
      <p:sp>
        <p:nvSpPr>
          <p:cNvPr id="21" name="Text 0"/>
          <p:cNvSpPr/>
          <p:nvPr/>
        </p:nvSpPr>
        <p:spPr>
          <a:xfrm>
            <a:off x="296982" y="524699"/>
            <a:ext cx="1015676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rial" pitchFamily="34" charset="0"/>
                <a:ea typeface="Arial" pitchFamily="34" charset="-122"/>
                <a:cs typeface="Arial" pitchFamily="34" charset="-120"/>
              </a:rPr>
              <a:t>Key Pair</a:t>
            </a:r>
            <a:endParaRPr lang="en-US" sz="2631" dirty="0"/>
          </a:p>
        </p:txBody>
      </p:sp>
      <p:sp>
        <p:nvSpPr>
          <p:cNvPr id="22" name="Text 1"/>
          <p:cNvSpPr/>
          <p:nvPr/>
        </p:nvSpPr>
        <p:spPr>
          <a:xfrm>
            <a:off x="779577" y="1415644"/>
            <a:ext cx="911130" cy="222736"/>
          </a:xfrm>
          <a:prstGeom prst="rect">
            <a:avLst/>
          </a:prstGeom>
          <a:noFill/>
          <a:ln/>
        </p:spPr>
        <p:txBody>
          <a:bodyPr vert="horz" wrap="square" lIns="0" tIns="0" rIns="0" bIns="0" rtlCol="0" anchor="t"/>
          <a:lstStyle/>
          <a:p>
            <a:pPr>
              <a:lnSpc>
                <a:spcPts val="1754"/>
              </a:lnSpc>
            </a:pPr>
            <a:r>
              <a:rPr lang="en-US" sz="1169" b="1" dirty="0">
                <a:solidFill>
                  <a:srgbClr val="424242"/>
                </a:solidFill>
                <a:latin typeface="Arial" pitchFamily="34" charset="0"/>
                <a:ea typeface="Arial" pitchFamily="34" charset="-122"/>
                <a:cs typeface="Arial" pitchFamily="34" charset="-120"/>
              </a:rPr>
              <a:t>Public Key</a:t>
            </a:r>
            <a:endParaRPr lang="en-US" sz="1169" dirty="0"/>
          </a:p>
        </p:txBody>
      </p:sp>
      <p:sp>
        <p:nvSpPr>
          <p:cNvPr id="23" name="Text 2"/>
          <p:cNvSpPr/>
          <p:nvPr/>
        </p:nvSpPr>
        <p:spPr>
          <a:xfrm>
            <a:off x="779577" y="1638380"/>
            <a:ext cx="911130" cy="148491"/>
          </a:xfrm>
          <a:prstGeom prst="rect">
            <a:avLst/>
          </a:prstGeom>
          <a:noFill/>
          <a:ln/>
        </p:spPr>
        <p:txBody>
          <a:bodyPr vert="horz" wrap="square" lIns="0" tIns="0" rIns="0" bIns="0" rtlCol="0" anchor="t"/>
          <a:lstStyle/>
          <a:p>
            <a:pPr>
              <a:lnSpc>
                <a:spcPts val="1169"/>
              </a:lnSpc>
            </a:pPr>
            <a:r>
              <a:rPr lang="en-US" sz="877" dirty="0">
                <a:solidFill>
                  <a:srgbClr val="424242"/>
                </a:solidFill>
                <a:latin typeface="Arial" pitchFamily="34" charset="0"/>
                <a:ea typeface="Arial" pitchFamily="34" charset="-122"/>
                <a:cs typeface="Arial" pitchFamily="34" charset="-120"/>
              </a:rPr>
              <a:t>Stored on EC2</a:t>
            </a:r>
            <a:endParaRPr lang="en-US" sz="877" dirty="0"/>
          </a:p>
        </p:txBody>
      </p:sp>
      <p:sp>
        <p:nvSpPr>
          <p:cNvPr id="24" name="Text 3"/>
          <p:cNvSpPr/>
          <p:nvPr/>
        </p:nvSpPr>
        <p:spPr>
          <a:xfrm>
            <a:off x="2618600" y="1545573"/>
            <a:ext cx="888044" cy="296982"/>
          </a:xfrm>
          <a:prstGeom prst="rect">
            <a:avLst/>
          </a:prstGeom>
          <a:noFill/>
          <a:ln/>
        </p:spPr>
        <p:txBody>
          <a:bodyPr vert="horz" wrap="square" lIns="0" tIns="0" rIns="0" bIns="0" rtlCol="0" anchor="t"/>
          <a:lstStyle/>
          <a:p>
            <a:pPr algn="ctr">
              <a:lnSpc>
                <a:spcPts val="1169"/>
              </a:lnSpc>
            </a:pPr>
            <a:r>
              <a:rPr lang="en-US" sz="877" dirty="0">
                <a:solidFill>
                  <a:srgbClr val="6B7280"/>
                </a:solidFill>
                <a:latin typeface="Arial" pitchFamily="34" charset="0"/>
                <a:ea typeface="Arial" pitchFamily="34" charset="-122"/>
                <a:cs typeface="Arial" pitchFamily="34" charset="-120"/>
              </a:rPr>
              <a:t>Generated as pair</a:t>
            </a:r>
            <a:endParaRPr lang="en-US" sz="877" dirty="0"/>
          </a:p>
        </p:txBody>
      </p:sp>
      <p:sp>
        <p:nvSpPr>
          <p:cNvPr id="25" name="Text 4"/>
          <p:cNvSpPr/>
          <p:nvPr/>
        </p:nvSpPr>
        <p:spPr>
          <a:xfrm>
            <a:off x="3840749" y="1415644"/>
            <a:ext cx="1017626" cy="222736"/>
          </a:xfrm>
          <a:prstGeom prst="rect">
            <a:avLst/>
          </a:prstGeom>
          <a:noFill/>
          <a:ln/>
        </p:spPr>
        <p:txBody>
          <a:bodyPr vert="horz" wrap="square" lIns="0" tIns="0" rIns="0" bIns="0" rtlCol="0" anchor="t"/>
          <a:lstStyle/>
          <a:p>
            <a:pPr>
              <a:lnSpc>
                <a:spcPts val="1754"/>
              </a:lnSpc>
            </a:pPr>
            <a:r>
              <a:rPr lang="en-US" sz="1169" b="1" dirty="0">
                <a:solidFill>
                  <a:srgbClr val="424242"/>
                </a:solidFill>
                <a:latin typeface="Arial" pitchFamily="34" charset="0"/>
                <a:ea typeface="Arial" pitchFamily="34" charset="-122"/>
                <a:cs typeface="Arial" pitchFamily="34" charset="-120"/>
              </a:rPr>
              <a:t>Private Key</a:t>
            </a:r>
            <a:endParaRPr lang="en-US" sz="1169" dirty="0"/>
          </a:p>
        </p:txBody>
      </p:sp>
      <p:sp>
        <p:nvSpPr>
          <p:cNvPr id="26" name="Text 5"/>
          <p:cNvSpPr/>
          <p:nvPr/>
        </p:nvSpPr>
        <p:spPr>
          <a:xfrm>
            <a:off x="3840749" y="1638380"/>
            <a:ext cx="1017626" cy="148491"/>
          </a:xfrm>
          <a:prstGeom prst="rect">
            <a:avLst/>
          </a:prstGeom>
          <a:noFill/>
          <a:ln/>
        </p:spPr>
        <p:txBody>
          <a:bodyPr vert="horz" wrap="square" lIns="0" tIns="0" rIns="0" bIns="0" rtlCol="0" anchor="t"/>
          <a:lstStyle/>
          <a:p>
            <a:pPr>
              <a:lnSpc>
                <a:spcPts val="1169"/>
              </a:lnSpc>
            </a:pPr>
            <a:r>
              <a:rPr lang="en-US" sz="877" dirty="0">
                <a:solidFill>
                  <a:srgbClr val="424242"/>
                </a:solidFill>
                <a:latin typeface="Arial" pitchFamily="34" charset="0"/>
                <a:ea typeface="Arial" pitchFamily="34" charset="-122"/>
                <a:cs typeface="Arial" pitchFamily="34" charset="-120"/>
              </a:rPr>
              <a:t>Download (.pem)</a:t>
            </a:r>
            <a:endParaRPr lang="en-US" sz="877" dirty="0"/>
          </a:p>
        </p:txBody>
      </p:sp>
      <p:sp>
        <p:nvSpPr>
          <p:cNvPr id="27" name="Text 6"/>
          <p:cNvSpPr/>
          <p:nvPr/>
        </p:nvSpPr>
        <p:spPr>
          <a:xfrm>
            <a:off x="445472" y="1972484"/>
            <a:ext cx="5234300" cy="185613"/>
          </a:xfrm>
          <a:prstGeom prst="rect">
            <a:avLst/>
          </a:prstGeom>
          <a:noFill/>
          <a:ln/>
        </p:spPr>
        <p:txBody>
          <a:bodyPr vert="horz" wrap="square" lIns="0" tIns="0" rIns="0" bIns="0" rtlCol="0" anchor="t"/>
          <a:lstStyle/>
          <a:p>
            <a:pPr algn="ctr">
              <a:lnSpc>
                <a:spcPts val="1461"/>
              </a:lnSpc>
            </a:pPr>
            <a:r>
              <a:rPr lang="en-US" sz="1023" dirty="0">
                <a:solidFill>
                  <a:srgbClr val="424242"/>
                </a:solidFill>
                <a:latin typeface="Arial" pitchFamily="34" charset="0"/>
                <a:ea typeface="Arial" pitchFamily="34" charset="-122"/>
                <a:cs typeface="Arial" pitchFamily="34" charset="-120"/>
              </a:rPr>
              <a:t>Authentication Process</a:t>
            </a:r>
            <a:endParaRPr lang="en-US" sz="1023" dirty="0"/>
          </a:p>
        </p:txBody>
      </p:sp>
      <p:sp>
        <p:nvSpPr>
          <p:cNvPr id="28" name="Text 7"/>
          <p:cNvSpPr/>
          <p:nvPr/>
        </p:nvSpPr>
        <p:spPr>
          <a:xfrm>
            <a:off x="403710" y="2417956"/>
            <a:ext cx="1392101" cy="185613"/>
          </a:xfrm>
          <a:prstGeom prst="rect">
            <a:avLst/>
          </a:prstGeom>
          <a:noFill/>
          <a:ln/>
        </p:spPr>
        <p:txBody>
          <a:bodyPr vert="horz" wrap="square" lIns="0" tIns="0" rIns="0" bIns="0" rtlCol="0" anchor="t"/>
          <a:lstStyle/>
          <a:p>
            <a:pPr algn="ctr">
              <a:lnSpc>
                <a:spcPts val="1461"/>
              </a:lnSpc>
            </a:pPr>
            <a:r>
              <a:rPr lang="en-US" sz="1023" dirty="0">
                <a:solidFill>
                  <a:srgbClr val="424242"/>
                </a:solidFill>
                <a:latin typeface="Arial" pitchFamily="34" charset="0"/>
                <a:ea typeface="Arial" pitchFamily="34" charset="-122"/>
                <a:cs typeface="Arial" pitchFamily="34" charset="-120"/>
              </a:rPr>
              <a:t>Your Computer</a:t>
            </a:r>
            <a:endParaRPr lang="en-US" sz="1023" dirty="0"/>
          </a:p>
        </p:txBody>
      </p:sp>
      <p:sp>
        <p:nvSpPr>
          <p:cNvPr id="29" name="Text 8"/>
          <p:cNvSpPr/>
          <p:nvPr/>
        </p:nvSpPr>
        <p:spPr>
          <a:xfrm>
            <a:off x="359162" y="2789183"/>
            <a:ext cx="1481196" cy="148491"/>
          </a:xfrm>
          <a:prstGeom prst="rect">
            <a:avLst/>
          </a:prstGeom>
          <a:noFill/>
          <a:ln/>
        </p:spPr>
        <p:txBody>
          <a:bodyPr vert="horz" wrap="square" lIns="0" tIns="0" rIns="0" bIns="0" rtlCol="0" anchor="t"/>
          <a:lstStyle/>
          <a:p>
            <a:pPr algn="ctr">
              <a:lnSpc>
                <a:spcPts val="1169"/>
              </a:lnSpc>
            </a:pPr>
            <a:r>
              <a:rPr lang="en-US" sz="877" dirty="0">
                <a:solidFill>
                  <a:srgbClr val="424242"/>
                </a:solidFill>
                <a:latin typeface="Arial" pitchFamily="34" charset="0"/>
                <a:ea typeface="Arial" pitchFamily="34" charset="-122"/>
                <a:cs typeface="Arial" pitchFamily="34" charset="-120"/>
              </a:rPr>
              <a:t>Uses Private Key</a:t>
            </a:r>
            <a:endParaRPr lang="en-US" sz="877" dirty="0"/>
          </a:p>
        </p:txBody>
      </p:sp>
      <p:sp>
        <p:nvSpPr>
          <p:cNvPr id="32" name="Text 11"/>
          <p:cNvSpPr/>
          <p:nvPr/>
        </p:nvSpPr>
        <p:spPr>
          <a:xfrm>
            <a:off x="4329435" y="2417956"/>
            <a:ext cx="1392101" cy="185613"/>
          </a:xfrm>
          <a:prstGeom prst="rect">
            <a:avLst/>
          </a:prstGeom>
          <a:noFill/>
          <a:ln/>
        </p:spPr>
        <p:txBody>
          <a:bodyPr vert="horz" wrap="square" lIns="0" tIns="0" rIns="0" bIns="0" rtlCol="0" anchor="t"/>
          <a:lstStyle/>
          <a:p>
            <a:pPr algn="ctr">
              <a:lnSpc>
                <a:spcPts val="1461"/>
              </a:lnSpc>
            </a:pPr>
            <a:r>
              <a:rPr lang="en-US" sz="1023" dirty="0">
                <a:solidFill>
                  <a:srgbClr val="424242"/>
                </a:solidFill>
                <a:latin typeface="Arial" pitchFamily="34" charset="0"/>
                <a:ea typeface="Arial" pitchFamily="34" charset="-122"/>
                <a:cs typeface="Arial" pitchFamily="34" charset="-120"/>
              </a:rPr>
              <a:t>EC2 Instance</a:t>
            </a:r>
            <a:endParaRPr lang="en-US" sz="1023" dirty="0"/>
          </a:p>
        </p:txBody>
      </p:sp>
      <p:sp>
        <p:nvSpPr>
          <p:cNvPr id="33" name="Text 12"/>
          <p:cNvSpPr/>
          <p:nvPr/>
        </p:nvSpPr>
        <p:spPr>
          <a:xfrm>
            <a:off x="4284887" y="2789183"/>
            <a:ext cx="1481196" cy="148491"/>
          </a:xfrm>
          <a:prstGeom prst="rect">
            <a:avLst/>
          </a:prstGeom>
          <a:noFill/>
          <a:ln/>
        </p:spPr>
        <p:txBody>
          <a:bodyPr vert="horz" wrap="square" lIns="0" tIns="0" rIns="0" bIns="0" rtlCol="0" anchor="t"/>
          <a:lstStyle/>
          <a:p>
            <a:pPr algn="ctr">
              <a:lnSpc>
                <a:spcPts val="1169"/>
              </a:lnSpc>
            </a:pPr>
            <a:r>
              <a:rPr lang="en-US" sz="877" dirty="0">
                <a:solidFill>
                  <a:srgbClr val="424242"/>
                </a:solidFill>
                <a:latin typeface="Arial" pitchFamily="34" charset="0"/>
                <a:ea typeface="Arial" pitchFamily="34" charset="-122"/>
                <a:cs typeface="Arial" pitchFamily="34" charset="-120"/>
              </a:rPr>
              <a:t>Checks Public Key</a:t>
            </a:r>
            <a:endParaRPr lang="en-US" sz="877" dirty="0"/>
          </a:p>
        </p:txBody>
      </p:sp>
      <p:sp>
        <p:nvSpPr>
          <p:cNvPr id="34" name="Text 13"/>
          <p:cNvSpPr/>
          <p:nvPr/>
        </p:nvSpPr>
        <p:spPr>
          <a:xfrm>
            <a:off x="668209" y="3383146"/>
            <a:ext cx="1381834"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Arial" pitchFamily="34" charset="0"/>
                <a:ea typeface="Arial" pitchFamily="34" charset="-122"/>
                <a:cs typeface="Arial" pitchFamily="34" charset="-120"/>
              </a:rPr>
              <a:t>Best Practices</a:t>
            </a:r>
            <a:endParaRPr lang="en-US" sz="1315" dirty="0"/>
          </a:p>
        </p:txBody>
      </p:sp>
      <p:sp>
        <p:nvSpPr>
          <p:cNvPr id="35" name="Text 14"/>
          <p:cNvSpPr/>
          <p:nvPr/>
        </p:nvSpPr>
        <p:spPr>
          <a:xfrm>
            <a:off x="445472" y="3717251"/>
            <a:ext cx="6325707"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24242"/>
                </a:solidFill>
                <a:latin typeface="Arial" pitchFamily="34" charset="0"/>
                <a:ea typeface="Arial" pitchFamily="34" charset="-122"/>
                <a:cs typeface="Arial" pitchFamily="34" charset="-120"/>
              </a:rPr>
              <a:t>Create different key pairs for different environments</a:t>
            </a:r>
            <a:endParaRPr lang="en-US" sz="1023" dirty="0"/>
          </a:p>
        </p:txBody>
      </p:sp>
      <p:sp>
        <p:nvSpPr>
          <p:cNvPr id="36" name="Text 15"/>
          <p:cNvSpPr/>
          <p:nvPr/>
        </p:nvSpPr>
        <p:spPr>
          <a:xfrm>
            <a:off x="445472" y="3902864"/>
            <a:ext cx="6325707"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24242"/>
                </a:solidFill>
                <a:latin typeface="Arial" pitchFamily="34" charset="0"/>
                <a:ea typeface="Arial" pitchFamily="34" charset="-122"/>
                <a:cs typeface="Arial" pitchFamily="34" charset="-120"/>
              </a:rPr>
              <a:t>Rotate keys regularly for enhanced security</a:t>
            </a:r>
            <a:endParaRPr lang="en-US" sz="1023" dirty="0"/>
          </a:p>
        </p:txBody>
      </p:sp>
      <p:sp>
        <p:nvSpPr>
          <p:cNvPr id="37" name="Text 16"/>
          <p:cNvSpPr/>
          <p:nvPr/>
        </p:nvSpPr>
        <p:spPr>
          <a:xfrm>
            <a:off x="445472" y="4088478"/>
            <a:ext cx="6325707"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24242"/>
                </a:solidFill>
                <a:latin typeface="Arial" pitchFamily="34" charset="0"/>
                <a:ea typeface="Arial" pitchFamily="34" charset="-122"/>
                <a:cs typeface="Arial" pitchFamily="34" charset="-120"/>
              </a:rPr>
              <a:t>Use key management service for organizations</a:t>
            </a:r>
            <a:endParaRPr lang="en-US" sz="1023" dirty="0"/>
          </a:p>
        </p:txBody>
      </p:sp>
      <p:sp>
        <p:nvSpPr>
          <p:cNvPr id="38" name="Text 17"/>
          <p:cNvSpPr/>
          <p:nvPr/>
        </p:nvSpPr>
        <p:spPr>
          <a:xfrm>
            <a:off x="445472" y="4274091"/>
            <a:ext cx="6325707"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24242"/>
                </a:solidFill>
                <a:latin typeface="Arial" pitchFamily="34" charset="0"/>
                <a:ea typeface="Arial" pitchFamily="34" charset="-122"/>
                <a:cs typeface="Arial" pitchFamily="34" charset="-120"/>
              </a:rPr>
              <a:t>Never share private keys across teams/users</a:t>
            </a:r>
            <a:endParaRPr lang="en-US" sz="1023" dirty="0"/>
          </a:p>
        </p:txBody>
      </p:sp>
      <p:sp>
        <p:nvSpPr>
          <p:cNvPr id="39" name="Text 18"/>
          <p:cNvSpPr/>
          <p:nvPr/>
        </p:nvSpPr>
        <p:spPr>
          <a:xfrm>
            <a:off x="6450069" y="1304275"/>
            <a:ext cx="1024934"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Arial" pitchFamily="34" charset="0"/>
                <a:ea typeface="Arial" pitchFamily="34" charset="-122"/>
                <a:cs typeface="Arial" pitchFamily="34" charset="-120"/>
              </a:rPr>
              <a:t>Public Key</a:t>
            </a:r>
            <a:endParaRPr lang="en-US" sz="1315" dirty="0"/>
          </a:p>
        </p:txBody>
      </p:sp>
      <p:sp>
        <p:nvSpPr>
          <p:cNvPr id="40" name="Text 19"/>
          <p:cNvSpPr/>
          <p:nvPr/>
        </p:nvSpPr>
        <p:spPr>
          <a:xfrm>
            <a:off x="6199490" y="1638380"/>
            <a:ext cx="5271423"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24242"/>
                </a:solidFill>
                <a:latin typeface="Arial" pitchFamily="34" charset="0"/>
                <a:ea typeface="Arial" pitchFamily="34" charset="-122"/>
                <a:cs typeface="Arial" pitchFamily="34" charset="-120"/>
              </a:rPr>
              <a:t>Stored on the EC2 instance</a:t>
            </a:r>
            <a:endParaRPr lang="en-US" sz="1023" dirty="0"/>
          </a:p>
        </p:txBody>
      </p:sp>
      <p:sp>
        <p:nvSpPr>
          <p:cNvPr id="41" name="Text 20"/>
          <p:cNvSpPr/>
          <p:nvPr/>
        </p:nvSpPr>
        <p:spPr>
          <a:xfrm>
            <a:off x="6199490" y="1861116"/>
            <a:ext cx="6325707"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24242"/>
                </a:solidFill>
                <a:latin typeface="Arial" pitchFamily="34" charset="0"/>
                <a:ea typeface="Arial" pitchFamily="34" charset="-122"/>
                <a:cs typeface="Arial" pitchFamily="34" charset="-120"/>
              </a:rPr>
              <a:t>Added to ~/.ssh/authorized_keys on Linux instances</a:t>
            </a:r>
            <a:endParaRPr lang="en-US" sz="1023" dirty="0"/>
          </a:p>
        </p:txBody>
      </p:sp>
      <p:sp>
        <p:nvSpPr>
          <p:cNvPr id="42" name="Text 21"/>
          <p:cNvSpPr/>
          <p:nvPr/>
        </p:nvSpPr>
        <p:spPr>
          <a:xfrm>
            <a:off x="6199490" y="2083852"/>
            <a:ext cx="6325707"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24242"/>
                </a:solidFill>
                <a:latin typeface="Arial" pitchFamily="34" charset="0"/>
                <a:ea typeface="Arial" pitchFamily="34" charset="-122"/>
                <a:cs typeface="Arial" pitchFamily="34" charset="-120"/>
              </a:rPr>
              <a:t>Used to verify identity with matching private key</a:t>
            </a:r>
            <a:endParaRPr lang="en-US" sz="1023" dirty="0"/>
          </a:p>
        </p:txBody>
      </p:sp>
      <p:sp>
        <p:nvSpPr>
          <p:cNvPr id="43" name="Text 22"/>
          <p:cNvSpPr/>
          <p:nvPr/>
        </p:nvSpPr>
        <p:spPr>
          <a:xfrm>
            <a:off x="6199490" y="2306588"/>
            <a:ext cx="6325707"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24242"/>
                </a:solidFill>
                <a:latin typeface="Arial" pitchFamily="34" charset="0"/>
                <a:ea typeface="Arial" pitchFamily="34" charset="-122"/>
                <a:cs typeface="Arial" pitchFamily="34" charset="-120"/>
              </a:rPr>
              <a:t>Cannot be used to connect to the instance</a:t>
            </a:r>
            <a:endParaRPr lang="en-US" sz="1023" dirty="0"/>
          </a:p>
        </p:txBody>
      </p:sp>
      <p:sp>
        <p:nvSpPr>
          <p:cNvPr id="44" name="Text 23"/>
          <p:cNvSpPr/>
          <p:nvPr/>
        </p:nvSpPr>
        <p:spPr>
          <a:xfrm>
            <a:off x="6199490" y="2529325"/>
            <a:ext cx="5271423"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24242"/>
                </a:solidFill>
                <a:latin typeface="Arial" pitchFamily="34" charset="0"/>
                <a:ea typeface="Arial" pitchFamily="34" charset="-122"/>
                <a:cs typeface="Arial" pitchFamily="34" charset="-120"/>
              </a:rPr>
              <a:t>Can be viewed in EC2 console</a:t>
            </a:r>
            <a:endParaRPr lang="en-US" sz="1023" dirty="0"/>
          </a:p>
        </p:txBody>
      </p:sp>
      <p:sp>
        <p:nvSpPr>
          <p:cNvPr id="45" name="Text 24"/>
          <p:cNvSpPr/>
          <p:nvPr/>
        </p:nvSpPr>
        <p:spPr>
          <a:xfrm>
            <a:off x="6403665" y="3086165"/>
            <a:ext cx="1092103"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Arial" pitchFamily="34" charset="0"/>
                <a:ea typeface="Arial" pitchFamily="34" charset="-122"/>
                <a:cs typeface="Arial" pitchFamily="34" charset="-120"/>
              </a:rPr>
              <a:t>Private Key</a:t>
            </a:r>
            <a:endParaRPr lang="en-US" sz="1315" dirty="0"/>
          </a:p>
        </p:txBody>
      </p:sp>
      <p:sp>
        <p:nvSpPr>
          <p:cNvPr id="46" name="Text 25"/>
          <p:cNvSpPr/>
          <p:nvPr/>
        </p:nvSpPr>
        <p:spPr>
          <a:xfrm>
            <a:off x="6199490" y="3420269"/>
            <a:ext cx="6325707"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24242"/>
                </a:solidFill>
                <a:latin typeface="Arial" pitchFamily="34" charset="0"/>
                <a:ea typeface="Arial" pitchFamily="34" charset="-122"/>
                <a:cs typeface="Arial" pitchFamily="34" charset="-120"/>
              </a:rPr>
              <a:t>Downloaded once during key pair creation (.pem or .ppk)</a:t>
            </a:r>
            <a:endParaRPr lang="en-US" sz="1023" dirty="0"/>
          </a:p>
        </p:txBody>
      </p:sp>
      <p:sp>
        <p:nvSpPr>
          <p:cNvPr id="47" name="Text 26"/>
          <p:cNvSpPr/>
          <p:nvPr/>
        </p:nvSpPr>
        <p:spPr>
          <a:xfrm>
            <a:off x="6199490" y="3643005"/>
            <a:ext cx="6325707" cy="185613"/>
          </a:xfrm>
          <a:prstGeom prst="rect">
            <a:avLst/>
          </a:prstGeom>
          <a:noFill/>
          <a:ln/>
        </p:spPr>
        <p:txBody>
          <a:bodyPr vert="horz" wrap="square" lIns="0" tIns="0" rIns="0" bIns="0" rtlCol="0" anchor="t"/>
          <a:lstStyle/>
          <a:p>
            <a:pPr marL="334087" indent="-334087">
              <a:lnSpc>
                <a:spcPts val="1461"/>
              </a:lnSpc>
              <a:buSzPct val="100000"/>
              <a:buChar char="•"/>
            </a:pPr>
            <a:r>
              <a:rPr lang="en-US" sz="1023" b="1" dirty="0">
                <a:solidFill>
                  <a:srgbClr val="424242"/>
                </a:solidFill>
                <a:latin typeface="Arial" pitchFamily="34" charset="0"/>
                <a:ea typeface="Arial" pitchFamily="34" charset="-122"/>
                <a:cs typeface="Arial" pitchFamily="34" charset="-120"/>
              </a:rPr>
              <a:t>Must be kept secure</a:t>
            </a:r>
            <a:r>
              <a:rPr lang="en-US" sz="1023" dirty="0">
                <a:solidFill>
                  <a:srgbClr val="424242"/>
                </a:solidFill>
                <a:latin typeface="Arial" pitchFamily="34" charset="0"/>
                <a:ea typeface="Arial" pitchFamily="34" charset="-122"/>
                <a:cs typeface="Arial" pitchFamily="34" charset="-120"/>
              </a:rPr>
              <a:t> - if lost, you lose access</a:t>
            </a:r>
            <a:endParaRPr lang="en-US" sz="1023" dirty="0"/>
          </a:p>
        </p:txBody>
      </p:sp>
      <p:sp>
        <p:nvSpPr>
          <p:cNvPr id="48" name="Text 27"/>
          <p:cNvSpPr/>
          <p:nvPr/>
        </p:nvSpPr>
        <p:spPr>
          <a:xfrm>
            <a:off x="6199490" y="3865742"/>
            <a:ext cx="6325707"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24242"/>
                </a:solidFill>
                <a:latin typeface="Arial" pitchFamily="34" charset="0"/>
                <a:ea typeface="Arial" pitchFamily="34" charset="-122"/>
                <a:cs typeface="Arial" pitchFamily="34" charset="-120"/>
              </a:rPr>
              <a:t>Used to authenticate SSH/RDP connections</a:t>
            </a:r>
            <a:endParaRPr lang="en-US" sz="1023" dirty="0"/>
          </a:p>
        </p:txBody>
      </p:sp>
      <p:sp>
        <p:nvSpPr>
          <p:cNvPr id="49" name="Text 28"/>
          <p:cNvSpPr/>
          <p:nvPr/>
        </p:nvSpPr>
        <p:spPr>
          <a:xfrm>
            <a:off x="6199490" y="4088478"/>
            <a:ext cx="6325707"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24242"/>
                </a:solidFill>
                <a:latin typeface="Arial" pitchFamily="34" charset="0"/>
                <a:ea typeface="Arial" pitchFamily="34" charset="-122"/>
                <a:cs typeface="Arial" pitchFamily="34" charset="-120"/>
              </a:rPr>
              <a:t>Required for decrypting password on Windows instances</a:t>
            </a:r>
            <a:endParaRPr lang="en-US" sz="1023" dirty="0"/>
          </a:p>
        </p:txBody>
      </p:sp>
      <p:sp>
        <p:nvSpPr>
          <p:cNvPr id="50" name="Text 29"/>
          <p:cNvSpPr/>
          <p:nvPr/>
        </p:nvSpPr>
        <p:spPr>
          <a:xfrm>
            <a:off x="6199490" y="4311214"/>
            <a:ext cx="6325707"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24242"/>
                </a:solidFill>
                <a:latin typeface="Arial" pitchFamily="34" charset="0"/>
                <a:ea typeface="Arial" pitchFamily="34" charset="-122"/>
                <a:cs typeface="Arial" pitchFamily="34" charset="-120"/>
              </a:rPr>
              <a:t>Must have proper permissions (chmod 400 key.pem)</a:t>
            </a:r>
            <a:endParaRPr lang="en-US" sz="1023"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593963" y="450454"/>
            <a:ext cx="315543" cy="334104"/>
          </a:xfrm>
          <a:prstGeom prst="rect">
            <a:avLst/>
          </a:prstGeom>
        </p:spPr>
      </p:pic>
      <p:pic>
        <p:nvPicPr>
          <p:cNvPr id="6" name="Image 4" descr="preencoded.png"/>
          <p:cNvPicPr>
            <a:picLocks noChangeAspect="1"/>
          </p:cNvPicPr>
          <p:nvPr/>
        </p:nvPicPr>
        <p:blipFill>
          <a:blip r:embed="rId7"/>
          <a:stretch>
            <a:fillRect/>
          </a:stretch>
        </p:blipFill>
        <p:spPr>
          <a:xfrm>
            <a:off x="593963" y="1898239"/>
            <a:ext cx="5234300" cy="816699"/>
          </a:xfrm>
          <a:prstGeom prst="rect">
            <a:avLst/>
          </a:prstGeom>
        </p:spPr>
      </p:pic>
      <p:pic>
        <p:nvPicPr>
          <p:cNvPr id="7" name="Image 5" descr="preencoded.png"/>
          <p:cNvPicPr>
            <a:picLocks noChangeAspect="1"/>
          </p:cNvPicPr>
          <p:nvPr/>
        </p:nvPicPr>
        <p:blipFill>
          <a:blip r:embed="rId8"/>
          <a:stretch>
            <a:fillRect/>
          </a:stretch>
        </p:blipFill>
        <p:spPr>
          <a:xfrm>
            <a:off x="742453" y="2046729"/>
            <a:ext cx="296982" cy="296982"/>
          </a:xfrm>
          <a:prstGeom prst="rect">
            <a:avLst/>
          </a:prstGeom>
        </p:spPr>
      </p:pic>
      <p:pic>
        <p:nvPicPr>
          <p:cNvPr id="8" name="Image 6" descr="preencoded.png"/>
          <p:cNvPicPr>
            <a:picLocks noChangeAspect="1"/>
          </p:cNvPicPr>
          <p:nvPr/>
        </p:nvPicPr>
        <p:blipFill>
          <a:blip r:embed="rId9"/>
          <a:stretch>
            <a:fillRect/>
          </a:stretch>
        </p:blipFill>
        <p:spPr>
          <a:xfrm>
            <a:off x="1187926" y="2380833"/>
            <a:ext cx="148491" cy="148491"/>
          </a:xfrm>
          <a:prstGeom prst="rect">
            <a:avLst/>
          </a:prstGeom>
        </p:spPr>
      </p:pic>
      <p:pic>
        <p:nvPicPr>
          <p:cNvPr id="9" name="Image 7" descr="preencoded.png"/>
          <p:cNvPicPr>
            <a:picLocks noChangeAspect="1"/>
          </p:cNvPicPr>
          <p:nvPr/>
        </p:nvPicPr>
        <p:blipFill>
          <a:blip r:embed="rId10"/>
          <a:stretch>
            <a:fillRect/>
          </a:stretch>
        </p:blipFill>
        <p:spPr>
          <a:xfrm>
            <a:off x="6199490" y="2046729"/>
            <a:ext cx="296982" cy="296982"/>
          </a:xfrm>
          <a:prstGeom prst="rect">
            <a:avLst/>
          </a:prstGeom>
        </p:spPr>
      </p:pic>
      <p:pic>
        <p:nvPicPr>
          <p:cNvPr id="10" name="Image 8" descr="preencoded.png"/>
          <p:cNvPicPr>
            <a:picLocks noChangeAspect="1"/>
          </p:cNvPicPr>
          <p:nvPr/>
        </p:nvPicPr>
        <p:blipFill>
          <a:blip r:embed="rId11"/>
          <a:stretch>
            <a:fillRect/>
          </a:stretch>
        </p:blipFill>
        <p:spPr>
          <a:xfrm>
            <a:off x="742453" y="3086165"/>
            <a:ext cx="296982" cy="296982"/>
          </a:xfrm>
          <a:prstGeom prst="rect">
            <a:avLst/>
          </a:prstGeom>
        </p:spPr>
      </p:pic>
      <p:pic>
        <p:nvPicPr>
          <p:cNvPr id="11" name="Image 9" descr="preencoded.png"/>
          <p:cNvPicPr>
            <a:picLocks noChangeAspect="1"/>
          </p:cNvPicPr>
          <p:nvPr/>
        </p:nvPicPr>
        <p:blipFill>
          <a:blip r:embed="rId12"/>
          <a:stretch>
            <a:fillRect/>
          </a:stretch>
        </p:blipFill>
        <p:spPr>
          <a:xfrm>
            <a:off x="6199490" y="3086165"/>
            <a:ext cx="296982" cy="296982"/>
          </a:xfrm>
          <a:prstGeom prst="rect">
            <a:avLst/>
          </a:prstGeom>
        </p:spPr>
      </p:pic>
      <p:pic>
        <p:nvPicPr>
          <p:cNvPr id="12" name="Image 10" descr="preencoded.png"/>
          <p:cNvPicPr>
            <a:picLocks noChangeAspect="1"/>
          </p:cNvPicPr>
          <p:nvPr/>
        </p:nvPicPr>
        <p:blipFill>
          <a:blip r:embed="rId13"/>
          <a:stretch>
            <a:fillRect/>
          </a:stretch>
        </p:blipFill>
        <p:spPr>
          <a:xfrm>
            <a:off x="593963" y="3754373"/>
            <a:ext cx="10691336" cy="2301607"/>
          </a:xfrm>
          <a:prstGeom prst="rect">
            <a:avLst/>
          </a:prstGeom>
        </p:spPr>
      </p:pic>
      <p:pic>
        <p:nvPicPr>
          <p:cNvPr id="13" name="Image 11" descr="preencoded.png"/>
          <p:cNvPicPr>
            <a:picLocks noChangeAspect="1"/>
          </p:cNvPicPr>
          <p:nvPr/>
        </p:nvPicPr>
        <p:blipFill>
          <a:blip r:embed="rId14"/>
          <a:stretch>
            <a:fillRect/>
          </a:stretch>
        </p:blipFill>
        <p:spPr>
          <a:xfrm>
            <a:off x="779577" y="3977110"/>
            <a:ext cx="185613" cy="185613"/>
          </a:xfrm>
          <a:prstGeom prst="rect">
            <a:avLst/>
          </a:prstGeom>
        </p:spPr>
      </p:pic>
      <p:pic>
        <p:nvPicPr>
          <p:cNvPr id="14" name="Image 12" descr="preencoded.png"/>
          <p:cNvPicPr>
            <a:picLocks noChangeAspect="1"/>
          </p:cNvPicPr>
          <p:nvPr/>
        </p:nvPicPr>
        <p:blipFill>
          <a:blip r:embed="rId15"/>
          <a:stretch>
            <a:fillRect/>
          </a:stretch>
        </p:blipFill>
        <p:spPr>
          <a:xfrm>
            <a:off x="779577" y="4868054"/>
            <a:ext cx="10320109" cy="445472"/>
          </a:xfrm>
          <a:prstGeom prst="rect">
            <a:avLst/>
          </a:prstGeom>
        </p:spPr>
      </p:pic>
      <p:pic>
        <p:nvPicPr>
          <p:cNvPr id="17" name="Image 15" descr="preencoded.png"/>
          <p:cNvPicPr>
            <a:picLocks noChangeAspect="1"/>
          </p:cNvPicPr>
          <p:nvPr/>
        </p:nvPicPr>
        <p:blipFill>
          <a:blip r:embed="rId16"/>
          <a:stretch>
            <a:fillRect/>
          </a:stretch>
        </p:blipFill>
        <p:spPr>
          <a:xfrm>
            <a:off x="11053283" y="6352962"/>
            <a:ext cx="232017" cy="259859"/>
          </a:xfrm>
          <a:prstGeom prst="rect">
            <a:avLst/>
          </a:prstGeom>
        </p:spPr>
      </p:pic>
      <p:sp>
        <p:nvSpPr>
          <p:cNvPr id="18" name="Text 0"/>
          <p:cNvSpPr/>
          <p:nvPr/>
        </p:nvSpPr>
        <p:spPr>
          <a:xfrm>
            <a:off x="1057997" y="450454"/>
            <a:ext cx="7955857" cy="334104"/>
          </a:xfrm>
          <a:prstGeom prst="rect">
            <a:avLst/>
          </a:prstGeom>
          <a:noFill/>
          <a:ln/>
        </p:spPr>
        <p:txBody>
          <a:bodyPr vert="horz" wrap="square" lIns="0" tIns="0" rIns="0" bIns="0" rtlCol="0" anchor="t"/>
          <a:lstStyle/>
          <a:p>
            <a:pPr>
              <a:lnSpc>
                <a:spcPts val="2631"/>
              </a:lnSpc>
            </a:pPr>
            <a:r>
              <a:rPr lang="en-US" sz="2192" b="1" dirty="0">
                <a:solidFill>
                  <a:srgbClr val="232F3E"/>
                </a:solidFill>
                <a:latin typeface="ui-sans-serif" pitchFamily="34" charset="0"/>
                <a:ea typeface="ui-sans-serif" pitchFamily="34" charset="-122"/>
                <a:cs typeface="ui-sans-serif" pitchFamily="34" charset="-120"/>
              </a:rPr>
              <a:t>Answer 3</a:t>
            </a:r>
            <a:endParaRPr lang="en-US" sz="2192" dirty="0"/>
          </a:p>
        </p:txBody>
      </p:sp>
      <p:sp>
        <p:nvSpPr>
          <p:cNvPr id="20" name="Text 2"/>
          <p:cNvSpPr/>
          <p:nvPr/>
        </p:nvSpPr>
        <p:spPr>
          <a:xfrm>
            <a:off x="593963" y="1081539"/>
            <a:ext cx="10691336"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Which of the following is the required starting format for a shell script passed as user data on a Linux EC2 instance?</a:t>
            </a:r>
            <a:endParaRPr lang="en-US" sz="1754" dirty="0"/>
          </a:p>
        </p:txBody>
      </p:sp>
      <p:sp>
        <p:nvSpPr>
          <p:cNvPr id="21" name="Text 3"/>
          <p:cNvSpPr/>
          <p:nvPr/>
        </p:nvSpPr>
        <p:spPr>
          <a:xfrm>
            <a:off x="833375" y="2046729"/>
            <a:ext cx="296982" cy="29698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A</a:t>
            </a:r>
            <a:endParaRPr lang="en-US" sz="1169" dirty="0"/>
          </a:p>
        </p:txBody>
      </p:sp>
      <p:sp>
        <p:nvSpPr>
          <p:cNvPr id="22" name="Text 4"/>
          <p:cNvSpPr/>
          <p:nvPr/>
        </p:nvSpPr>
        <p:spPr>
          <a:xfrm>
            <a:off x="1187926" y="2046729"/>
            <a:ext cx="1617970"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#!/bin/sh</a:t>
            </a:r>
            <a:endParaRPr lang="en-US" sz="1315" dirty="0"/>
          </a:p>
        </p:txBody>
      </p:sp>
      <p:sp>
        <p:nvSpPr>
          <p:cNvPr id="23" name="Text 5"/>
          <p:cNvSpPr/>
          <p:nvPr/>
        </p:nvSpPr>
        <p:spPr>
          <a:xfrm>
            <a:off x="1410663" y="2343711"/>
            <a:ext cx="1350686" cy="222736"/>
          </a:xfrm>
          <a:prstGeom prst="rect">
            <a:avLst/>
          </a:prstGeom>
          <a:noFill/>
          <a:ln/>
        </p:spPr>
        <p:txBody>
          <a:bodyPr vert="horz" wrap="square" lIns="0" tIns="0" rIns="0" bIns="0" rtlCol="0" anchor="t"/>
          <a:lstStyle/>
          <a:p>
            <a:pPr>
              <a:lnSpc>
                <a:spcPts val="1754"/>
              </a:lnSpc>
            </a:pPr>
            <a:r>
              <a:rPr lang="en-US" sz="1169" dirty="0">
                <a:solidFill>
                  <a:srgbClr val="16A34A"/>
                </a:solidFill>
                <a:latin typeface="ui-sans-serif" pitchFamily="34" charset="0"/>
                <a:ea typeface="ui-sans-serif" pitchFamily="34" charset="-122"/>
                <a:cs typeface="ui-sans-serif" pitchFamily="34" charset="-120"/>
              </a:rPr>
              <a:t>Correct answer</a:t>
            </a:r>
            <a:endParaRPr lang="en-US" sz="1169" dirty="0"/>
          </a:p>
        </p:txBody>
      </p:sp>
      <p:sp>
        <p:nvSpPr>
          <p:cNvPr id="24" name="Text 6"/>
          <p:cNvSpPr/>
          <p:nvPr/>
        </p:nvSpPr>
        <p:spPr>
          <a:xfrm>
            <a:off x="6291281" y="204672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5" name="Text 7"/>
          <p:cNvSpPr/>
          <p:nvPr/>
        </p:nvSpPr>
        <p:spPr>
          <a:xfrm>
            <a:off x="836421" y="3086165"/>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6" name="Text 8"/>
          <p:cNvSpPr/>
          <p:nvPr/>
        </p:nvSpPr>
        <p:spPr>
          <a:xfrm>
            <a:off x="1187926" y="3086165"/>
            <a:ext cx="223275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&lt;?php #!/bin/bash ?&gt;</a:t>
            </a:r>
            <a:endParaRPr lang="en-US" sz="1315" dirty="0"/>
          </a:p>
        </p:txBody>
      </p:sp>
      <p:sp>
        <p:nvSpPr>
          <p:cNvPr id="27" name="Text 9"/>
          <p:cNvSpPr/>
          <p:nvPr/>
        </p:nvSpPr>
        <p:spPr>
          <a:xfrm>
            <a:off x="6286351" y="3086165"/>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8" name="Text 10"/>
          <p:cNvSpPr/>
          <p:nvPr/>
        </p:nvSpPr>
        <p:spPr>
          <a:xfrm>
            <a:off x="6644963" y="3086165"/>
            <a:ext cx="155723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[SHELL SCRIPT]</a:t>
            </a:r>
            <a:endParaRPr lang="en-US" sz="1315" dirty="0"/>
          </a:p>
        </p:txBody>
      </p:sp>
      <p:sp>
        <p:nvSpPr>
          <p:cNvPr id="29" name="Text 11"/>
          <p:cNvSpPr/>
          <p:nvPr/>
        </p:nvSpPr>
        <p:spPr>
          <a:xfrm>
            <a:off x="1039435" y="3939987"/>
            <a:ext cx="10320109"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 Explanation</a:t>
            </a:r>
            <a:endParaRPr lang="en-US" sz="1461" dirty="0"/>
          </a:p>
        </p:txBody>
      </p:sp>
      <p:sp>
        <p:nvSpPr>
          <p:cNvPr id="30" name="Text 12"/>
          <p:cNvSpPr/>
          <p:nvPr/>
        </p:nvSpPr>
        <p:spPr>
          <a:xfrm>
            <a:off x="779577" y="4311214"/>
            <a:ext cx="10320109"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User data shell scripts on Linux instances must begin with a shebang line (`#!`) followed by the path to the interpreter that should execute the script.</a:t>
            </a:r>
            <a:endParaRPr lang="en-US" sz="1169" dirty="0"/>
          </a:p>
        </p:txBody>
      </p:sp>
      <p:sp>
        <p:nvSpPr>
          <p:cNvPr id="31" name="Text 13"/>
          <p:cNvSpPr/>
          <p:nvPr/>
        </p:nvSpPr>
        <p:spPr>
          <a:xfrm>
            <a:off x="890944" y="5007264"/>
            <a:ext cx="1283169" cy="167052"/>
          </a:xfrm>
          <a:prstGeom prst="rect">
            <a:avLst/>
          </a:prstGeom>
          <a:noFill/>
          <a:ln/>
        </p:spPr>
        <p:txBody>
          <a:bodyPr vert="horz" wrap="square" lIns="0" tIns="0" rIns="0" bIns="0" rtlCol="0" anchor="t"/>
          <a:lstStyle/>
          <a:p>
            <a:pPr>
              <a:lnSpc>
                <a:spcPts val="1754"/>
              </a:lnSpc>
            </a:pPr>
            <a:r>
              <a:rPr lang="en-US" sz="1169" dirty="0">
                <a:solidFill>
                  <a:srgbClr val="1F2937"/>
                </a:solidFill>
                <a:latin typeface="ui-monospace" pitchFamily="34" charset="0"/>
                <a:ea typeface="ui-monospace" pitchFamily="34" charset="-122"/>
                <a:cs typeface="ui-monospace" pitchFamily="34" charset="-120"/>
              </a:rPr>
              <a:t>#! /bin/bash</a:t>
            </a:r>
            <a:endParaRPr lang="en-US" sz="1169" dirty="0"/>
          </a:p>
        </p:txBody>
      </p:sp>
      <p:sp>
        <p:nvSpPr>
          <p:cNvPr id="32" name="Text 14"/>
          <p:cNvSpPr/>
          <p:nvPr/>
        </p:nvSpPr>
        <p:spPr>
          <a:xfrm>
            <a:off x="779577" y="5424895"/>
            <a:ext cx="10320109"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Common interpreters include `/bin/bash` or `/bin/sh`. The shebang line is crucial as it tells the system which interpreter to use to execute the script. Without it, the script may not execute correctly or at all.</a:t>
            </a:r>
            <a:endParaRPr lang="en-US" sz="1169"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D83CB-0459-0B3F-078B-792EDCAE0279}"/>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4E7180CD-0326-9DEC-7E72-734BF80B1FF6}"/>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34264296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7"/>
            <a:ext cx="2320168" cy="2320168"/>
          </a:xfrm>
          <a:prstGeom prst="rect">
            <a:avLst/>
          </a:prstGeom>
        </p:spPr>
      </p:pic>
      <p:pic>
        <p:nvPicPr>
          <p:cNvPr id="4" name="Image 2" descr="preencoded.png"/>
          <p:cNvPicPr>
            <a:picLocks noChangeAspect="1"/>
          </p:cNvPicPr>
          <p:nvPr/>
        </p:nvPicPr>
        <p:blipFill>
          <a:blip r:embed="rId5"/>
          <a:stretch>
            <a:fillRect/>
          </a:stretch>
        </p:blipFill>
        <p:spPr>
          <a:xfrm>
            <a:off x="9559094" y="3977109"/>
            <a:ext cx="1856135" cy="1856135"/>
          </a:xfrm>
          <a:prstGeom prst="rect">
            <a:avLst/>
          </a:prstGeom>
        </p:spPr>
      </p:pic>
      <p:pic>
        <p:nvPicPr>
          <p:cNvPr id="5" name="Image 3" descr="preencoded.png"/>
          <p:cNvPicPr>
            <a:picLocks noChangeAspect="1"/>
          </p:cNvPicPr>
          <p:nvPr/>
        </p:nvPicPr>
        <p:blipFill>
          <a:blip r:embed="rId6"/>
          <a:stretch>
            <a:fillRect/>
          </a:stretch>
        </p:blipFill>
        <p:spPr>
          <a:xfrm>
            <a:off x="1779251" y="1394444"/>
            <a:ext cx="524994" cy="524994"/>
          </a:xfrm>
          <a:prstGeom prst="rect">
            <a:avLst/>
          </a:prstGeom>
        </p:spPr>
      </p:pic>
      <p:pic>
        <p:nvPicPr>
          <p:cNvPr id="6" name="Image 4" descr="preencoded.png"/>
          <p:cNvPicPr>
            <a:picLocks noChangeAspect="1"/>
          </p:cNvPicPr>
          <p:nvPr/>
        </p:nvPicPr>
        <p:blipFill>
          <a:blip r:embed="rId7"/>
          <a:stretch>
            <a:fillRect/>
          </a:stretch>
        </p:blipFill>
        <p:spPr>
          <a:xfrm>
            <a:off x="880015" y="2815376"/>
            <a:ext cx="328122" cy="328122"/>
          </a:xfrm>
          <a:prstGeom prst="rect">
            <a:avLst/>
          </a:prstGeom>
        </p:spPr>
      </p:pic>
      <p:pic>
        <p:nvPicPr>
          <p:cNvPr id="7" name="Image 5" descr="preencoded.png"/>
          <p:cNvPicPr>
            <a:picLocks noChangeAspect="1"/>
          </p:cNvPicPr>
          <p:nvPr/>
        </p:nvPicPr>
        <p:blipFill>
          <a:blip r:embed="rId8"/>
          <a:stretch>
            <a:fillRect/>
          </a:stretch>
        </p:blipFill>
        <p:spPr>
          <a:xfrm>
            <a:off x="10095064" y="1868089"/>
            <a:ext cx="459370" cy="459369"/>
          </a:xfrm>
          <a:prstGeom prst="rect">
            <a:avLst/>
          </a:prstGeom>
        </p:spPr>
      </p:pic>
      <p:pic>
        <p:nvPicPr>
          <p:cNvPr id="8" name="Image 6" descr="preencoded.png"/>
          <p:cNvPicPr>
            <a:picLocks noChangeAspect="1"/>
          </p:cNvPicPr>
          <p:nvPr/>
        </p:nvPicPr>
        <p:blipFill>
          <a:blip r:embed="rId9"/>
          <a:stretch>
            <a:fillRect/>
          </a:stretch>
        </p:blipFill>
        <p:spPr>
          <a:xfrm>
            <a:off x="9335039" y="5609189"/>
            <a:ext cx="262496" cy="262497"/>
          </a:xfrm>
          <a:prstGeom prst="rect">
            <a:avLst/>
          </a:prstGeom>
        </p:spPr>
      </p:pic>
      <p:pic>
        <p:nvPicPr>
          <p:cNvPr id="9" name="Image 7" descr="preencoded.png"/>
          <p:cNvPicPr>
            <a:picLocks noChangeAspect="1"/>
          </p:cNvPicPr>
          <p:nvPr/>
        </p:nvPicPr>
        <p:blipFill>
          <a:blip r:embed="rId10"/>
          <a:stretch>
            <a:fillRect/>
          </a:stretch>
        </p:blipFill>
        <p:spPr>
          <a:xfrm>
            <a:off x="593963" y="1712625"/>
            <a:ext cx="1187926" cy="37123"/>
          </a:xfrm>
          <a:prstGeom prst="rect">
            <a:avLst/>
          </a:prstGeom>
        </p:spPr>
      </p:pic>
      <p:pic>
        <p:nvPicPr>
          <p:cNvPr id="12" name="Image 10" descr="preencoded.png"/>
          <p:cNvPicPr>
            <a:picLocks noChangeAspect="1"/>
          </p:cNvPicPr>
          <p:nvPr/>
        </p:nvPicPr>
        <p:blipFill>
          <a:blip r:embed="rId11"/>
          <a:stretch>
            <a:fillRect/>
          </a:stretch>
        </p:blipFill>
        <p:spPr>
          <a:xfrm>
            <a:off x="8848542" y="5907489"/>
            <a:ext cx="185613" cy="148491"/>
          </a:xfrm>
          <a:prstGeom prst="rect">
            <a:avLst/>
          </a:prstGeom>
        </p:spPr>
      </p:pic>
      <p:sp>
        <p:nvSpPr>
          <p:cNvPr id="13" name="Text 0"/>
          <p:cNvSpPr/>
          <p:nvPr/>
        </p:nvSpPr>
        <p:spPr>
          <a:xfrm>
            <a:off x="593963" y="1118662"/>
            <a:ext cx="12829604" cy="445472"/>
          </a:xfrm>
          <a:prstGeom prst="rect">
            <a:avLst/>
          </a:prstGeom>
          <a:noFill/>
          <a:ln/>
        </p:spPr>
        <p:txBody>
          <a:bodyPr vert="horz" wrap="square" lIns="0" tIns="0" rIns="0" bIns="0" rtlCol="0" anchor="t"/>
          <a:lstStyle/>
          <a:p>
            <a:pPr>
              <a:lnSpc>
                <a:spcPts val="3507"/>
              </a:lnSpc>
            </a:pPr>
            <a:r>
              <a:rPr lang="en-US" sz="3507" b="1" dirty="0">
                <a:solidFill>
                  <a:srgbClr val="1F2937"/>
                </a:solidFill>
                <a:latin typeface="ui-sans-serif" pitchFamily="34" charset="0"/>
                <a:ea typeface="ui-sans-serif" pitchFamily="34" charset="-122"/>
                <a:cs typeface="ui-sans-serif" pitchFamily="34" charset="-120"/>
              </a:rPr>
              <a:t>Amazon EC2 Spot Instances</a:t>
            </a:r>
            <a:endParaRPr lang="en-US" sz="3507" dirty="0"/>
          </a:p>
        </p:txBody>
      </p:sp>
      <p:sp>
        <p:nvSpPr>
          <p:cNvPr id="14" name="Text 1"/>
          <p:cNvSpPr/>
          <p:nvPr/>
        </p:nvSpPr>
        <p:spPr>
          <a:xfrm>
            <a:off x="593963" y="1972484"/>
            <a:ext cx="10691336" cy="334104"/>
          </a:xfrm>
          <a:prstGeom prst="rect">
            <a:avLst/>
          </a:prstGeom>
          <a:noFill/>
          <a:ln/>
        </p:spPr>
        <p:txBody>
          <a:bodyPr vert="horz" wrap="square" lIns="0" tIns="0" rIns="0" bIns="0" rtlCol="0" anchor="t"/>
          <a:lstStyle/>
          <a:p>
            <a:pPr>
              <a:lnSpc>
                <a:spcPts val="2631"/>
              </a:lnSpc>
            </a:pPr>
            <a:r>
              <a:rPr lang="en-US" sz="2192" dirty="0">
                <a:solidFill>
                  <a:srgbClr val="4B5563"/>
                </a:solidFill>
                <a:latin typeface="ui-sans-serif" pitchFamily="34" charset="0"/>
                <a:ea typeface="ui-sans-serif" pitchFamily="34" charset="-122"/>
                <a:cs typeface="ui-sans-serif" pitchFamily="34" charset="-120"/>
              </a:rPr>
              <a:t>Cost-Effective Cloud Computing</a:t>
            </a:r>
            <a:endParaRPr lang="en-US" sz="2192" dirty="0"/>
          </a:p>
        </p:txBody>
      </p:sp>
      <p:sp>
        <p:nvSpPr>
          <p:cNvPr id="15" name="Text 2"/>
          <p:cNvSpPr/>
          <p:nvPr/>
        </p:nvSpPr>
        <p:spPr>
          <a:xfrm>
            <a:off x="2416934" y="3568760"/>
            <a:ext cx="7045249" cy="556840"/>
          </a:xfrm>
          <a:prstGeom prst="rect">
            <a:avLst/>
          </a:prstGeom>
          <a:noFill/>
          <a:ln/>
        </p:spPr>
        <p:txBody>
          <a:bodyPr vert="horz" wrap="square" lIns="0" tIns="0" rIns="0" bIns="0" rtlCol="0" anchor="t"/>
          <a:lstStyle/>
          <a:p>
            <a:pPr algn="ctr">
              <a:lnSpc>
                <a:spcPts val="4384"/>
              </a:lnSpc>
            </a:pPr>
            <a:r>
              <a:rPr lang="en-US" sz="4384" b="1" dirty="0">
                <a:solidFill>
                  <a:srgbClr val="F97316"/>
                </a:solidFill>
                <a:latin typeface="ui-sans-serif" pitchFamily="34" charset="0"/>
                <a:ea typeface="ui-sans-serif" pitchFamily="34" charset="-122"/>
                <a:cs typeface="ui-sans-serif" pitchFamily="34" charset="-120"/>
              </a:rPr>
              <a:t>Up to 90% Savings</a:t>
            </a:r>
            <a:endParaRPr lang="en-US" sz="4384" dirty="0"/>
          </a:p>
        </p:txBody>
      </p:sp>
      <p:sp>
        <p:nvSpPr>
          <p:cNvPr id="16" name="Text 3"/>
          <p:cNvSpPr/>
          <p:nvPr/>
        </p:nvSpPr>
        <p:spPr>
          <a:xfrm>
            <a:off x="2416934" y="4274091"/>
            <a:ext cx="7045249" cy="259859"/>
          </a:xfrm>
          <a:prstGeom prst="rect">
            <a:avLst/>
          </a:prstGeom>
          <a:noFill/>
          <a:ln/>
        </p:spPr>
        <p:txBody>
          <a:bodyPr vert="horz" wrap="square" lIns="0" tIns="0" rIns="0" bIns="0" rtlCol="0" anchor="t"/>
          <a:lstStyle/>
          <a:p>
            <a:pPr algn="ctr">
              <a:lnSpc>
                <a:spcPts val="2046"/>
              </a:lnSpc>
            </a:pPr>
            <a:r>
              <a:rPr lang="en-US" sz="1461" dirty="0">
                <a:solidFill>
                  <a:srgbClr val="4B5563"/>
                </a:solidFill>
                <a:latin typeface="ui-sans-serif" pitchFamily="34" charset="0"/>
                <a:ea typeface="ui-sans-serif" pitchFamily="34" charset="-122"/>
                <a:cs typeface="ui-sans-serif" pitchFamily="34" charset="-120"/>
              </a:rPr>
              <a:t>Leverage unused Amazon EC2 capacity</a:t>
            </a:r>
            <a:endParaRPr lang="en-US" sz="1461"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0023127" y="79226"/>
            <a:ext cx="1856135" cy="1856135"/>
          </a:xfrm>
          <a:prstGeom prst="rect">
            <a:avLst/>
          </a:prstGeom>
        </p:spPr>
      </p:pic>
      <p:pic>
        <p:nvPicPr>
          <p:cNvPr id="4" name="Image 2" descr="preencoded.png"/>
          <p:cNvPicPr>
            <a:picLocks noChangeAspect="1"/>
          </p:cNvPicPr>
          <p:nvPr/>
        </p:nvPicPr>
        <p:blipFill>
          <a:blip r:embed="rId5"/>
          <a:stretch>
            <a:fillRect/>
          </a:stretch>
        </p:blipFill>
        <p:spPr>
          <a:xfrm>
            <a:off x="928067" y="4626757"/>
            <a:ext cx="1670521" cy="1670521"/>
          </a:xfrm>
          <a:prstGeom prst="rect">
            <a:avLst/>
          </a:prstGeom>
        </p:spPr>
      </p:pic>
      <p:pic>
        <p:nvPicPr>
          <p:cNvPr id="5" name="Image 3" descr="preencoded.png"/>
          <p:cNvPicPr>
            <a:picLocks noChangeAspect="1"/>
          </p:cNvPicPr>
          <p:nvPr/>
        </p:nvPicPr>
        <p:blipFill>
          <a:blip r:embed="rId6"/>
          <a:stretch>
            <a:fillRect/>
          </a:stretch>
        </p:blipFill>
        <p:spPr>
          <a:xfrm>
            <a:off x="445472" y="1007294"/>
            <a:ext cx="890945" cy="37123"/>
          </a:xfrm>
          <a:prstGeom prst="rect">
            <a:avLst/>
          </a:prstGeom>
        </p:spPr>
      </p:pic>
      <p:pic>
        <p:nvPicPr>
          <p:cNvPr id="7" name="Image 5" descr="preencoded.png"/>
          <p:cNvPicPr>
            <a:picLocks noChangeAspect="1"/>
          </p:cNvPicPr>
          <p:nvPr/>
        </p:nvPicPr>
        <p:blipFill>
          <a:blip r:embed="rId7"/>
          <a:stretch>
            <a:fillRect/>
          </a:stretch>
        </p:blipFill>
        <p:spPr>
          <a:xfrm>
            <a:off x="6236613" y="1786870"/>
            <a:ext cx="5197177" cy="779577"/>
          </a:xfrm>
          <a:prstGeom prst="rect">
            <a:avLst/>
          </a:prstGeom>
        </p:spPr>
      </p:pic>
      <p:pic>
        <p:nvPicPr>
          <p:cNvPr id="8" name="Image 6" descr="preencoded.png"/>
          <p:cNvPicPr>
            <a:picLocks noChangeAspect="1"/>
          </p:cNvPicPr>
          <p:nvPr/>
        </p:nvPicPr>
        <p:blipFill>
          <a:blip r:embed="rId8"/>
          <a:stretch>
            <a:fillRect/>
          </a:stretch>
        </p:blipFill>
        <p:spPr>
          <a:xfrm>
            <a:off x="6385103" y="2018887"/>
            <a:ext cx="167052" cy="278420"/>
          </a:xfrm>
          <a:prstGeom prst="rect">
            <a:avLst/>
          </a:prstGeom>
        </p:spPr>
      </p:pic>
      <p:pic>
        <p:nvPicPr>
          <p:cNvPr id="9" name="Image 7" descr="preencoded.png"/>
          <p:cNvPicPr>
            <a:picLocks noChangeAspect="1"/>
          </p:cNvPicPr>
          <p:nvPr/>
        </p:nvPicPr>
        <p:blipFill>
          <a:blip r:embed="rId7"/>
          <a:stretch>
            <a:fillRect/>
          </a:stretch>
        </p:blipFill>
        <p:spPr>
          <a:xfrm>
            <a:off x="6236613" y="2714938"/>
            <a:ext cx="5197177" cy="779577"/>
          </a:xfrm>
          <a:prstGeom prst="rect">
            <a:avLst/>
          </a:prstGeom>
        </p:spPr>
      </p:pic>
      <p:pic>
        <p:nvPicPr>
          <p:cNvPr id="10" name="Image 8" descr="preencoded.png"/>
          <p:cNvPicPr>
            <a:picLocks noChangeAspect="1"/>
          </p:cNvPicPr>
          <p:nvPr/>
        </p:nvPicPr>
        <p:blipFill>
          <a:blip r:embed="rId9"/>
          <a:stretch>
            <a:fillRect/>
          </a:stretch>
        </p:blipFill>
        <p:spPr>
          <a:xfrm>
            <a:off x="6385103" y="2946955"/>
            <a:ext cx="352666" cy="278420"/>
          </a:xfrm>
          <a:prstGeom prst="rect">
            <a:avLst/>
          </a:prstGeom>
        </p:spPr>
      </p:pic>
      <p:pic>
        <p:nvPicPr>
          <p:cNvPr id="11" name="Image 9" descr="preencoded.png"/>
          <p:cNvPicPr>
            <a:picLocks noChangeAspect="1"/>
          </p:cNvPicPr>
          <p:nvPr/>
        </p:nvPicPr>
        <p:blipFill>
          <a:blip r:embed="rId7"/>
          <a:stretch>
            <a:fillRect/>
          </a:stretch>
        </p:blipFill>
        <p:spPr>
          <a:xfrm>
            <a:off x="6236613" y="3643005"/>
            <a:ext cx="5197177" cy="779577"/>
          </a:xfrm>
          <a:prstGeom prst="rect">
            <a:avLst/>
          </a:prstGeom>
        </p:spPr>
      </p:pic>
      <p:pic>
        <p:nvPicPr>
          <p:cNvPr id="12" name="Image 10" descr="preencoded.png"/>
          <p:cNvPicPr>
            <a:picLocks noChangeAspect="1"/>
          </p:cNvPicPr>
          <p:nvPr/>
        </p:nvPicPr>
        <p:blipFill>
          <a:blip r:embed="rId10"/>
          <a:stretch>
            <a:fillRect/>
          </a:stretch>
        </p:blipFill>
        <p:spPr>
          <a:xfrm>
            <a:off x="6385103" y="3875022"/>
            <a:ext cx="278420" cy="278420"/>
          </a:xfrm>
          <a:prstGeom prst="rect">
            <a:avLst/>
          </a:prstGeom>
        </p:spPr>
      </p:pic>
      <p:sp>
        <p:nvSpPr>
          <p:cNvPr id="13" name="Text 0"/>
          <p:cNvSpPr/>
          <p:nvPr/>
        </p:nvSpPr>
        <p:spPr>
          <a:xfrm>
            <a:off x="445472" y="524699"/>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Introduction to EC2 Spot Instances</a:t>
            </a:r>
            <a:endParaRPr lang="en-US" sz="2631" dirty="0"/>
          </a:p>
        </p:txBody>
      </p:sp>
      <p:sp>
        <p:nvSpPr>
          <p:cNvPr id="14" name="Text 1"/>
          <p:cNvSpPr/>
          <p:nvPr/>
        </p:nvSpPr>
        <p:spPr>
          <a:xfrm>
            <a:off x="445472" y="1341398"/>
            <a:ext cx="623661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are Spot Instances?</a:t>
            </a:r>
            <a:endParaRPr lang="en-US" sz="1754" dirty="0"/>
          </a:p>
        </p:txBody>
      </p:sp>
      <p:sp>
        <p:nvSpPr>
          <p:cNvPr id="15" name="Text 2"/>
          <p:cNvSpPr/>
          <p:nvPr/>
        </p:nvSpPr>
        <p:spPr>
          <a:xfrm>
            <a:off x="445472" y="1786870"/>
            <a:ext cx="5197177" cy="779577"/>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EC2 Spot Instances allow you to leverage </a:t>
            </a:r>
            <a:r>
              <a:rPr lang="en-US" sz="1315" b="1" dirty="0">
                <a:solidFill>
                  <a:srgbClr val="F97316"/>
                </a:solidFill>
                <a:latin typeface="ui-sans-serif" pitchFamily="34" charset="0"/>
                <a:ea typeface="ui-sans-serif" pitchFamily="34" charset="-122"/>
                <a:cs typeface="ui-sans-serif" pitchFamily="34" charset="-120"/>
              </a:rPr>
              <a:t>unused Amazon EC2 capacity</a:t>
            </a:r>
            <a:r>
              <a:rPr lang="en-US" sz="1315" dirty="0">
                <a:solidFill>
                  <a:srgbClr val="4B5563"/>
                </a:solidFill>
                <a:latin typeface="ui-sans-serif" pitchFamily="34" charset="0"/>
                <a:ea typeface="ui-sans-serif" pitchFamily="34" charset="-122"/>
                <a:cs typeface="ui-sans-serif" pitchFamily="34" charset="-120"/>
              </a:rPr>
              <a:t> within the AWS cloud at a significantly reduced cost.</a:t>
            </a:r>
            <a:endParaRPr lang="en-US" sz="1315" dirty="0"/>
          </a:p>
        </p:txBody>
      </p:sp>
      <p:sp>
        <p:nvSpPr>
          <p:cNvPr id="16" name="Text 3"/>
          <p:cNvSpPr/>
          <p:nvPr/>
        </p:nvSpPr>
        <p:spPr>
          <a:xfrm>
            <a:off x="445472" y="2640692"/>
            <a:ext cx="5197177"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They're ideal for workloads that can handle interruptions and don't require consistent, predictable performance.</a:t>
            </a:r>
            <a:endParaRPr lang="en-US" sz="1315" dirty="0"/>
          </a:p>
        </p:txBody>
      </p:sp>
      <p:sp>
        <p:nvSpPr>
          <p:cNvPr id="18" name="Text 5"/>
          <p:cNvSpPr/>
          <p:nvPr/>
        </p:nvSpPr>
        <p:spPr>
          <a:xfrm>
            <a:off x="6236613" y="1341398"/>
            <a:ext cx="5197177"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Key Benefits</a:t>
            </a:r>
            <a:endParaRPr lang="en-US" sz="1754" dirty="0"/>
          </a:p>
        </p:txBody>
      </p:sp>
      <p:sp>
        <p:nvSpPr>
          <p:cNvPr id="19" name="Text 6"/>
          <p:cNvSpPr/>
          <p:nvPr/>
        </p:nvSpPr>
        <p:spPr>
          <a:xfrm>
            <a:off x="6700647" y="1935361"/>
            <a:ext cx="4098171"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Up to 90% Cost Savings</a:t>
            </a:r>
            <a:endParaRPr lang="en-US" sz="1461" dirty="0"/>
          </a:p>
        </p:txBody>
      </p:sp>
      <p:sp>
        <p:nvSpPr>
          <p:cNvPr id="20" name="Text 7"/>
          <p:cNvSpPr/>
          <p:nvPr/>
        </p:nvSpPr>
        <p:spPr>
          <a:xfrm>
            <a:off x="6700647" y="2195220"/>
            <a:ext cx="4098171"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Compared to On-Demand EC2 instance prices</a:t>
            </a:r>
            <a:endParaRPr lang="en-US" sz="1169" dirty="0"/>
          </a:p>
        </p:txBody>
      </p:sp>
      <p:sp>
        <p:nvSpPr>
          <p:cNvPr id="21" name="Text 8"/>
          <p:cNvSpPr/>
          <p:nvPr/>
        </p:nvSpPr>
        <p:spPr>
          <a:xfrm>
            <a:off x="6886260" y="2863429"/>
            <a:ext cx="3542462"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Unused Capacity</a:t>
            </a:r>
            <a:endParaRPr lang="en-US" sz="1461" dirty="0"/>
          </a:p>
        </p:txBody>
      </p:sp>
      <p:sp>
        <p:nvSpPr>
          <p:cNvPr id="22" name="Text 9"/>
          <p:cNvSpPr/>
          <p:nvPr/>
        </p:nvSpPr>
        <p:spPr>
          <a:xfrm>
            <a:off x="6886260" y="3123288"/>
            <a:ext cx="4250955"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Leverages spare EC2 capacity in the AWS cloud</a:t>
            </a:r>
            <a:endParaRPr lang="en-US" sz="1169" dirty="0"/>
          </a:p>
        </p:txBody>
      </p:sp>
      <p:sp>
        <p:nvSpPr>
          <p:cNvPr id="23" name="Text 10"/>
          <p:cNvSpPr/>
          <p:nvPr/>
        </p:nvSpPr>
        <p:spPr>
          <a:xfrm>
            <a:off x="6812014" y="3791496"/>
            <a:ext cx="4366151"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Flexible &amp; Scalable</a:t>
            </a:r>
            <a:endParaRPr lang="en-US" sz="1461" dirty="0"/>
          </a:p>
        </p:txBody>
      </p:sp>
      <p:sp>
        <p:nvSpPr>
          <p:cNvPr id="24" name="Text 11"/>
          <p:cNvSpPr/>
          <p:nvPr/>
        </p:nvSpPr>
        <p:spPr>
          <a:xfrm>
            <a:off x="6812014" y="4051355"/>
            <a:ext cx="4366151"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Automatically scale based on workload demands</a:t>
            </a:r>
            <a:endParaRPr lang="en-US" sz="1169"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543260"/>
            <a:ext cx="1392101" cy="1856135"/>
          </a:xfrm>
          <a:prstGeom prst="rect">
            <a:avLst/>
          </a:prstGeom>
        </p:spPr>
      </p:pic>
      <p:pic>
        <p:nvPicPr>
          <p:cNvPr id="4" name="Image 2" descr="preencoded.png"/>
          <p:cNvPicPr>
            <a:picLocks noChangeAspect="1"/>
          </p:cNvPicPr>
          <p:nvPr/>
        </p:nvPicPr>
        <p:blipFill>
          <a:blip r:embed="rId5"/>
          <a:stretch>
            <a:fillRect/>
          </a:stretch>
        </p:blipFill>
        <p:spPr>
          <a:xfrm>
            <a:off x="9559094" y="4905177"/>
            <a:ext cx="1392101" cy="1392101"/>
          </a:xfrm>
          <a:prstGeom prst="rect">
            <a:avLst/>
          </a:prstGeom>
        </p:spPr>
      </p:pic>
      <p:pic>
        <p:nvPicPr>
          <p:cNvPr id="5" name="Image 3" descr="preencoded.png"/>
          <p:cNvPicPr>
            <a:picLocks noChangeAspect="1"/>
          </p:cNvPicPr>
          <p:nvPr/>
        </p:nvPicPr>
        <p:blipFill>
          <a:blip r:embed="rId6"/>
          <a:stretch>
            <a:fillRect/>
          </a:stretch>
        </p:blipFill>
        <p:spPr>
          <a:xfrm>
            <a:off x="445472" y="1007294"/>
            <a:ext cx="890945" cy="37123"/>
          </a:xfrm>
          <a:prstGeom prst="rect">
            <a:avLst/>
          </a:prstGeom>
        </p:spPr>
      </p:pic>
      <p:pic>
        <p:nvPicPr>
          <p:cNvPr id="6" name="Image 4" descr="preencoded.png"/>
          <p:cNvPicPr>
            <a:picLocks noChangeAspect="1"/>
          </p:cNvPicPr>
          <p:nvPr/>
        </p:nvPicPr>
        <p:blipFill>
          <a:blip r:embed="rId7"/>
          <a:stretch>
            <a:fillRect/>
          </a:stretch>
        </p:blipFill>
        <p:spPr>
          <a:xfrm>
            <a:off x="445472" y="1786870"/>
            <a:ext cx="5197177" cy="1856135"/>
          </a:xfrm>
          <a:prstGeom prst="rect">
            <a:avLst/>
          </a:prstGeom>
        </p:spPr>
      </p:pic>
      <p:pic>
        <p:nvPicPr>
          <p:cNvPr id="7" name="Image 5" descr="preencoded.png"/>
          <p:cNvPicPr>
            <a:picLocks noChangeAspect="1"/>
          </p:cNvPicPr>
          <p:nvPr/>
        </p:nvPicPr>
        <p:blipFill>
          <a:blip r:embed="rId8"/>
          <a:stretch>
            <a:fillRect/>
          </a:stretch>
        </p:blipFill>
        <p:spPr>
          <a:xfrm>
            <a:off x="445472" y="3865741"/>
            <a:ext cx="5197177" cy="965190"/>
          </a:xfrm>
          <a:prstGeom prst="rect">
            <a:avLst/>
          </a:prstGeom>
        </p:spPr>
      </p:pic>
      <p:pic>
        <p:nvPicPr>
          <p:cNvPr id="8" name="Image 6" descr="preencoded.png"/>
          <p:cNvPicPr>
            <a:picLocks noChangeAspect="1"/>
          </p:cNvPicPr>
          <p:nvPr/>
        </p:nvPicPr>
        <p:blipFill>
          <a:blip r:embed="rId9"/>
          <a:stretch>
            <a:fillRect/>
          </a:stretch>
        </p:blipFill>
        <p:spPr>
          <a:xfrm>
            <a:off x="445472" y="5090791"/>
            <a:ext cx="185613" cy="185613"/>
          </a:xfrm>
          <a:prstGeom prst="rect">
            <a:avLst/>
          </a:prstGeom>
        </p:spPr>
      </p:pic>
      <p:pic>
        <p:nvPicPr>
          <p:cNvPr id="9" name="Image 7" descr="preencoded.png"/>
          <p:cNvPicPr>
            <a:picLocks noChangeAspect="1"/>
          </p:cNvPicPr>
          <p:nvPr/>
        </p:nvPicPr>
        <p:blipFill>
          <a:blip r:embed="rId10"/>
          <a:stretch>
            <a:fillRect/>
          </a:stretch>
        </p:blipFill>
        <p:spPr>
          <a:xfrm>
            <a:off x="445472" y="5424895"/>
            <a:ext cx="120649" cy="185613"/>
          </a:xfrm>
          <a:prstGeom prst="rect">
            <a:avLst/>
          </a:prstGeom>
        </p:spPr>
      </p:pic>
      <p:pic>
        <p:nvPicPr>
          <p:cNvPr id="10" name="Image 8" descr="preencoded.png"/>
          <p:cNvPicPr>
            <a:picLocks noChangeAspect="1"/>
          </p:cNvPicPr>
          <p:nvPr/>
        </p:nvPicPr>
        <p:blipFill>
          <a:blip r:embed="rId11"/>
          <a:stretch>
            <a:fillRect/>
          </a:stretch>
        </p:blipFill>
        <p:spPr>
          <a:xfrm>
            <a:off x="6236613" y="1786870"/>
            <a:ext cx="5197177" cy="1002313"/>
          </a:xfrm>
          <a:prstGeom prst="rect">
            <a:avLst/>
          </a:prstGeom>
        </p:spPr>
      </p:pic>
      <p:pic>
        <p:nvPicPr>
          <p:cNvPr id="11" name="Image 9" descr="preencoded.png"/>
          <p:cNvPicPr>
            <a:picLocks noChangeAspect="1"/>
          </p:cNvPicPr>
          <p:nvPr/>
        </p:nvPicPr>
        <p:blipFill>
          <a:blip r:embed="rId12"/>
          <a:stretch>
            <a:fillRect/>
          </a:stretch>
        </p:blipFill>
        <p:spPr>
          <a:xfrm>
            <a:off x="6385103" y="2000326"/>
            <a:ext cx="222736" cy="222736"/>
          </a:xfrm>
          <a:prstGeom prst="rect">
            <a:avLst/>
          </a:prstGeom>
        </p:spPr>
      </p:pic>
      <p:pic>
        <p:nvPicPr>
          <p:cNvPr id="12" name="Image 10" descr="preencoded.png"/>
          <p:cNvPicPr>
            <a:picLocks noChangeAspect="1"/>
          </p:cNvPicPr>
          <p:nvPr/>
        </p:nvPicPr>
        <p:blipFill>
          <a:blip r:embed="rId11"/>
          <a:stretch>
            <a:fillRect/>
          </a:stretch>
        </p:blipFill>
        <p:spPr>
          <a:xfrm>
            <a:off x="6236613" y="2937674"/>
            <a:ext cx="5197177" cy="1002313"/>
          </a:xfrm>
          <a:prstGeom prst="rect">
            <a:avLst/>
          </a:prstGeom>
        </p:spPr>
      </p:pic>
      <p:pic>
        <p:nvPicPr>
          <p:cNvPr id="13" name="Image 11" descr="preencoded.png"/>
          <p:cNvPicPr>
            <a:picLocks noChangeAspect="1"/>
          </p:cNvPicPr>
          <p:nvPr/>
        </p:nvPicPr>
        <p:blipFill>
          <a:blip r:embed="rId13"/>
          <a:stretch>
            <a:fillRect/>
          </a:stretch>
        </p:blipFill>
        <p:spPr>
          <a:xfrm>
            <a:off x="6385103" y="3151130"/>
            <a:ext cx="222736" cy="222736"/>
          </a:xfrm>
          <a:prstGeom prst="rect">
            <a:avLst/>
          </a:prstGeom>
        </p:spPr>
      </p:pic>
      <p:pic>
        <p:nvPicPr>
          <p:cNvPr id="14" name="Image 12" descr="preencoded.png"/>
          <p:cNvPicPr>
            <a:picLocks noChangeAspect="1"/>
          </p:cNvPicPr>
          <p:nvPr/>
        </p:nvPicPr>
        <p:blipFill>
          <a:blip r:embed="rId11"/>
          <a:stretch>
            <a:fillRect/>
          </a:stretch>
        </p:blipFill>
        <p:spPr>
          <a:xfrm>
            <a:off x="6236613" y="4088477"/>
            <a:ext cx="5197177" cy="1002313"/>
          </a:xfrm>
          <a:prstGeom prst="rect">
            <a:avLst/>
          </a:prstGeom>
        </p:spPr>
      </p:pic>
      <p:pic>
        <p:nvPicPr>
          <p:cNvPr id="15" name="Image 13" descr="preencoded.png"/>
          <p:cNvPicPr>
            <a:picLocks noChangeAspect="1"/>
          </p:cNvPicPr>
          <p:nvPr/>
        </p:nvPicPr>
        <p:blipFill>
          <a:blip r:embed="rId14"/>
          <a:stretch>
            <a:fillRect/>
          </a:stretch>
        </p:blipFill>
        <p:spPr>
          <a:xfrm>
            <a:off x="6385103" y="4301933"/>
            <a:ext cx="222736" cy="222736"/>
          </a:xfrm>
          <a:prstGeom prst="rect">
            <a:avLst/>
          </a:prstGeom>
        </p:spPr>
      </p:pic>
      <p:sp>
        <p:nvSpPr>
          <p:cNvPr id="16"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How Spot Instances Work</a:t>
            </a:r>
            <a:endParaRPr lang="en-US" sz="2631" dirty="0"/>
          </a:p>
        </p:txBody>
      </p:sp>
      <p:sp>
        <p:nvSpPr>
          <p:cNvPr id="17" name="Text 1"/>
          <p:cNvSpPr/>
          <p:nvPr/>
        </p:nvSpPr>
        <p:spPr>
          <a:xfrm>
            <a:off x="445472" y="1341398"/>
            <a:ext cx="5197177"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Pricing Model</a:t>
            </a:r>
            <a:endParaRPr lang="en-US" sz="1754" dirty="0"/>
          </a:p>
        </p:txBody>
      </p:sp>
      <p:sp>
        <p:nvSpPr>
          <p:cNvPr id="18" name="Text 2"/>
          <p:cNvSpPr/>
          <p:nvPr/>
        </p:nvSpPr>
        <p:spPr>
          <a:xfrm>
            <a:off x="593963" y="4014232"/>
            <a:ext cx="4900196" cy="668209"/>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Key Difference:</a:t>
            </a:r>
            <a:r>
              <a:rPr lang="en-US" sz="1169" dirty="0">
                <a:solidFill>
                  <a:srgbClr val="374151"/>
                </a:solidFill>
                <a:latin typeface="ui-sans-serif" pitchFamily="34" charset="0"/>
                <a:ea typeface="ui-sans-serif" pitchFamily="34" charset="-122"/>
                <a:cs typeface="ui-sans-serif" pitchFamily="34" charset="-120"/>
              </a:rPr>
              <a:t> Spot prices are determined by Amazon EC2 based on long-term trends in supply and demand for spare capacity, not by real-time user bids.</a:t>
            </a:r>
            <a:endParaRPr lang="en-US" sz="1169" dirty="0"/>
          </a:p>
        </p:txBody>
      </p:sp>
      <p:sp>
        <p:nvSpPr>
          <p:cNvPr id="19" name="Text 3"/>
          <p:cNvSpPr/>
          <p:nvPr/>
        </p:nvSpPr>
        <p:spPr>
          <a:xfrm>
            <a:off x="742454" y="5053668"/>
            <a:ext cx="5322699"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Prices adjust gradually based on capacity availability</a:t>
            </a:r>
            <a:endParaRPr lang="en-US" sz="1315" dirty="0"/>
          </a:p>
        </p:txBody>
      </p:sp>
      <p:sp>
        <p:nvSpPr>
          <p:cNvPr id="20" name="Text 4"/>
          <p:cNvSpPr/>
          <p:nvPr/>
        </p:nvSpPr>
        <p:spPr>
          <a:xfrm>
            <a:off x="742454" y="5387772"/>
            <a:ext cx="4865567"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Can be up to 90% lower than On-Demand prices</a:t>
            </a:r>
            <a:endParaRPr lang="en-US" sz="1315" dirty="0"/>
          </a:p>
        </p:txBody>
      </p:sp>
      <p:sp>
        <p:nvSpPr>
          <p:cNvPr id="21" name="Text 5"/>
          <p:cNvSpPr/>
          <p:nvPr/>
        </p:nvSpPr>
        <p:spPr>
          <a:xfrm>
            <a:off x="6236612" y="1341398"/>
            <a:ext cx="623661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Payment &amp; Price Mechanism</a:t>
            </a:r>
            <a:endParaRPr lang="en-US" sz="1754" dirty="0"/>
          </a:p>
        </p:txBody>
      </p:sp>
      <p:sp>
        <p:nvSpPr>
          <p:cNvPr id="22" name="Text 6"/>
          <p:cNvSpPr/>
          <p:nvPr/>
        </p:nvSpPr>
        <p:spPr>
          <a:xfrm>
            <a:off x="6756330" y="1935361"/>
            <a:ext cx="5434763"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Pay Current Spot Price</a:t>
            </a:r>
            <a:endParaRPr lang="en-US" sz="1461" dirty="0"/>
          </a:p>
        </p:txBody>
      </p:sp>
      <p:sp>
        <p:nvSpPr>
          <p:cNvPr id="23" name="Text 7"/>
          <p:cNvSpPr/>
          <p:nvPr/>
        </p:nvSpPr>
        <p:spPr>
          <a:xfrm>
            <a:off x="6756330" y="2195220"/>
            <a:ext cx="452896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Users pay the current Spot price, not their maximum bid, as long as it's at or above the current price</a:t>
            </a:r>
            <a:endParaRPr lang="en-US" sz="1169" dirty="0"/>
          </a:p>
        </p:txBody>
      </p:sp>
      <p:sp>
        <p:nvSpPr>
          <p:cNvPr id="24" name="Text 8"/>
          <p:cNvSpPr/>
          <p:nvPr/>
        </p:nvSpPr>
        <p:spPr>
          <a:xfrm>
            <a:off x="6756330" y="3086165"/>
            <a:ext cx="5434763"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Predictable Price Changes</a:t>
            </a:r>
            <a:endParaRPr lang="en-US" sz="1461" dirty="0"/>
          </a:p>
        </p:txBody>
      </p:sp>
      <p:sp>
        <p:nvSpPr>
          <p:cNvPr id="25" name="Text 9"/>
          <p:cNvSpPr/>
          <p:nvPr/>
        </p:nvSpPr>
        <p:spPr>
          <a:xfrm>
            <a:off x="6756330" y="3346024"/>
            <a:ext cx="452896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Unlike traditional bidding systems, Spot prices change gradually over days and weeks rather than fluctuating wildly</a:t>
            </a:r>
            <a:endParaRPr lang="en-US" sz="1169" dirty="0"/>
          </a:p>
        </p:txBody>
      </p:sp>
      <p:sp>
        <p:nvSpPr>
          <p:cNvPr id="26" name="Text 10"/>
          <p:cNvSpPr/>
          <p:nvPr/>
        </p:nvSpPr>
        <p:spPr>
          <a:xfrm>
            <a:off x="6756330" y="4236968"/>
            <a:ext cx="4528969"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Price Protection</a:t>
            </a:r>
            <a:endParaRPr lang="en-US" sz="1461" dirty="0"/>
          </a:p>
        </p:txBody>
      </p:sp>
      <p:sp>
        <p:nvSpPr>
          <p:cNvPr id="27" name="Text 11"/>
          <p:cNvSpPr/>
          <p:nvPr/>
        </p:nvSpPr>
        <p:spPr>
          <a:xfrm>
            <a:off x="6756330" y="4496827"/>
            <a:ext cx="452896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As long as your maximum price is at or above the current Spot price, you won't pay more than the current market rate</a:t>
            </a:r>
            <a:endParaRPr lang="en-US" sz="1169"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1856135" cy="1856135"/>
          </a:xfrm>
          <a:prstGeom prst="rect">
            <a:avLst/>
          </a:prstGeom>
        </p:spPr>
      </p:pic>
      <p:pic>
        <p:nvPicPr>
          <p:cNvPr id="4" name="Image 2" descr="preencoded.png"/>
          <p:cNvPicPr>
            <a:picLocks noChangeAspect="1"/>
          </p:cNvPicPr>
          <p:nvPr/>
        </p:nvPicPr>
        <p:blipFill>
          <a:blip r:embed="rId5"/>
          <a:stretch>
            <a:fillRect/>
          </a:stretch>
        </p:blipFill>
        <p:spPr>
          <a:xfrm>
            <a:off x="9280674" y="4923738"/>
            <a:ext cx="1670521" cy="1670521"/>
          </a:xfrm>
          <a:prstGeom prst="rect">
            <a:avLst/>
          </a:prstGeom>
        </p:spPr>
      </p:pic>
      <p:pic>
        <p:nvPicPr>
          <p:cNvPr id="5" name="Image 3" descr="preencoded.png"/>
          <p:cNvPicPr>
            <a:picLocks noChangeAspect="1"/>
          </p:cNvPicPr>
          <p:nvPr/>
        </p:nvPicPr>
        <p:blipFill>
          <a:blip r:embed="rId6"/>
          <a:stretch>
            <a:fillRect/>
          </a:stretch>
        </p:blipFill>
        <p:spPr>
          <a:xfrm>
            <a:off x="445472" y="1007294"/>
            <a:ext cx="890945" cy="37123"/>
          </a:xfrm>
          <a:prstGeom prst="rect">
            <a:avLst/>
          </a:prstGeom>
        </p:spPr>
      </p:pic>
      <p:pic>
        <p:nvPicPr>
          <p:cNvPr id="6" name="Image 4" descr="preencoded.png"/>
          <p:cNvPicPr>
            <a:picLocks noChangeAspect="1"/>
          </p:cNvPicPr>
          <p:nvPr/>
        </p:nvPicPr>
        <p:blipFill>
          <a:blip r:embed="rId7"/>
          <a:stretch>
            <a:fillRect/>
          </a:stretch>
        </p:blipFill>
        <p:spPr>
          <a:xfrm>
            <a:off x="445472" y="1823993"/>
            <a:ext cx="2375853" cy="1559153"/>
          </a:xfrm>
          <a:prstGeom prst="rect">
            <a:avLst/>
          </a:prstGeom>
        </p:spPr>
      </p:pic>
      <p:pic>
        <p:nvPicPr>
          <p:cNvPr id="7" name="Image 5" descr="preencoded.png"/>
          <p:cNvPicPr>
            <a:picLocks noChangeAspect="1"/>
          </p:cNvPicPr>
          <p:nvPr/>
        </p:nvPicPr>
        <p:blipFill>
          <a:blip r:embed="rId8"/>
          <a:stretch>
            <a:fillRect/>
          </a:stretch>
        </p:blipFill>
        <p:spPr>
          <a:xfrm>
            <a:off x="593963" y="2046729"/>
            <a:ext cx="344255" cy="371227"/>
          </a:xfrm>
          <a:prstGeom prst="rect">
            <a:avLst/>
          </a:prstGeom>
        </p:spPr>
      </p:pic>
      <p:pic>
        <p:nvPicPr>
          <p:cNvPr id="8" name="Image 6" descr="preencoded.png"/>
          <p:cNvPicPr>
            <a:picLocks noChangeAspect="1"/>
          </p:cNvPicPr>
          <p:nvPr/>
        </p:nvPicPr>
        <p:blipFill>
          <a:blip r:embed="rId9"/>
          <a:stretch>
            <a:fillRect/>
          </a:stretch>
        </p:blipFill>
        <p:spPr>
          <a:xfrm>
            <a:off x="682564" y="2158097"/>
            <a:ext cx="167052" cy="148491"/>
          </a:xfrm>
          <a:prstGeom prst="rect">
            <a:avLst/>
          </a:prstGeom>
        </p:spPr>
      </p:pic>
      <p:pic>
        <p:nvPicPr>
          <p:cNvPr id="9" name="Image 7" descr="preencoded.png"/>
          <p:cNvPicPr>
            <a:picLocks noChangeAspect="1"/>
          </p:cNvPicPr>
          <p:nvPr/>
        </p:nvPicPr>
        <p:blipFill>
          <a:blip r:embed="rId10"/>
          <a:stretch>
            <a:fillRect/>
          </a:stretch>
        </p:blipFill>
        <p:spPr>
          <a:xfrm>
            <a:off x="3044061" y="2288027"/>
            <a:ext cx="1113681" cy="18561"/>
          </a:xfrm>
          <a:prstGeom prst="rect">
            <a:avLst/>
          </a:prstGeom>
        </p:spPr>
      </p:pic>
      <p:pic>
        <p:nvPicPr>
          <p:cNvPr id="10" name="Image 8" descr="preencoded.png"/>
          <p:cNvPicPr>
            <a:picLocks noChangeAspect="1"/>
          </p:cNvPicPr>
          <p:nvPr/>
        </p:nvPicPr>
        <p:blipFill>
          <a:blip r:embed="rId11"/>
          <a:stretch>
            <a:fillRect/>
          </a:stretch>
        </p:blipFill>
        <p:spPr>
          <a:xfrm>
            <a:off x="4157741" y="1823993"/>
            <a:ext cx="2375853" cy="1410662"/>
          </a:xfrm>
          <a:prstGeom prst="rect">
            <a:avLst/>
          </a:prstGeom>
        </p:spPr>
      </p:pic>
      <p:pic>
        <p:nvPicPr>
          <p:cNvPr id="11" name="Image 9" descr="preencoded.png"/>
          <p:cNvPicPr>
            <a:picLocks noChangeAspect="1"/>
          </p:cNvPicPr>
          <p:nvPr/>
        </p:nvPicPr>
        <p:blipFill>
          <a:blip r:embed="rId12"/>
          <a:stretch>
            <a:fillRect/>
          </a:stretch>
        </p:blipFill>
        <p:spPr>
          <a:xfrm>
            <a:off x="4306232" y="1972484"/>
            <a:ext cx="371227" cy="371227"/>
          </a:xfrm>
          <a:prstGeom prst="rect">
            <a:avLst/>
          </a:prstGeom>
        </p:spPr>
      </p:pic>
      <p:pic>
        <p:nvPicPr>
          <p:cNvPr id="12" name="Image 10" descr="preencoded.png"/>
          <p:cNvPicPr>
            <a:picLocks noChangeAspect="1"/>
          </p:cNvPicPr>
          <p:nvPr/>
        </p:nvPicPr>
        <p:blipFill>
          <a:blip r:embed="rId13"/>
          <a:stretch>
            <a:fillRect/>
          </a:stretch>
        </p:blipFill>
        <p:spPr>
          <a:xfrm>
            <a:off x="4436162" y="2083852"/>
            <a:ext cx="111368" cy="148491"/>
          </a:xfrm>
          <a:prstGeom prst="rect">
            <a:avLst/>
          </a:prstGeom>
        </p:spPr>
      </p:pic>
      <p:pic>
        <p:nvPicPr>
          <p:cNvPr id="13" name="Image 11" descr="preencoded.png"/>
          <p:cNvPicPr>
            <a:picLocks noChangeAspect="1"/>
          </p:cNvPicPr>
          <p:nvPr/>
        </p:nvPicPr>
        <p:blipFill>
          <a:blip r:embed="rId10"/>
          <a:stretch>
            <a:fillRect/>
          </a:stretch>
        </p:blipFill>
        <p:spPr>
          <a:xfrm>
            <a:off x="6756330" y="2288027"/>
            <a:ext cx="1113681" cy="18561"/>
          </a:xfrm>
          <a:prstGeom prst="rect">
            <a:avLst/>
          </a:prstGeom>
        </p:spPr>
      </p:pic>
      <p:pic>
        <p:nvPicPr>
          <p:cNvPr id="14" name="Image 12" descr="preencoded.png"/>
          <p:cNvPicPr>
            <a:picLocks noChangeAspect="1"/>
          </p:cNvPicPr>
          <p:nvPr/>
        </p:nvPicPr>
        <p:blipFill>
          <a:blip r:embed="rId14"/>
          <a:stretch>
            <a:fillRect/>
          </a:stretch>
        </p:blipFill>
        <p:spPr>
          <a:xfrm>
            <a:off x="9057937" y="1823993"/>
            <a:ext cx="2375853" cy="1187926"/>
          </a:xfrm>
          <a:prstGeom prst="rect">
            <a:avLst/>
          </a:prstGeom>
        </p:spPr>
      </p:pic>
      <p:pic>
        <p:nvPicPr>
          <p:cNvPr id="15" name="Image 13" descr="preencoded.png"/>
          <p:cNvPicPr>
            <a:picLocks noChangeAspect="1"/>
          </p:cNvPicPr>
          <p:nvPr/>
        </p:nvPicPr>
        <p:blipFill>
          <a:blip r:embed="rId15"/>
          <a:stretch>
            <a:fillRect/>
          </a:stretch>
        </p:blipFill>
        <p:spPr>
          <a:xfrm>
            <a:off x="9206428" y="1972484"/>
            <a:ext cx="371227" cy="371227"/>
          </a:xfrm>
          <a:prstGeom prst="rect">
            <a:avLst/>
          </a:prstGeom>
        </p:spPr>
      </p:pic>
      <p:pic>
        <p:nvPicPr>
          <p:cNvPr id="16" name="Image 14" descr="preencoded.png"/>
          <p:cNvPicPr>
            <a:picLocks noChangeAspect="1"/>
          </p:cNvPicPr>
          <p:nvPr/>
        </p:nvPicPr>
        <p:blipFill>
          <a:blip r:embed="rId16"/>
          <a:stretch>
            <a:fillRect/>
          </a:stretch>
        </p:blipFill>
        <p:spPr>
          <a:xfrm>
            <a:off x="9317796" y="2083852"/>
            <a:ext cx="148491" cy="148491"/>
          </a:xfrm>
          <a:prstGeom prst="rect">
            <a:avLst/>
          </a:prstGeom>
        </p:spPr>
      </p:pic>
      <p:pic>
        <p:nvPicPr>
          <p:cNvPr id="17" name="Image 15" descr="preencoded.png"/>
          <p:cNvPicPr>
            <a:picLocks noChangeAspect="1"/>
          </p:cNvPicPr>
          <p:nvPr/>
        </p:nvPicPr>
        <p:blipFill>
          <a:blip r:embed="rId17"/>
          <a:stretch>
            <a:fillRect/>
          </a:stretch>
        </p:blipFill>
        <p:spPr>
          <a:xfrm>
            <a:off x="8269080" y="2946955"/>
            <a:ext cx="18561" cy="1113681"/>
          </a:xfrm>
          <a:prstGeom prst="rect">
            <a:avLst/>
          </a:prstGeom>
        </p:spPr>
      </p:pic>
      <p:pic>
        <p:nvPicPr>
          <p:cNvPr id="18" name="Image 16" descr="preencoded.png"/>
          <p:cNvPicPr>
            <a:picLocks noChangeAspect="1"/>
          </p:cNvPicPr>
          <p:nvPr/>
        </p:nvPicPr>
        <p:blipFill>
          <a:blip r:embed="rId18"/>
          <a:stretch>
            <a:fillRect/>
          </a:stretch>
        </p:blipFill>
        <p:spPr>
          <a:xfrm>
            <a:off x="9057937" y="3977110"/>
            <a:ext cx="2375853" cy="1410662"/>
          </a:xfrm>
          <a:prstGeom prst="rect">
            <a:avLst/>
          </a:prstGeom>
        </p:spPr>
      </p:pic>
      <p:pic>
        <p:nvPicPr>
          <p:cNvPr id="19" name="Image 17" descr="preencoded.png"/>
          <p:cNvPicPr>
            <a:picLocks noChangeAspect="1"/>
          </p:cNvPicPr>
          <p:nvPr/>
        </p:nvPicPr>
        <p:blipFill>
          <a:blip r:embed="rId15"/>
          <a:stretch>
            <a:fillRect/>
          </a:stretch>
        </p:blipFill>
        <p:spPr>
          <a:xfrm>
            <a:off x="9206428" y="4125600"/>
            <a:ext cx="371227" cy="371227"/>
          </a:xfrm>
          <a:prstGeom prst="rect">
            <a:avLst/>
          </a:prstGeom>
        </p:spPr>
      </p:pic>
      <p:pic>
        <p:nvPicPr>
          <p:cNvPr id="20" name="Image 18" descr="preencoded.png"/>
          <p:cNvPicPr>
            <a:picLocks noChangeAspect="1"/>
          </p:cNvPicPr>
          <p:nvPr/>
        </p:nvPicPr>
        <p:blipFill>
          <a:blip r:embed="rId19"/>
          <a:stretch>
            <a:fillRect/>
          </a:stretch>
        </p:blipFill>
        <p:spPr>
          <a:xfrm>
            <a:off x="9317796" y="4236968"/>
            <a:ext cx="148491" cy="148491"/>
          </a:xfrm>
          <a:prstGeom prst="rect">
            <a:avLst/>
          </a:prstGeom>
        </p:spPr>
      </p:pic>
      <p:pic>
        <p:nvPicPr>
          <p:cNvPr id="21" name="Image 19" descr="preencoded.png"/>
          <p:cNvPicPr>
            <a:picLocks noChangeAspect="1"/>
          </p:cNvPicPr>
          <p:nvPr/>
        </p:nvPicPr>
        <p:blipFill>
          <a:blip r:embed="rId20"/>
          <a:stretch>
            <a:fillRect/>
          </a:stretch>
        </p:blipFill>
        <p:spPr>
          <a:xfrm>
            <a:off x="6607839" y="4905177"/>
            <a:ext cx="1113681" cy="18561"/>
          </a:xfrm>
          <a:prstGeom prst="rect">
            <a:avLst/>
          </a:prstGeom>
        </p:spPr>
      </p:pic>
      <p:pic>
        <p:nvPicPr>
          <p:cNvPr id="22" name="Image 20" descr="preencoded.png"/>
          <p:cNvPicPr>
            <a:picLocks noChangeAspect="1"/>
          </p:cNvPicPr>
          <p:nvPr/>
        </p:nvPicPr>
        <p:blipFill>
          <a:blip r:embed="rId18"/>
          <a:stretch>
            <a:fillRect/>
          </a:stretch>
        </p:blipFill>
        <p:spPr>
          <a:xfrm>
            <a:off x="4157741" y="4199846"/>
            <a:ext cx="2375853" cy="1187926"/>
          </a:xfrm>
          <a:prstGeom prst="rect">
            <a:avLst/>
          </a:prstGeom>
        </p:spPr>
      </p:pic>
      <p:pic>
        <p:nvPicPr>
          <p:cNvPr id="23" name="Image 21" descr="preencoded.png"/>
          <p:cNvPicPr>
            <a:picLocks noChangeAspect="1"/>
          </p:cNvPicPr>
          <p:nvPr/>
        </p:nvPicPr>
        <p:blipFill>
          <a:blip r:embed="rId12"/>
          <a:stretch>
            <a:fillRect/>
          </a:stretch>
        </p:blipFill>
        <p:spPr>
          <a:xfrm>
            <a:off x="4306232" y="4348336"/>
            <a:ext cx="371227" cy="371227"/>
          </a:xfrm>
          <a:prstGeom prst="rect">
            <a:avLst/>
          </a:prstGeom>
        </p:spPr>
      </p:pic>
      <p:pic>
        <p:nvPicPr>
          <p:cNvPr id="24" name="Image 22" descr="preencoded.png"/>
          <p:cNvPicPr>
            <a:picLocks noChangeAspect="1"/>
          </p:cNvPicPr>
          <p:nvPr/>
        </p:nvPicPr>
        <p:blipFill>
          <a:blip r:embed="rId21"/>
          <a:stretch>
            <a:fillRect/>
          </a:stretch>
        </p:blipFill>
        <p:spPr>
          <a:xfrm>
            <a:off x="4417600" y="4459704"/>
            <a:ext cx="148491" cy="148491"/>
          </a:xfrm>
          <a:prstGeom prst="rect">
            <a:avLst/>
          </a:prstGeom>
        </p:spPr>
      </p:pic>
      <p:pic>
        <p:nvPicPr>
          <p:cNvPr id="25" name="Image 23" descr="preencoded.png"/>
          <p:cNvPicPr>
            <a:picLocks noChangeAspect="1"/>
          </p:cNvPicPr>
          <p:nvPr/>
        </p:nvPicPr>
        <p:blipFill>
          <a:blip r:embed="rId22"/>
          <a:stretch>
            <a:fillRect/>
          </a:stretch>
        </p:blipFill>
        <p:spPr>
          <a:xfrm>
            <a:off x="3591621" y="2946955"/>
            <a:ext cx="18561" cy="1113681"/>
          </a:xfrm>
          <a:prstGeom prst="rect">
            <a:avLst/>
          </a:prstGeom>
        </p:spPr>
      </p:pic>
      <p:pic>
        <p:nvPicPr>
          <p:cNvPr id="26" name="Image 24" descr="preencoded.png"/>
          <p:cNvPicPr>
            <a:picLocks noChangeAspect="1"/>
          </p:cNvPicPr>
          <p:nvPr/>
        </p:nvPicPr>
        <p:blipFill>
          <a:blip r:embed="rId14"/>
          <a:stretch>
            <a:fillRect/>
          </a:stretch>
        </p:blipFill>
        <p:spPr>
          <a:xfrm>
            <a:off x="445472" y="4199846"/>
            <a:ext cx="2375853" cy="1187926"/>
          </a:xfrm>
          <a:prstGeom prst="rect">
            <a:avLst/>
          </a:prstGeom>
        </p:spPr>
      </p:pic>
      <p:pic>
        <p:nvPicPr>
          <p:cNvPr id="27" name="Image 25" descr="preencoded.png"/>
          <p:cNvPicPr>
            <a:picLocks noChangeAspect="1"/>
          </p:cNvPicPr>
          <p:nvPr/>
        </p:nvPicPr>
        <p:blipFill>
          <a:blip r:embed="rId23"/>
          <a:stretch>
            <a:fillRect/>
          </a:stretch>
        </p:blipFill>
        <p:spPr>
          <a:xfrm>
            <a:off x="593963" y="4348336"/>
            <a:ext cx="371227" cy="371227"/>
          </a:xfrm>
          <a:prstGeom prst="rect">
            <a:avLst/>
          </a:prstGeom>
        </p:spPr>
      </p:pic>
      <p:pic>
        <p:nvPicPr>
          <p:cNvPr id="28" name="Image 26" descr="preencoded.png"/>
          <p:cNvPicPr>
            <a:picLocks noChangeAspect="1"/>
          </p:cNvPicPr>
          <p:nvPr/>
        </p:nvPicPr>
        <p:blipFill>
          <a:blip r:embed="rId24"/>
          <a:stretch>
            <a:fillRect/>
          </a:stretch>
        </p:blipFill>
        <p:spPr>
          <a:xfrm>
            <a:off x="705331" y="4459704"/>
            <a:ext cx="148491" cy="148491"/>
          </a:xfrm>
          <a:prstGeom prst="rect">
            <a:avLst/>
          </a:prstGeom>
        </p:spPr>
      </p:pic>
      <p:pic>
        <p:nvPicPr>
          <p:cNvPr id="29" name="Image 27" descr="preencoded.png"/>
          <p:cNvPicPr>
            <a:picLocks noChangeAspect="1"/>
          </p:cNvPicPr>
          <p:nvPr/>
        </p:nvPicPr>
        <p:blipFill>
          <a:blip r:embed="rId25"/>
          <a:stretch>
            <a:fillRect/>
          </a:stretch>
        </p:blipFill>
        <p:spPr>
          <a:xfrm>
            <a:off x="445472" y="5981735"/>
            <a:ext cx="120649" cy="185613"/>
          </a:xfrm>
          <a:prstGeom prst="rect">
            <a:avLst/>
          </a:prstGeom>
        </p:spPr>
      </p:pic>
      <p:pic>
        <p:nvPicPr>
          <p:cNvPr id="30" name="Image 28" descr="preencoded.png"/>
          <p:cNvPicPr>
            <a:picLocks noChangeAspect="1"/>
          </p:cNvPicPr>
          <p:nvPr/>
        </p:nvPicPr>
        <p:blipFill>
          <a:blip r:embed="rId26"/>
          <a:stretch>
            <a:fillRect/>
          </a:stretch>
        </p:blipFill>
        <p:spPr>
          <a:xfrm>
            <a:off x="4525924" y="5981735"/>
            <a:ext cx="232017" cy="185613"/>
          </a:xfrm>
          <a:prstGeom prst="rect">
            <a:avLst/>
          </a:prstGeom>
        </p:spPr>
      </p:pic>
      <p:pic>
        <p:nvPicPr>
          <p:cNvPr id="31" name="Image 29" descr="preencoded.png"/>
          <p:cNvPicPr>
            <a:picLocks noChangeAspect="1"/>
          </p:cNvPicPr>
          <p:nvPr/>
        </p:nvPicPr>
        <p:blipFill>
          <a:blip r:embed="rId27"/>
          <a:stretch>
            <a:fillRect/>
          </a:stretch>
        </p:blipFill>
        <p:spPr>
          <a:xfrm>
            <a:off x="8425691" y="5981735"/>
            <a:ext cx="167052" cy="185613"/>
          </a:xfrm>
          <a:prstGeom prst="rect">
            <a:avLst/>
          </a:prstGeom>
        </p:spPr>
      </p:pic>
      <p:sp>
        <p:nvSpPr>
          <p:cNvPr id="32" name="Text 0"/>
          <p:cNvSpPr/>
          <p:nvPr/>
        </p:nvSpPr>
        <p:spPr>
          <a:xfrm>
            <a:off x="445472" y="524699"/>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Spot Instance Request Lifecycle</a:t>
            </a:r>
            <a:endParaRPr lang="en-US" sz="2631" dirty="0"/>
          </a:p>
        </p:txBody>
      </p:sp>
      <p:sp>
        <p:nvSpPr>
          <p:cNvPr id="33" name="Text 1"/>
          <p:cNvSpPr/>
          <p:nvPr/>
        </p:nvSpPr>
        <p:spPr>
          <a:xfrm>
            <a:off x="445472" y="1341398"/>
            <a:ext cx="13185981"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Spot Instance requests progress through various states depending on capacity availability and user actions.</a:t>
            </a:r>
            <a:endParaRPr lang="en-US" sz="1315" dirty="0"/>
          </a:p>
        </p:txBody>
      </p:sp>
      <p:sp>
        <p:nvSpPr>
          <p:cNvPr id="34" name="Text 2"/>
          <p:cNvSpPr/>
          <p:nvPr/>
        </p:nvSpPr>
        <p:spPr>
          <a:xfrm>
            <a:off x="1049586" y="1972484"/>
            <a:ext cx="1623248" cy="519718"/>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Request Created</a:t>
            </a:r>
            <a:endParaRPr lang="en-US" sz="1461" dirty="0"/>
          </a:p>
        </p:txBody>
      </p:sp>
      <p:sp>
        <p:nvSpPr>
          <p:cNvPr id="35" name="Text 3"/>
          <p:cNvSpPr/>
          <p:nvPr/>
        </p:nvSpPr>
        <p:spPr>
          <a:xfrm>
            <a:off x="593963" y="2566447"/>
            <a:ext cx="207887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Spot Instance request is submitted with specified parameters.</a:t>
            </a:r>
            <a:endParaRPr lang="en-US" sz="1169" dirty="0"/>
          </a:p>
        </p:txBody>
      </p:sp>
      <p:sp>
        <p:nvSpPr>
          <p:cNvPr id="36" name="Text 4"/>
          <p:cNvSpPr/>
          <p:nvPr/>
        </p:nvSpPr>
        <p:spPr>
          <a:xfrm>
            <a:off x="4788828" y="2028168"/>
            <a:ext cx="1127602"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In Queue</a:t>
            </a:r>
            <a:endParaRPr lang="en-US" sz="1461" dirty="0"/>
          </a:p>
        </p:txBody>
      </p:sp>
      <p:sp>
        <p:nvSpPr>
          <p:cNvPr id="37" name="Text 5"/>
          <p:cNvSpPr/>
          <p:nvPr/>
        </p:nvSpPr>
        <p:spPr>
          <a:xfrm>
            <a:off x="4306232" y="2417956"/>
            <a:ext cx="207887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Request awaits available capacity at or below maximum price.</a:t>
            </a:r>
            <a:endParaRPr lang="en-US" sz="1169" dirty="0"/>
          </a:p>
        </p:txBody>
      </p:sp>
      <p:sp>
        <p:nvSpPr>
          <p:cNvPr id="38" name="Text 6"/>
          <p:cNvSpPr/>
          <p:nvPr/>
        </p:nvSpPr>
        <p:spPr>
          <a:xfrm>
            <a:off x="9689024" y="2028168"/>
            <a:ext cx="1004401"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Fulfilled</a:t>
            </a:r>
            <a:endParaRPr lang="en-US" sz="1461" dirty="0"/>
          </a:p>
        </p:txBody>
      </p:sp>
      <p:sp>
        <p:nvSpPr>
          <p:cNvPr id="39" name="Text 7"/>
          <p:cNvSpPr/>
          <p:nvPr/>
        </p:nvSpPr>
        <p:spPr>
          <a:xfrm>
            <a:off x="9206428" y="2417956"/>
            <a:ext cx="207887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Spot capacity is allocated at current Spot price.</a:t>
            </a:r>
            <a:endParaRPr lang="en-US" sz="1169" dirty="0"/>
          </a:p>
        </p:txBody>
      </p:sp>
      <p:sp>
        <p:nvSpPr>
          <p:cNvPr id="40" name="Text 8"/>
          <p:cNvSpPr/>
          <p:nvPr/>
        </p:nvSpPr>
        <p:spPr>
          <a:xfrm>
            <a:off x="9689023" y="4181284"/>
            <a:ext cx="1041639"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Running</a:t>
            </a:r>
            <a:endParaRPr lang="en-US" sz="1461" dirty="0"/>
          </a:p>
        </p:txBody>
      </p:sp>
      <p:sp>
        <p:nvSpPr>
          <p:cNvPr id="41" name="Text 9"/>
          <p:cNvSpPr/>
          <p:nvPr/>
        </p:nvSpPr>
        <p:spPr>
          <a:xfrm>
            <a:off x="9206428" y="4571072"/>
            <a:ext cx="207887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Instance is provisioned and running with potential for interruption.</a:t>
            </a:r>
            <a:endParaRPr lang="en-US" sz="1169" dirty="0"/>
          </a:p>
        </p:txBody>
      </p:sp>
      <p:sp>
        <p:nvSpPr>
          <p:cNvPr id="42" name="Text 10"/>
          <p:cNvSpPr/>
          <p:nvPr/>
        </p:nvSpPr>
        <p:spPr>
          <a:xfrm>
            <a:off x="4788828" y="4404020"/>
            <a:ext cx="1453701"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Interrupted</a:t>
            </a:r>
            <a:endParaRPr lang="en-US" sz="1461" dirty="0"/>
          </a:p>
        </p:txBody>
      </p:sp>
      <p:sp>
        <p:nvSpPr>
          <p:cNvPr id="43" name="Text 11"/>
          <p:cNvSpPr/>
          <p:nvPr/>
        </p:nvSpPr>
        <p:spPr>
          <a:xfrm>
            <a:off x="4306232" y="4793809"/>
            <a:ext cx="207887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Instance receives 2-minute warning before termination.</a:t>
            </a:r>
            <a:endParaRPr lang="en-US" sz="1169" dirty="0"/>
          </a:p>
        </p:txBody>
      </p:sp>
      <p:sp>
        <p:nvSpPr>
          <p:cNvPr id="44" name="Text 12"/>
          <p:cNvSpPr/>
          <p:nvPr/>
        </p:nvSpPr>
        <p:spPr>
          <a:xfrm>
            <a:off x="1076558" y="4404020"/>
            <a:ext cx="1417681"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Terminated</a:t>
            </a:r>
            <a:endParaRPr lang="en-US" sz="1461" dirty="0"/>
          </a:p>
        </p:txBody>
      </p:sp>
      <p:sp>
        <p:nvSpPr>
          <p:cNvPr id="45" name="Text 13"/>
          <p:cNvSpPr/>
          <p:nvPr/>
        </p:nvSpPr>
        <p:spPr>
          <a:xfrm>
            <a:off x="593963" y="4793809"/>
            <a:ext cx="207887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Instance is stopped and resources released.</a:t>
            </a:r>
            <a:endParaRPr lang="en-US" sz="1169" dirty="0"/>
          </a:p>
        </p:txBody>
      </p:sp>
      <p:sp>
        <p:nvSpPr>
          <p:cNvPr id="46" name="Text 14"/>
          <p:cNvSpPr/>
          <p:nvPr/>
        </p:nvSpPr>
        <p:spPr>
          <a:xfrm>
            <a:off x="445472" y="5610508"/>
            <a:ext cx="1098831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Key Influencing Factors:</a:t>
            </a:r>
            <a:endParaRPr lang="en-US" sz="1461" dirty="0"/>
          </a:p>
        </p:txBody>
      </p:sp>
      <p:sp>
        <p:nvSpPr>
          <p:cNvPr id="47" name="Text 15"/>
          <p:cNvSpPr/>
          <p:nvPr/>
        </p:nvSpPr>
        <p:spPr>
          <a:xfrm>
            <a:off x="640367" y="5963174"/>
            <a:ext cx="242765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Maximum price set by user</a:t>
            </a:r>
            <a:endParaRPr lang="en-US" sz="1169" dirty="0"/>
          </a:p>
        </p:txBody>
      </p:sp>
      <p:sp>
        <p:nvSpPr>
          <p:cNvPr id="48" name="Text 16"/>
          <p:cNvSpPr/>
          <p:nvPr/>
        </p:nvSpPr>
        <p:spPr>
          <a:xfrm>
            <a:off x="4832186" y="5963174"/>
            <a:ext cx="207718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Available Spot capacity</a:t>
            </a:r>
            <a:endParaRPr lang="en-US" sz="1169" dirty="0"/>
          </a:p>
        </p:txBody>
      </p:sp>
      <p:sp>
        <p:nvSpPr>
          <p:cNvPr id="49" name="Text 17"/>
          <p:cNvSpPr/>
          <p:nvPr/>
        </p:nvSpPr>
        <p:spPr>
          <a:xfrm>
            <a:off x="8666989" y="5963174"/>
            <a:ext cx="3320161"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User actions and request parameters</a:t>
            </a:r>
            <a:endParaRPr lang="en-US" sz="1169"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5939631" y="79226"/>
            <a:ext cx="2784202" cy="1856135"/>
          </a:xfrm>
          <a:prstGeom prst="rect">
            <a:avLst/>
          </a:prstGeom>
        </p:spPr>
      </p:pic>
      <p:pic>
        <p:nvPicPr>
          <p:cNvPr id="4" name="Image 2" descr="preencoded.png"/>
          <p:cNvPicPr>
            <a:picLocks noChangeAspect="1"/>
          </p:cNvPicPr>
          <p:nvPr/>
        </p:nvPicPr>
        <p:blipFill>
          <a:blip r:embed="rId5"/>
          <a:stretch>
            <a:fillRect/>
          </a:stretch>
        </p:blipFill>
        <p:spPr>
          <a:xfrm>
            <a:off x="9095060" y="4441143"/>
            <a:ext cx="1856135" cy="1856135"/>
          </a:xfrm>
          <a:prstGeom prst="rect">
            <a:avLst/>
          </a:prstGeom>
        </p:spPr>
      </p:pic>
      <p:pic>
        <p:nvPicPr>
          <p:cNvPr id="5" name="Image 3" descr="preencoded.png"/>
          <p:cNvPicPr>
            <a:picLocks noChangeAspect="1"/>
          </p:cNvPicPr>
          <p:nvPr/>
        </p:nvPicPr>
        <p:blipFill>
          <a:blip r:embed="rId6"/>
          <a:stretch>
            <a:fillRect/>
          </a:stretch>
        </p:blipFill>
        <p:spPr>
          <a:xfrm>
            <a:off x="445472" y="1007294"/>
            <a:ext cx="890945" cy="37123"/>
          </a:xfrm>
          <a:prstGeom prst="rect">
            <a:avLst/>
          </a:prstGeom>
        </p:spPr>
      </p:pic>
      <p:pic>
        <p:nvPicPr>
          <p:cNvPr id="6" name="Image 4" descr="preencoded.png"/>
          <p:cNvPicPr>
            <a:picLocks noChangeAspect="1"/>
          </p:cNvPicPr>
          <p:nvPr/>
        </p:nvPicPr>
        <p:blipFill>
          <a:blip r:embed="rId7"/>
          <a:stretch>
            <a:fillRect/>
          </a:stretch>
        </p:blipFill>
        <p:spPr>
          <a:xfrm>
            <a:off x="1255936" y="2158097"/>
            <a:ext cx="2041748" cy="2041748"/>
          </a:xfrm>
          <a:prstGeom prst="rect">
            <a:avLst/>
          </a:prstGeom>
        </p:spPr>
      </p:pic>
      <p:pic>
        <p:nvPicPr>
          <p:cNvPr id="7" name="Image 5" descr="preencoded.png"/>
          <p:cNvPicPr>
            <a:picLocks noChangeAspect="1"/>
          </p:cNvPicPr>
          <p:nvPr/>
        </p:nvPicPr>
        <p:blipFill>
          <a:blip r:embed="rId8"/>
          <a:stretch>
            <a:fillRect/>
          </a:stretch>
        </p:blipFill>
        <p:spPr>
          <a:xfrm>
            <a:off x="854257" y="4496827"/>
            <a:ext cx="185613" cy="259859"/>
          </a:xfrm>
          <a:prstGeom prst="rect">
            <a:avLst/>
          </a:prstGeom>
        </p:spPr>
      </p:pic>
      <p:pic>
        <p:nvPicPr>
          <p:cNvPr id="8" name="Image 6" descr="preencoded.png"/>
          <p:cNvPicPr>
            <a:picLocks noChangeAspect="1"/>
          </p:cNvPicPr>
          <p:nvPr/>
        </p:nvPicPr>
        <p:blipFill>
          <a:blip r:embed="rId8"/>
          <a:stretch>
            <a:fillRect/>
          </a:stretch>
        </p:blipFill>
        <p:spPr>
          <a:xfrm>
            <a:off x="1146889" y="4830931"/>
            <a:ext cx="185613" cy="259859"/>
          </a:xfrm>
          <a:prstGeom prst="rect">
            <a:avLst/>
          </a:prstGeom>
        </p:spPr>
      </p:pic>
      <p:pic>
        <p:nvPicPr>
          <p:cNvPr id="9" name="Image 7" descr="preencoded.png"/>
          <p:cNvPicPr>
            <a:picLocks noChangeAspect="1"/>
          </p:cNvPicPr>
          <p:nvPr/>
        </p:nvPicPr>
        <p:blipFill>
          <a:blip r:embed="rId9"/>
          <a:stretch>
            <a:fillRect/>
          </a:stretch>
        </p:blipFill>
        <p:spPr>
          <a:xfrm>
            <a:off x="4405130" y="2789183"/>
            <a:ext cx="7025470" cy="1781889"/>
          </a:xfrm>
          <a:prstGeom prst="rect">
            <a:avLst/>
          </a:prstGeom>
        </p:spPr>
      </p:pic>
      <p:pic>
        <p:nvPicPr>
          <p:cNvPr id="10" name="Image 8" descr="preencoded.png"/>
          <p:cNvPicPr>
            <a:picLocks noChangeAspect="1"/>
          </p:cNvPicPr>
          <p:nvPr/>
        </p:nvPicPr>
        <p:blipFill>
          <a:blip r:embed="rId10"/>
          <a:stretch>
            <a:fillRect/>
          </a:stretch>
        </p:blipFill>
        <p:spPr>
          <a:xfrm>
            <a:off x="4405130" y="4793809"/>
            <a:ext cx="3439940" cy="1002313"/>
          </a:xfrm>
          <a:prstGeom prst="rect">
            <a:avLst/>
          </a:prstGeom>
        </p:spPr>
      </p:pic>
      <p:pic>
        <p:nvPicPr>
          <p:cNvPr id="11" name="Image 9" descr="preencoded.png"/>
          <p:cNvPicPr>
            <a:picLocks noChangeAspect="1"/>
          </p:cNvPicPr>
          <p:nvPr/>
        </p:nvPicPr>
        <p:blipFill>
          <a:blip r:embed="rId11"/>
          <a:stretch>
            <a:fillRect/>
          </a:stretch>
        </p:blipFill>
        <p:spPr>
          <a:xfrm>
            <a:off x="4553621" y="5174316"/>
            <a:ext cx="250578" cy="222736"/>
          </a:xfrm>
          <a:prstGeom prst="rect">
            <a:avLst/>
          </a:prstGeom>
        </p:spPr>
      </p:pic>
      <p:pic>
        <p:nvPicPr>
          <p:cNvPr id="12" name="Image 10" descr="preencoded.png"/>
          <p:cNvPicPr>
            <a:picLocks noChangeAspect="1"/>
          </p:cNvPicPr>
          <p:nvPr/>
        </p:nvPicPr>
        <p:blipFill>
          <a:blip r:embed="rId12"/>
          <a:stretch>
            <a:fillRect/>
          </a:stretch>
        </p:blipFill>
        <p:spPr>
          <a:xfrm>
            <a:off x="7993561" y="4793809"/>
            <a:ext cx="3440085" cy="1002313"/>
          </a:xfrm>
          <a:prstGeom prst="rect">
            <a:avLst/>
          </a:prstGeom>
        </p:spPr>
      </p:pic>
      <p:pic>
        <p:nvPicPr>
          <p:cNvPr id="13" name="Image 11" descr="preencoded.png"/>
          <p:cNvPicPr>
            <a:picLocks noChangeAspect="1"/>
          </p:cNvPicPr>
          <p:nvPr/>
        </p:nvPicPr>
        <p:blipFill>
          <a:blip r:embed="rId13"/>
          <a:stretch>
            <a:fillRect/>
          </a:stretch>
        </p:blipFill>
        <p:spPr>
          <a:xfrm>
            <a:off x="8142052" y="5062948"/>
            <a:ext cx="194894" cy="222736"/>
          </a:xfrm>
          <a:prstGeom prst="rect">
            <a:avLst/>
          </a:prstGeom>
        </p:spPr>
      </p:pic>
      <p:sp>
        <p:nvSpPr>
          <p:cNvPr id="14"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Cost Savings Potential</a:t>
            </a:r>
            <a:endParaRPr lang="en-US" sz="2631" dirty="0"/>
          </a:p>
        </p:txBody>
      </p:sp>
      <p:sp>
        <p:nvSpPr>
          <p:cNvPr id="15" name="Text 1"/>
          <p:cNvSpPr/>
          <p:nvPr/>
        </p:nvSpPr>
        <p:spPr>
          <a:xfrm>
            <a:off x="1743606" y="2677815"/>
            <a:ext cx="1279515" cy="445472"/>
          </a:xfrm>
          <a:prstGeom prst="rect">
            <a:avLst/>
          </a:prstGeom>
          <a:noFill/>
          <a:ln/>
        </p:spPr>
        <p:txBody>
          <a:bodyPr vert="horz" wrap="square" lIns="0" tIns="0" rIns="0" bIns="0" rtlCol="0" anchor="t"/>
          <a:lstStyle/>
          <a:p>
            <a:pPr>
              <a:lnSpc>
                <a:spcPts val="3507"/>
              </a:lnSpc>
            </a:pPr>
            <a:r>
              <a:rPr lang="en-US" sz="3507" b="1" dirty="0">
                <a:solidFill>
                  <a:srgbClr val="FFFFFF"/>
                </a:solidFill>
                <a:latin typeface="ui-sans-serif" pitchFamily="34" charset="0"/>
                <a:ea typeface="ui-sans-serif" pitchFamily="34" charset="-122"/>
                <a:cs typeface="ui-sans-serif" pitchFamily="34" charset="-120"/>
              </a:rPr>
              <a:t>90%</a:t>
            </a:r>
            <a:endParaRPr lang="en-US" sz="3507" dirty="0"/>
          </a:p>
        </p:txBody>
      </p:sp>
      <p:sp>
        <p:nvSpPr>
          <p:cNvPr id="16" name="Text 2"/>
          <p:cNvSpPr/>
          <p:nvPr/>
        </p:nvSpPr>
        <p:spPr>
          <a:xfrm>
            <a:off x="1678353" y="3197533"/>
            <a:ext cx="1436300" cy="259859"/>
          </a:xfrm>
          <a:prstGeom prst="rect">
            <a:avLst/>
          </a:prstGeom>
          <a:noFill/>
          <a:ln/>
        </p:spPr>
        <p:txBody>
          <a:bodyPr vert="horz" wrap="square" lIns="0" tIns="0" rIns="0" bIns="0" rtlCol="0" anchor="t"/>
          <a:lstStyle/>
          <a:p>
            <a:pPr>
              <a:lnSpc>
                <a:spcPts val="2046"/>
              </a:lnSpc>
            </a:pPr>
            <a:r>
              <a:rPr lang="en-US" sz="1461" dirty="0">
                <a:solidFill>
                  <a:srgbClr val="FFFFFF"/>
                </a:solidFill>
                <a:latin typeface="ui-sans-serif" pitchFamily="34" charset="0"/>
                <a:ea typeface="ui-sans-serif" pitchFamily="34" charset="-122"/>
                <a:cs typeface="ui-sans-serif" pitchFamily="34" charset="-120"/>
              </a:rPr>
              <a:t>Cost Savings</a:t>
            </a:r>
            <a:endParaRPr lang="en-US" sz="1461" dirty="0"/>
          </a:p>
        </p:txBody>
      </p:sp>
      <p:sp>
        <p:nvSpPr>
          <p:cNvPr id="17" name="Text 3"/>
          <p:cNvSpPr/>
          <p:nvPr/>
        </p:nvSpPr>
        <p:spPr>
          <a:xfrm>
            <a:off x="1452716" y="3494515"/>
            <a:ext cx="1977828" cy="185613"/>
          </a:xfrm>
          <a:prstGeom prst="rect">
            <a:avLst/>
          </a:prstGeom>
          <a:noFill/>
          <a:ln/>
        </p:spPr>
        <p:txBody>
          <a:bodyPr vert="horz" wrap="square" lIns="0" tIns="0" rIns="0" bIns="0" rtlCol="0" anchor="t"/>
          <a:lstStyle/>
          <a:p>
            <a:pPr>
              <a:lnSpc>
                <a:spcPts val="1461"/>
              </a:lnSpc>
            </a:pPr>
            <a:r>
              <a:rPr lang="en-US" sz="1023" dirty="0">
                <a:solidFill>
                  <a:srgbClr val="FFFFFF"/>
                </a:solidFill>
                <a:latin typeface="ui-sans-serif" pitchFamily="34" charset="0"/>
                <a:ea typeface="ui-sans-serif" pitchFamily="34" charset="-122"/>
                <a:cs typeface="ui-sans-serif" pitchFamily="34" charset="-120"/>
              </a:rPr>
              <a:t>compared to On-Demand</a:t>
            </a:r>
            <a:endParaRPr lang="en-US" sz="1023" dirty="0"/>
          </a:p>
        </p:txBody>
      </p:sp>
      <p:sp>
        <p:nvSpPr>
          <p:cNvPr id="18" name="Text 4"/>
          <p:cNvSpPr/>
          <p:nvPr/>
        </p:nvSpPr>
        <p:spPr>
          <a:xfrm>
            <a:off x="855606" y="4496827"/>
            <a:ext cx="3102123" cy="259859"/>
          </a:xfrm>
          <a:prstGeom prst="rect">
            <a:avLst/>
          </a:prstGeom>
          <a:noFill/>
          <a:ln/>
        </p:spPr>
        <p:txBody>
          <a:bodyPr vert="horz" wrap="square" lIns="0" tIns="0" rIns="0" bIns="0" rtlCol="0" anchor="t"/>
          <a:lstStyle/>
          <a:p>
            <a:pPr algn="ctr">
              <a:lnSpc>
                <a:spcPts val="2046"/>
              </a:lnSpc>
            </a:pPr>
            <a:r>
              <a:rPr lang="en-US" sz="1315" b="1" dirty="0">
                <a:solidFill>
                  <a:srgbClr val="000000"/>
                </a:solidFill>
                <a:latin typeface="ui-sans-serif" pitchFamily="34" charset="0"/>
                <a:ea typeface="ui-sans-serif" pitchFamily="34" charset="-122"/>
                <a:cs typeface="ui-sans-serif" pitchFamily="34" charset="-120"/>
              </a:rPr>
              <a:t>No long-term commitments</a:t>
            </a:r>
            <a:endParaRPr lang="en-US" sz="1315" dirty="0"/>
          </a:p>
        </p:txBody>
      </p:sp>
      <p:sp>
        <p:nvSpPr>
          <p:cNvPr id="19" name="Text 5"/>
          <p:cNvSpPr/>
          <p:nvPr/>
        </p:nvSpPr>
        <p:spPr>
          <a:xfrm>
            <a:off x="1206778" y="4830931"/>
            <a:ext cx="2399634" cy="259859"/>
          </a:xfrm>
          <a:prstGeom prst="rect">
            <a:avLst/>
          </a:prstGeom>
          <a:noFill/>
          <a:ln/>
        </p:spPr>
        <p:txBody>
          <a:bodyPr vert="horz" wrap="square" lIns="0" tIns="0" rIns="0" bIns="0" rtlCol="0" anchor="t"/>
          <a:lstStyle/>
          <a:p>
            <a:pPr algn="ctr">
              <a:lnSpc>
                <a:spcPts val="2046"/>
              </a:lnSpc>
            </a:pPr>
            <a:r>
              <a:rPr lang="en-US" sz="1315" b="1" dirty="0">
                <a:solidFill>
                  <a:srgbClr val="000000"/>
                </a:solidFill>
                <a:latin typeface="ui-sans-serif" pitchFamily="34" charset="0"/>
                <a:ea typeface="ui-sans-serif" pitchFamily="34" charset="-122"/>
                <a:cs typeface="ui-sans-serif" pitchFamily="34" charset="-120"/>
              </a:rPr>
              <a:t>No upfront payments</a:t>
            </a:r>
            <a:endParaRPr lang="en-US" sz="1315" dirty="0"/>
          </a:p>
        </p:txBody>
      </p:sp>
      <p:sp>
        <p:nvSpPr>
          <p:cNvPr id="20" name="Text 6"/>
          <p:cNvSpPr/>
          <p:nvPr/>
        </p:nvSpPr>
        <p:spPr>
          <a:xfrm>
            <a:off x="4405130" y="1341398"/>
            <a:ext cx="7028515"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Substantial Cost Reduction</a:t>
            </a:r>
            <a:endParaRPr lang="en-US" sz="1754" dirty="0"/>
          </a:p>
        </p:txBody>
      </p:sp>
      <p:sp>
        <p:nvSpPr>
          <p:cNvPr id="21" name="Text 7"/>
          <p:cNvSpPr/>
          <p:nvPr/>
        </p:nvSpPr>
        <p:spPr>
          <a:xfrm>
            <a:off x="4405130" y="1786870"/>
            <a:ext cx="7028515" cy="779577"/>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Spot Instances can deliver remarkable cost reductions, often up to 90% compared to On-Demand prices. This is achieved by leveraging AWS's unused compute capacity at a steep discount.</a:t>
            </a:r>
            <a:endParaRPr lang="en-US" sz="1315" dirty="0"/>
          </a:p>
        </p:txBody>
      </p:sp>
      <p:sp>
        <p:nvSpPr>
          <p:cNvPr id="22" name="Text 8"/>
          <p:cNvSpPr/>
          <p:nvPr/>
        </p:nvSpPr>
        <p:spPr>
          <a:xfrm>
            <a:off x="4915568" y="4942299"/>
            <a:ext cx="3337214"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No Upfront Costs</a:t>
            </a:r>
            <a:endParaRPr lang="en-US" sz="1315" dirty="0"/>
          </a:p>
        </p:txBody>
      </p:sp>
      <p:sp>
        <p:nvSpPr>
          <p:cNvPr id="23" name="Text 9"/>
          <p:cNvSpPr/>
          <p:nvPr/>
        </p:nvSpPr>
        <p:spPr>
          <a:xfrm>
            <a:off x="4915567" y="5202159"/>
            <a:ext cx="278101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Unlike Reserved Instances or Savings Plans</a:t>
            </a:r>
            <a:endParaRPr lang="en-US" sz="1169" dirty="0"/>
          </a:p>
        </p:txBody>
      </p:sp>
      <p:sp>
        <p:nvSpPr>
          <p:cNvPr id="24" name="Text 10"/>
          <p:cNvSpPr/>
          <p:nvPr/>
        </p:nvSpPr>
        <p:spPr>
          <a:xfrm>
            <a:off x="8448313" y="4942299"/>
            <a:ext cx="2963436"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Flexible Commitment</a:t>
            </a:r>
            <a:endParaRPr lang="en-US" sz="1315" dirty="0"/>
          </a:p>
        </p:txBody>
      </p:sp>
      <p:sp>
        <p:nvSpPr>
          <p:cNvPr id="25" name="Text 11"/>
          <p:cNvSpPr/>
          <p:nvPr/>
        </p:nvSpPr>
        <p:spPr>
          <a:xfrm>
            <a:off x="8448313" y="5202158"/>
            <a:ext cx="296343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Pay only for the capacity you use</a:t>
            </a:r>
            <a:endParaRPr lang="en-US" sz="1169"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1856135" cy="1856135"/>
          </a:xfrm>
          <a:prstGeom prst="rect">
            <a:avLst/>
          </a:prstGeom>
        </p:spPr>
      </p:pic>
      <p:pic>
        <p:nvPicPr>
          <p:cNvPr id="4" name="Image 2" descr="preencoded.png"/>
          <p:cNvPicPr>
            <a:picLocks noChangeAspect="1"/>
          </p:cNvPicPr>
          <p:nvPr/>
        </p:nvPicPr>
        <p:blipFill>
          <a:blip r:embed="rId5"/>
          <a:stretch>
            <a:fillRect/>
          </a:stretch>
        </p:blipFill>
        <p:spPr>
          <a:xfrm>
            <a:off x="9095060" y="5369210"/>
            <a:ext cx="1856135" cy="1856135"/>
          </a:xfrm>
          <a:prstGeom prst="rect">
            <a:avLst/>
          </a:prstGeom>
        </p:spPr>
      </p:pic>
      <p:pic>
        <p:nvPicPr>
          <p:cNvPr id="5" name="Image 3" descr="preencoded.png"/>
          <p:cNvPicPr>
            <a:picLocks noChangeAspect="1"/>
          </p:cNvPicPr>
          <p:nvPr/>
        </p:nvPicPr>
        <p:blipFill>
          <a:blip r:embed="rId6"/>
          <a:stretch>
            <a:fillRect/>
          </a:stretch>
        </p:blipFill>
        <p:spPr>
          <a:xfrm>
            <a:off x="445472" y="1007294"/>
            <a:ext cx="890945" cy="37123"/>
          </a:xfrm>
          <a:prstGeom prst="rect">
            <a:avLst/>
          </a:prstGeom>
        </p:spPr>
      </p:pic>
      <p:pic>
        <p:nvPicPr>
          <p:cNvPr id="6" name="Image 4" descr="preencoded.png"/>
          <p:cNvPicPr>
            <a:picLocks noChangeAspect="1"/>
          </p:cNvPicPr>
          <p:nvPr/>
        </p:nvPicPr>
        <p:blipFill>
          <a:blip r:embed="rId7"/>
          <a:stretch>
            <a:fillRect/>
          </a:stretch>
        </p:blipFill>
        <p:spPr>
          <a:xfrm>
            <a:off x="445472" y="1823993"/>
            <a:ext cx="5382791" cy="1893257"/>
          </a:xfrm>
          <a:prstGeom prst="rect">
            <a:avLst/>
          </a:prstGeom>
        </p:spPr>
      </p:pic>
      <p:pic>
        <p:nvPicPr>
          <p:cNvPr id="7" name="Image 5" descr="preencoded.png"/>
          <p:cNvPicPr>
            <a:picLocks noChangeAspect="1"/>
          </p:cNvPicPr>
          <p:nvPr/>
        </p:nvPicPr>
        <p:blipFill>
          <a:blip r:embed="rId8"/>
          <a:stretch>
            <a:fillRect/>
          </a:stretch>
        </p:blipFill>
        <p:spPr>
          <a:xfrm>
            <a:off x="631086" y="2009607"/>
            <a:ext cx="556840" cy="556840"/>
          </a:xfrm>
          <a:prstGeom prst="rect">
            <a:avLst/>
          </a:prstGeom>
        </p:spPr>
      </p:pic>
      <p:pic>
        <p:nvPicPr>
          <p:cNvPr id="8" name="Image 6" descr="preencoded.png"/>
          <p:cNvPicPr>
            <a:picLocks noChangeAspect="1"/>
          </p:cNvPicPr>
          <p:nvPr/>
        </p:nvPicPr>
        <p:blipFill>
          <a:blip r:embed="rId9"/>
          <a:stretch>
            <a:fillRect/>
          </a:stretch>
        </p:blipFill>
        <p:spPr>
          <a:xfrm>
            <a:off x="812060" y="2176659"/>
            <a:ext cx="194894" cy="222736"/>
          </a:xfrm>
          <a:prstGeom prst="rect">
            <a:avLst/>
          </a:prstGeom>
        </p:spPr>
      </p:pic>
      <p:pic>
        <p:nvPicPr>
          <p:cNvPr id="9" name="Image 7" descr="preencoded.png"/>
          <p:cNvPicPr>
            <a:picLocks noChangeAspect="1"/>
          </p:cNvPicPr>
          <p:nvPr/>
        </p:nvPicPr>
        <p:blipFill>
          <a:blip r:embed="rId7"/>
          <a:stretch>
            <a:fillRect/>
          </a:stretch>
        </p:blipFill>
        <p:spPr>
          <a:xfrm>
            <a:off x="6050999" y="1823993"/>
            <a:ext cx="5382791" cy="1893257"/>
          </a:xfrm>
          <a:prstGeom prst="rect">
            <a:avLst/>
          </a:prstGeom>
        </p:spPr>
      </p:pic>
      <p:pic>
        <p:nvPicPr>
          <p:cNvPr id="10" name="Image 8" descr="preencoded.png"/>
          <p:cNvPicPr>
            <a:picLocks noChangeAspect="1"/>
          </p:cNvPicPr>
          <p:nvPr/>
        </p:nvPicPr>
        <p:blipFill>
          <a:blip r:embed="rId10"/>
          <a:stretch>
            <a:fillRect/>
          </a:stretch>
        </p:blipFill>
        <p:spPr>
          <a:xfrm>
            <a:off x="6236613" y="2009607"/>
            <a:ext cx="556840" cy="556840"/>
          </a:xfrm>
          <a:prstGeom prst="rect">
            <a:avLst/>
          </a:prstGeom>
        </p:spPr>
      </p:pic>
      <p:pic>
        <p:nvPicPr>
          <p:cNvPr id="11" name="Image 9" descr="preencoded.png"/>
          <p:cNvPicPr>
            <a:picLocks noChangeAspect="1"/>
          </p:cNvPicPr>
          <p:nvPr/>
        </p:nvPicPr>
        <p:blipFill>
          <a:blip r:embed="rId11"/>
          <a:stretch>
            <a:fillRect/>
          </a:stretch>
        </p:blipFill>
        <p:spPr>
          <a:xfrm>
            <a:off x="6417587" y="2176659"/>
            <a:ext cx="194894" cy="222736"/>
          </a:xfrm>
          <a:prstGeom prst="rect">
            <a:avLst/>
          </a:prstGeom>
        </p:spPr>
      </p:pic>
      <p:pic>
        <p:nvPicPr>
          <p:cNvPr id="12" name="Image 10" descr="preencoded.png"/>
          <p:cNvPicPr>
            <a:picLocks noChangeAspect="1"/>
          </p:cNvPicPr>
          <p:nvPr/>
        </p:nvPicPr>
        <p:blipFill>
          <a:blip r:embed="rId12"/>
          <a:stretch>
            <a:fillRect/>
          </a:stretch>
        </p:blipFill>
        <p:spPr>
          <a:xfrm>
            <a:off x="445472" y="3939987"/>
            <a:ext cx="5382791" cy="1893257"/>
          </a:xfrm>
          <a:prstGeom prst="rect">
            <a:avLst/>
          </a:prstGeom>
        </p:spPr>
      </p:pic>
      <p:pic>
        <p:nvPicPr>
          <p:cNvPr id="13" name="Image 11" descr="preencoded.png"/>
          <p:cNvPicPr>
            <a:picLocks noChangeAspect="1"/>
          </p:cNvPicPr>
          <p:nvPr/>
        </p:nvPicPr>
        <p:blipFill>
          <a:blip r:embed="rId13"/>
          <a:stretch>
            <a:fillRect/>
          </a:stretch>
        </p:blipFill>
        <p:spPr>
          <a:xfrm>
            <a:off x="631086" y="4125600"/>
            <a:ext cx="556840" cy="556840"/>
          </a:xfrm>
          <a:prstGeom prst="rect">
            <a:avLst/>
          </a:prstGeom>
        </p:spPr>
      </p:pic>
      <p:pic>
        <p:nvPicPr>
          <p:cNvPr id="14" name="Image 12" descr="preencoded.png"/>
          <p:cNvPicPr>
            <a:picLocks noChangeAspect="1"/>
          </p:cNvPicPr>
          <p:nvPr/>
        </p:nvPicPr>
        <p:blipFill>
          <a:blip r:embed="rId14"/>
          <a:stretch>
            <a:fillRect/>
          </a:stretch>
        </p:blipFill>
        <p:spPr>
          <a:xfrm>
            <a:off x="784218" y="4292652"/>
            <a:ext cx="250578" cy="222736"/>
          </a:xfrm>
          <a:prstGeom prst="rect">
            <a:avLst/>
          </a:prstGeom>
        </p:spPr>
      </p:pic>
      <p:pic>
        <p:nvPicPr>
          <p:cNvPr id="15" name="Image 13" descr="preencoded.png"/>
          <p:cNvPicPr>
            <a:picLocks noChangeAspect="1"/>
          </p:cNvPicPr>
          <p:nvPr/>
        </p:nvPicPr>
        <p:blipFill>
          <a:blip r:embed="rId12"/>
          <a:stretch>
            <a:fillRect/>
          </a:stretch>
        </p:blipFill>
        <p:spPr>
          <a:xfrm>
            <a:off x="6050999" y="3939987"/>
            <a:ext cx="5382791" cy="1893257"/>
          </a:xfrm>
          <a:prstGeom prst="rect">
            <a:avLst/>
          </a:prstGeom>
        </p:spPr>
      </p:pic>
      <p:pic>
        <p:nvPicPr>
          <p:cNvPr id="16" name="Image 14" descr="preencoded.png"/>
          <p:cNvPicPr>
            <a:picLocks noChangeAspect="1"/>
          </p:cNvPicPr>
          <p:nvPr/>
        </p:nvPicPr>
        <p:blipFill>
          <a:blip r:embed="rId15"/>
          <a:stretch>
            <a:fillRect/>
          </a:stretch>
        </p:blipFill>
        <p:spPr>
          <a:xfrm>
            <a:off x="6236613" y="4125600"/>
            <a:ext cx="556840" cy="556840"/>
          </a:xfrm>
          <a:prstGeom prst="rect">
            <a:avLst/>
          </a:prstGeom>
        </p:spPr>
      </p:pic>
      <p:pic>
        <p:nvPicPr>
          <p:cNvPr id="17" name="Image 15" descr="preencoded.png"/>
          <p:cNvPicPr>
            <a:picLocks noChangeAspect="1"/>
          </p:cNvPicPr>
          <p:nvPr/>
        </p:nvPicPr>
        <p:blipFill>
          <a:blip r:embed="rId16"/>
          <a:stretch>
            <a:fillRect/>
          </a:stretch>
        </p:blipFill>
        <p:spPr>
          <a:xfrm>
            <a:off x="6403665" y="4292652"/>
            <a:ext cx="222736" cy="222736"/>
          </a:xfrm>
          <a:prstGeom prst="rect">
            <a:avLst/>
          </a:prstGeom>
        </p:spPr>
      </p:pic>
      <p:sp>
        <p:nvSpPr>
          <p:cNvPr id="18" name="Text 0"/>
          <p:cNvSpPr/>
          <p:nvPr/>
        </p:nvSpPr>
        <p:spPr>
          <a:xfrm>
            <a:off x="445472" y="524699"/>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Ideal Use Cases for Spot Instances</a:t>
            </a:r>
            <a:endParaRPr lang="en-US" sz="2631" dirty="0"/>
          </a:p>
        </p:txBody>
      </p:sp>
      <p:sp>
        <p:nvSpPr>
          <p:cNvPr id="19" name="Text 1"/>
          <p:cNvSpPr/>
          <p:nvPr/>
        </p:nvSpPr>
        <p:spPr>
          <a:xfrm>
            <a:off x="445472" y="1341398"/>
            <a:ext cx="13185981"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Spot Instances are ideal for workloads that are fault-tolerant, stateless, and flexible enough to handle potential interruptions.</a:t>
            </a:r>
            <a:endParaRPr lang="en-US" sz="1315" dirty="0"/>
          </a:p>
        </p:txBody>
      </p:sp>
      <p:sp>
        <p:nvSpPr>
          <p:cNvPr id="20" name="Text 2"/>
          <p:cNvSpPr/>
          <p:nvPr/>
        </p:nvSpPr>
        <p:spPr>
          <a:xfrm>
            <a:off x="1336417" y="2009606"/>
            <a:ext cx="5167479"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Big Data &amp; Analytics</a:t>
            </a:r>
            <a:endParaRPr lang="en-US" sz="1754" dirty="0"/>
          </a:p>
        </p:txBody>
      </p:sp>
      <p:sp>
        <p:nvSpPr>
          <p:cNvPr id="21" name="Text 3"/>
          <p:cNvSpPr/>
          <p:nvPr/>
        </p:nvSpPr>
        <p:spPr>
          <a:xfrm>
            <a:off x="1336417" y="2380833"/>
            <a:ext cx="4306233"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Process massive datasets with services like Amazon EMR, Hadoop, and Spark. Jobs can be distributed and restarted if interrupted.</a:t>
            </a:r>
            <a:endParaRPr lang="en-US" sz="1169" dirty="0"/>
          </a:p>
        </p:txBody>
      </p:sp>
      <p:sp>
        <p:nvSpPr>
          <p:cNvPr id="22" name="Text 4"/>
          <p:cNvSpPr/>
          <p:nvPr/>
        </p:nvSpPr>
        <p:spPr>
          <a:xfrm>
            <a:off x="6941944" y="2009606"/>
            <a:ext cx="430623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CI/CD Pipelines</a:t>
            </a:r>
            <a:endParaRPr lang="en-US" sz="1754" dirty="0"/>
          </a:p>
        </p:txBody>
      </p:sp>
      <p:sp>
        <p:nvSpPr>
          <p:cNvPr id="23" name="Text 5"/>
          <p:cNvSpPr/>
          <p:nvPr/>
        </p:nvSpPr>
        <p:spPr>
          <a:xfrm>
            <a:off x="6941944" y="2380833"/>
            <a:ext cx="4306233"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Run continuous integration and continuous delivery/deployment operations (e.g., Jenkins, Spinnaker) that can scale efficiently.</a:t>
            </a:r>
            <a:endParaRPr lang="en-US" sz="1169" dirty="0"/>
          </a:p>
        </p:txBody>
      </p:sp>
      <p:sp>
        <p:nvSpPr>
          <p:cNvPr id="24" name="Text 6"/>
          <p:cNvSpPr/>
          <p:nvPr/>
        </p:nvSpPr>
        <p:spPr>
          <a:xfrm>
            <a:off x="1336417" y="4125600"/>
            <a:ext cx="5167479"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Containerized Workloads</a:t>
            </a:r>
            <a:endParaRPr lang="en-US" sz="1754" dirty="0"/>
          </a:p>
        </p:txBody>
      </p:sp>
      <p:sp>
        <p:nvSpPr>
          <p:cNvPr id="25" name="Text 7"/>
          <p:cNvSpPr/>
          <p:nvPr/>
        </p:nvSpPr>
        <p:spPr>
          <a:xfrm>
            <a:off x="1336417" y="4496827"/>
            <a:ext cx="4306233"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Deploy scalable and fault-tolerant container clusters using Amazon ECS, Amazon EKS, or self-managed Kubernetes. Containers are inherently stateless.</a:t>
            </a:r>
            <a:endParaRPr lang="en-US" sz="1169" dirty="0"/>
          </a:p>
        </p:txBody>
      </p:sp>
      <p:sp>
        <p:nvSpPr>
          <p:cNvPr id="26" name="Text 8"/>
          <p:cNvSpPr/>
          <p:nvPr/>
        </p:nvSpPr>
        <p:spPr>
          <a:xfrm>
            <a:off x="6941944" y="4125600"/>
            <a:ext cx="5167479"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High-Performance Computing</a:t>
            </a:r>
            <a:endParaRPr lang="en-US" sz="1754" dirty="0"/>
          </a:p>
        </p:txBody>
      </p:sp>
      <p:sp>
        <p:nvSpPr>
          <p:cNvPr id="27" name="Text 9"/>
          <p:cNvSpPr/>
          <p:nvPr/>
        </p:nvSpPr>
        <p:spPr>
          <a:xfrm>
            <a:off x="6941944" y="4496827"/>
            <a:ext cx="4306233"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Accelerate complex simulations, scientific computations, and massively parallel jobs such as genomic sequencing and computational fluid dynamics.</a:t>
            </a:r>
            <a:endParaRPr lang="en-US" sz="1169"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0023127" y="79226"/>
            <a:ext cx="1856135" cy="1856135"/>
          </a:xfrm>
          <a:prstGeom prst="rect">
            <a:avLst/>
          </a:prstGeom>
        </p:spPr>
      </p:pic>
      <p:pic>
        <p:nvPicPr>
          <p:cNvPr id="4" name="Image 2" descr="preencoded.png"/>
          <p:cNvPicPr>
            <a:picLocks noChangeAspect="1"/>
          </p:cNvPicPr>
          <p:nvPr/>
        </p:nvPicPr>
        <p:blipFill>
          <a:blip r:embed="rId5"/>
          <a:stretch>
            <a:fillRect/>
          </a:stretch>
        </p:blipFill>
        <p:spPr>
          <a:xfrm>
            <a:off x="928067" y="4626757"/>
            <a:ext cx="1670521" cy="1670521"/>
          </a:xfrm>
          <a:prstGeom prst="rect">
            <a:avLst/>
          </a:prstGeom>
        </p:spPr>
      </p:pic>
      <p:pic>
        <p:nvPicPr>
          <p:cNvPr id="5" name="Image 3" descr="preencoded.png"/>
          <p:cNvPicPr>
            <a:picLocks noChangeAspect="1"/>
          </p:cNvPicPr>
          <p:nvPr/>
        </p:nvPicPr>
        <p:blipFill>
          <a:blip r:embed="rId6"/>
          <a:stretch>
            <a:fillRect/>
          </a:stretch>
        </p:blipFill>
        <p:spPr>
          <a:xfrm>
            <a:off x="445472" y="1007294"/>
            <a:ext cx="890945" cy="37123"/>
          </a:xfrm>
          <a:prstGeom prst="rect">
            <a:avLst/>
          </a:prstGeom>
        </p:spPr>
      </p:pic>
      <p:pic>
        <p:nvPicPr>
          <p:cNvPr id="6" name="Image 4" descr="preencoded.png"/>
          <p:cNvPicPr>
            <a:picLocks noChangeAspect="1"/>
          </p:cNvPicPr>
          <p:nvPr/>
        </p:nvPicPr>
        <p:blipFill>
          <a:blip r:embed="rId7"/>
          <a:stretch>
            <a:fillRect/>
          </a:stretch>
        </p:blipFill>
        <p:spPr>
          <a:xfrm>
            <a:off x="445472" y="1749748"/>
            <a:ext cx="5382791" cy="1076558"/>
          </a:xfrm>
          <a:prstGeom prst="rect">
            <a:avLst/>
          </a:prstGeom>
        </p:spPr>
      </p:pic>
      <p:pic>
        <p:nvPicPr>
          <p:cNvPr id="7" name="Image 5" descr="preencoded.png"/>
          <p:cNvPicPr>
            <a:picLocks noChangeAspect="1"/>
          </p:cNvPicPr>
          <p:nvPr/>
        </p:nvPicPr>
        <p:blipFill>
          <a:blip r:embed="rId8"/>
          <a:stretch>
            <a:fillRect/>
          </a:stretch>
        </p:blipFill>
        <p:spPr>
          <a:xfrm>
            <a:off x="593963" y="1898239"/>
            <a:ext cx="556840" cy="556840"/>
          </a:xfrm>
          <a:prstGeom prst="rect">
            <a:avLst/>
          </a:prstGeom>
        </p:spPr>
      </p:pic>
      <p:pic>
        <p:nvPicPr>
          <p:cNvPr id="8" name="Image 6" descr="preencoded.png"/>
          <p:cNvPicPr>
            <a:picLocks noChangeAspect="1"/>
          </p:cNvPicPr>
          <p:nvPr/>
        </p:nvPicPr>
        <p:blipFill>
          <a:blip r:embed="rId9"/>
          <a:stretch>
            <a:fillRect/>
          </a:stretch>
        </p:blipFill>
        <p:spPr>
          <a:xfrm>
            <a:off x="774937" y="2028168"/>
            <a:ext cx="194894" cy="296982"/>
          </a:xfrm>
          <a:prstGeom prst="rect">
            <a:avLst/>
          </a:prstGeom>
        </p:spPr>
      </p:pic>
      <p:pic>
        <p:nvPicPr>
          <p:cNvPr id="9" name="Image 7" descr="preencoded.png"/>
          <p:cNvPicPr>
            <a:picLocks noChangeAspect="1"/>
          </p:cNvPicPr>
          <p:nvPr/>
        </p:nvPicPr>
        <p:blipFill>
          <a:blip r:embed="rId7"/>
          <a:stretch>
            <a:fillRect/>
          </a:stretch>
        </p:blipFill>
        <p:spPr>
          <a:xfrm>
            <a:off x="6050999" y="1749748"/>
            <a:ext cx="5382791" cy="1076558"/>
          </a:xfrm>
          <a:prstGeom prst="rect">
            <a:avLst/>
          </a:prstGeom>
        </p:spPr>
      </p:pic>
      <p:pic>
        <p:nvPicPr>
          <p:cNvPr id="10" name="Image 8" descr="preencoded.png"/>
          <p:cNvPicPr>
            <a:picLocks noChangeAspect="1"/>
          </p:cNvPicPr>
          <p:nvPr/>
        </p:nvPicPr>
        <p:blipFill>
          <a:blip r:embed="rId10"/>
          <a:stretch>
            <a:fillRect/>
          </a:stretch>
        </p:blipFill>
        <p:spPr>
          <a:xfrm>
            <a:off x="6199490" y="1898239"/>
            <a:ext cx="556840" cy="556840"/>
          </a:xfrm>
          <a:prstGeom prst="rect">
            <a:avLst/>
          </a:prstGeom>
        </p:spPr>
      </p:pic>
      <p:pic>
        <p:nvPicPr>
          <p:cNvPr id="11" name="Image 9" descr="preencoded.png"/>
          <p:cNvPicPr>
            <a:picLocks noChangeAspect="1"/>
          </p:cNvPicPr>
          <p:nvPr/>
        </p:nvPicPr>
        <p:blipFill>
          <a:blip r:embed="rId11"/>
          <a:stretch>
            <a:fillRect/>
          </a:stretch>
        </p:blipFill>
        <p:spPr>
          <a:xfrm>
            <a:off x="6380464" y="2028168"/>
            <a:ext cx="194894" cy="296982"/>
          </a:xfrm>
          <a:prstGeom prst="rect">
            <a:avLst/>
          </a:prstGeom>
        </p:spPr>
      </p:pic>
      <p:pic>
        <p:nvPicPr>
          <p:cNvPr id="12" name="Image 10" descr="preencoded.png"/>
          <p:cNvPicPr>
            <a:picLocks noChangeAspect="1"/>
          </p:cNvPicPr>
          <p:nvPr/>
        </p:nvPicPr>
        <p:blipFill>
          <a:blip r:embed="rId12"/>
          <a:stretch>
            <a:fillRect/>
          </a:stretch>
        </p:blipFill>
        <p:spPr>
          <a:xfrm>
            <a:off x="445472" y="3049042"/>
            <a:ext cx="5382791" cy="1299294"/>
          </a:xfrm>
          <a:prstGeom prst="rect">
            <a:avLst/>
          </a:prstGeom>
        </p:spPr>
      </p:pic>
      <p:pic>
        <p:nvPicPr>
          <p:cNvPr id="13" name="Image 11" descr="preencoded.png"/>
          <p:cNvPicPr>
            <a:picLocks noChangeAspect="1"/>
          </p:cNvPicPr>
          <p:nvPr/>
        </p:nvPicPr>
        <p:blipFill>
          <a:blip r:embed="rId13"/>
          <a:stretch>
            <a:fillRect/>
          </a:stretch>
        </p:blipFill>
        <p:spPr>
          <a:xfrm>
            <a:off x="593963" y="3197533"/>
            <a:ext cx="556840" cy="556840"/>
          </a:xfrm>
          <a:prstGeom prst="rect">
            <a:avLst/>
          </a:prstGeom>
        </p:spPr>
      </p:pic>
      <p:pic>
        <p:nvPicPr>
          <p:cNvPr id="14" name="Image 12" descr="preencoded.png"/>
          <p:cNvPicPr>
            <a:picLocks noChangeAspect="1"/>
          </p:cNvPicPr>
          <p:nvPr/>
        </p:nvPicPr>
        <p:blipFill>
          <a:blip r:embed="rId14"/>
          <a:stretch>
            <a:fillRect/>
          </a:stretch>
        </p:blipFill>
        <p:spPr>
          <a:xfrm>
            <a:off x="788857" y="3327462"/>
            <a:ext cx="167052" cy="296982"/>
          </a:xfrm>
          <a:prstGeom prst="rect">
            <a:avLst/>
          </a:prstGeom>
        </p:spPr>
      </p:pic>
      <p:pic>
        <p:nvPicPr>
          <p:cNvPr id="15" name="Image 13" descr="preencoded.png"/>
          <p:cNvPicPr>
            <a:picLocks noChangeAspect="1"/>
          </p:cNvPicPr>
          <p:nvPr/>
        </p:nvPicPr>
        <p:blipFill>
          <a:blip r:embed="rId12"/>
          <a:stretch>
            <a:fillRect/>
          </a:stretch>
        </p:blipFill>
        <p:spPr>
          <a:xfrm>
            <a:off x="6050999" y="3049042"/>
            <a:ext cx="5382791" cy="1299294"/>
          </a:xfrm>
          <a:prstGeom prst="rect">
            <a:avLst/>
          </a:prstGeom>
        </p:spPr>
      </p:pic>
      <p:pic>
        <p:nvPicPr>
          <p:cNvPr id="16" name="Image 14" descr="preencoded.png"/>
          <p:cNvPicPr>
            <a:picLocks noChangeAspect="1"/>
          </p:cNvPicPr>
          <p:nvPr/>
        </p:nvPicPr>
        <p:blipFill>
          <a:blip r:embed="rId15"/>
          <a:stretch>
            <a:fillRect/>
          </a:stretch>
        </p:blipFill>
        <p:spPr>
          <a:xfrm>
            <a:off x="6199490" y="3197533"/>
            <a:ext cx="556840" cy="556840"/>
          </a:xfrm>
          <a:prstGeom prst="rect">
            <a:avLst/>
          </a:prstGeom>
        </p:spPr>
      </p:pic>
      <p:pic>
        <p:nvPicPr>
          <p:cNvPr id="17" name="Image 15" descr="preencoded.png"/>
          <p:cNvPicPr>
            <a:picLocks noChangeAspect="1"/>
          </p:cNvPicPr>
          <p:nvPr/>
        </p:nvPicPr>
        <p:blipFill>
          <a:blip r:embed="rId16"/>
          <a:stretch>
            <a:fillRect/>
          </a:stretch>
        </p:blipFill>
        <p:spPr>
          <a:xfrm>
            <a:off x="6338700" y="3327462"/>
            <a:ext cx="278420" cy="296982"/>
          </a:xfrm>
          <a:prstGeom prst="rect">
            <a:avLst/>
          </a:prstGeom>
        </p:spPr>
      </p:pic>
      <p:pic>
        <p:nvPicPr>
          <p:cNvPr id="18" name="Image 16" descr="preencoded.png"/>
          <p:cNvPicPr>
            <a:picLocks noChangeAspect="1"/>
          </p:cNvPicPr>
          <p:nvPr/>
        </p:nvPicPr>
        <p:blipFill>
          <a:blip r:embed="rId17"/>
          <a:stretch>
            <a:fillRect/>
          </a:stretch>
        </p:blipFill>
        <p:spPr>
          <a:xfrm>
            <a:off x="445472" y="4571073"/>
            <a:ext cx="10988318" cy="853822"/>
          </a:xfrm>
          <a:prstGeom prst="rect">
            <a:avLst/>
          </a:prstGeom>
        </p:spPr>
      </p:pic>
      <p:pic>
        <p:nvPicPr>
          <p:cNvPr id="19" name="Image 17" descr="preencoded.png"/>
          <p:cNvPicPr>
            <a:picLocks noChangeAspect="1"/>
          </p:cNvPicPr>
          <p:nvPr/>
        </p:nvPicPr>
        <p:blipFill>
          <a:blip r:embed="rId18"/>
          <a:stretch>
            <a:fillRect/>
          </a:stretch>
        </p:blipFill>
        <p:spPr>
          <a:xfrm>
            <a:off x="593963" y="4719564"/>
            <a:ext cx="556840" cy="556840"/>
          </a:xfrm>
          <a:prstGeom prst="rect">
            <a:avLst/>
          </a:prstGeom>
        </p:spPr>
      </p:pic>
      <p:pic>
        <p:nvPicPr>
          <p:cNvPr id="20" name="Image 18" descr="preencoded.png"/>
          <p:cNvPicPr>
            <a:picLocks noChangeAspect="1"/>
          </p:cNvPicPr>
          <p:nvPr/>
        </p:nvPicPr>
        <p:blipFill>
          <a:blip r:embed="rId19"/>
          <a:stretch>
            <a:fillRect/>
          </a:stretch>
        </p:blipFill>
        <p:spPr>
          <a:xfrm>
            <a:off x="761015" y="4849493"/>
            <a:ext cx="222736" cy="296982"/>
          </a:xfrm>
          <a:prstGeom prst="rect">
            <a:avLst/>
          </a:prstGeom>
        </p:spPr>
      </p:pic>
      <p:sp>
        <p:nvSpPr>
          <p:cNvPr id="21" name="Text 0"/>
          <p:cNvSpPr/>
          <p:nvPr/>
        </p:nvSpPr>
        <p:spPr>
          <a:xfrm>
            <a:off x="445472" y="524699"/>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When to Avoid Spot Instances</a:t>
            </a:r>
            <a:endParaRPr lang="en-US" sz="2631" dirty="0"/>
          </a:p>
        </p:txBody>
      </p:sp>
      <p:sp>
        <p:nvSpPr>
          <p:cNvPr id="22" name="Text 1"/>
          <p:cNvSpPr/>
          <p:nvPr/>
        </p:nvSpPr>
        <p:spPr>
          <a:xfrm>
            <a:off x="445472" y="1267153"/>
            <a:ext cx="13185981"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While Spot Instances offer cost savings, they're not suitable for all workloads. Avoid using Spot Instances for:</a:t>
            </a:r>
            <a:endParaRPr lang="en-US" sz="1315" dirty="0"/>
          </a:p>
        </p:txBody>
      </p:sp>
      <p:sp>
        <p:nvSpPr>
          <p:cNvPr id="23" name="Text 2"/>
          <p:cNvSpPr/>
          <p:nvPr/>
        </p:nvSpPr>
        <p:spPr>
          <a:xfrm>
            <a:off x="1299294" y="1898238"/>
            <a:ext cx="438047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Critical Databases</a:t>
            </a:r>
            <a:endParaRPr lang="en-US" sz="1461" dirty="0"/>
          </a:p>
        </p:txBody>
      </p:sp>
      <p:sp>
        <p:nvSpPr>
          <p:cNvPr id="24" name="Text 3"/>
          <p:cNvSpPr/>
          <p:nvPr/>
        </p:nvSpPr>
        <p:spPr>
          <a:xfrm>
            <a:off x="1299294" y="2232343"/>
            <a:ext cx="438047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Relational databases or stateful data stores requiring consistent access and cannot tolerate interruptions.</a:t>
            </a:r>
            <a:endParaRPr lang="en-US" sz="1169" dirty="0"/>
          </a:p>
        </p:txBody>
      </p:sp>
      <p:sp>
        <p:nvSpPr>
          <p:cNvPr id="25" name="Text 4"/>
          <p:cNvSpPr/>
          <p:nvPr/>
        </p:nvSpPr>
        <p:spPr>
          <a:xfrm>
            <a:off x="6904821" y="1898238"/>
            <a:ext cx="5256574"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Stateful Applications</a:t>
            </a:r>
            <a:endParaRPr lang="en-US" sz="1461" dirty="0"/>
          </a:p>
        </p:txBody>
      </p:sp>
      <p:sp>
        <p:nvSpPr>
          <p:cNvPr id="26" name="Text 5"/>
          <p:cNvSpPr/>
          <p:nvPr/>
        </p:nvSpPr>
        <p:spPr>
          <a:xfrm>
            <a:off x="6904821" y="2232343"/>
            <a:ext cx="438047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Applications relying heavily on persistent state that cannot easily save progress or resume from interruption.</a:t>
            </a:r>
            <a:endParaRPr lang="en-US" sz="1169" dirty="0"/>
          </a:p>
        </p:txBody>
      </p:sp>
      <p:sp>
        <p:nvSpPr>
          <p:cNvPr id="27" name="Text 6"/>
          <p:cNvSpPr/>
          <p:nvPr/>
        </p:nvSpPr>
        <p:spPr>
          <a:xfrm>
            <a:off x="1299294" y="3197533"/>
            <a:ext cx="5256574"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Real-time Processing</a:t>
            </a:r>
            <a:endParaRPr lang="en-US" sz="1461" dirty="0"/>
          </a:p>
        </p:txBody>
      </p:sp>
      <p:sp>
        <p:nvSpPr>
          <p:cNvPr id="28" name="Text 7"/>
          <p:cNvSpPr/>
          <p:nvPr/>
        </p:nvSpPr>
        <p:spPr>
          <a:xfrm>
            <a:off x="1299294" y="3531637"/>
            <a:ext cx="4380478"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Applications demanding low-latency processing or real-time data analysis where consistent performance is paramount.</a:t>
            </a:r>
            <a:endParaRPr lang="en-US" sz="1169" dirty="0"/>
          </a:p>
        </p:txBody>
      </p:sp>
      <p:sp>
        <p:nvSpPr>
          <p:cNvPr id="29" name="Text 8"/>
          <p:cNvSpPr/>
          <p:nvPr/>
        </p:nvSpPr>
        <p:spPr>
          <a:xfrm>
            <a:off x="6904821" y="3197533"/>
            <a:ext cx="5256574"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Highly Coupled Systems</a:t>
            </a:r>
            <a:endParaRPr lang="en-US" sz="1461" dirty="0"/>
          </a:p>
        </p:txBody>
      </p:sp>
      <p:sp>
        <p:nvSpPr>
          <p:cNvPr id="30" name="Text 9"/>
          <p:cNvSpPr/>
          <p:nvPr/>
        </p:nvSpPr>
        <p:spPr>
          <a:xfrm>
            <a:off x="6904821" y="3531637"/>
            <a:ext cx="438047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Workloads with tight interdependencies between instance nodes, as interruptions can disrupt coordination.</a:t>
            </a:r>
            <a:endParaRPr lang="en-US" sz="1169" dirty="0"/>
          </a:p>
        </p:txBody>
      </p:sp>
      <p:sp>
        <p:nvSpPr>
          <p:cNvPr id="31" name="Text 10"/>
          <p:cNvSpPr/>
          <p:nvPr/>
        </p:nvSpPr>
        <p:spPr>
          <a:xfrm>
            <a:off x="1299294" y="4719563"/>
            <a:ext cx="9429599"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Strict Uptime Requirements</a:t>
            </a:r>
            <a:endParaRPr lang="en-US" sz="1461" dirty="0"/>
          </a:p>
        </p:txBody>
      </p:sp>
      <p:sp>
        <p:nvSpPr>
          <p:cNvPr id="32" name="Text 11"/>
          <p:cNvSpPr/>
          <p:nvPr/>
        </p:nvSpPr>
        <p:spPr>
          <a:xfrm>
            <a:off x="1299294" y="5053668"/>
            <a:ext cx="1131552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Applications where continuous availability is non-negotiable and cannot withstand the risk of a two-minute interruption notice.</a:t>
            </a:r>
            <a:endParaRPr lang="en-US" sz="1169"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A489B-06DB-3C06-E976-4FB0197A4B4C}"/>
            </a:ext>
          </a:extLst>
        </p:cNvPr>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703D880F-ECC6-5BA0-5896-D056ABF991FE}"/>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3741298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3"/>
          <a:stretch>
            <a:fillRect/>
          </a:stretch>
        </p:blipFill>
        <p:spPr>
          <a:xfrm>
            <a:off x="-1" y="79227"/>
            <a:ext cx="11879263" cy="6682085"/>
          </a:xfrm>
          <a:prstGeom prst="rect">
            <a:avLst/>
          </a:prstGeom>
        </p:spPr>
      </p:pic>
      <p:pic>
        <p:nvPicPr>
          <p:cNvPr id="5" name="Image 3" descr="preencoded.png"/>
          <p:cNvPicPr>
            <a:picLocks noChangeAspect="1"/>
          </p:cNvPicPr>
          <p:nvPr/>
        </p:nvPicPr>
        <p:blipFill>
          <a:blip r:embed="rId4"/>
          <a:stretch>
            <a:fillRect/>
          </a:stretch>
        </p:blipFill>
        <p:spPr>
          <a:xfrm>
            <a:off x="296981" y="1192907"/>
            <a:ext cx="5531282" cy="1744767"/>
          </a:xfrm>
          <a:prstGeom prst="rect">
            <a:avLst/>
          </a:prstGeom>
        </p:spPr>
      </p:pic>
      <p:pic>
        <p:nvPicPr>
          <p:cNvPr id="6" name="Image 4" descr="preencoded.png"/>
          <p:cNvPicPr>
            <a:picLocks noChangeAspect="1"/>
          </p:cNvPicPr>
          <p:nvPr/>
        </p:nvPicPr>
        <p:blipFill>
          <a:blip r:embed="rId5"/>
          <a:stretch>
            <a:fillRect/>
          </a:stretch>
        </p:blipFill>
        <p:spPr>
          <a:xfrm>
            <a:off x="445472" y="1341398"/>
            <a:ext cx="185613" cy="259859"/>
          </a:xfrm>
          <a:prstGeom prst="rect">
            <a:avLst/>
          </a:prstGeom>
        </p:spPr>
      </p:pic>
      <p:pic>
        <p:nvPicPr>
          <p:cNvPr id="7" name="Image 5" descr="preencoded.png"/>
          <p:cNvPicPr>
            <a:picLocks noChangeAspect="1"/>
          </p:cNvPicPr>
          <p:nvPr/>
        </p:nvPicPr>
        <p:blipFill>
          <a:blip r:embed="rId6"/>
          <a:stretch>
            <a:fillRect/>
          </a:stretch>
        </p:blipFill>
        <p:spPr>
          <a:xfrm>
            <a:off x="296981" y="3086165"/>
            <a:ext cx="5531282" cy="3006938"/>
          </a:xfrm>
          <a:prstGeom prst="rect">
            <a:avLst/>
          </a:prstGeom>
        </p:spPr>
      </p:pic>
      <p:pic>
        <p:nvPicPr>
          <p:cNvPr id="8" name="Image 6" descr="preencoded.png"/>
          <p:cNvPicPr>
            <a:picLocks noChangeAspect="1"/>
          </p:cNvPicPr>
          <p:nvPr/>
        </p:nvPicPr>
        <p:blipFill>
          <a:blip r:embed="rId7"/>
          <a:stretch>
            <a:fillRect/>
          </a:stretch>
        </p:blipFill>
        <p:spPr>
          <a:xfrm>
            <a:off x="526533" y="4459705"/>
            <a:ext cx="278420" cy="334104"/>
          </a:xfrm>
          <a:prstGeom prst="rect">
            <a:avLst/>
          </a:prstGeom>
        </p:spPr>
      </p:pic>
      <p:pic>
        <p:nvPicPr>
          <p:cNvPr id="9" name="Image 7" descr="preencoded.png"/>
          <p:cNvPicPr>
            <a:picLocks noChangeAspect="1"/>
          </p:cNvPicPr>
          <p:nvPr/>
        </p:nvPicPr>
        <p:blipFill>
          <a:blip r:embed="rId8"/>
          <a:stretch>
            <a:fillRect/>
          </a:stretch>
        </p:blipFill>
        <p:spPr>
          <a:xfrm>
            <a:off x="5150483" y="4459705"/>
            <a:ext cx="278420" cy="334104"/>
          </a:xfrm>
          <a:prstGeom prst="rect">
            <a:avLst/>
          </a:prstGeom>
        </p:spPr>
      </p:pic>
      <p:pic>
        <p:nvPicPr>
          <p:cNvPr id="13" name="Image 11" descr="preencoded.png"/>
          <p:cNvPicPr>
            <a:picLocks noChangeAspect="1"/>
          </p:cNvPicPr>
          <p:nvPr/>
        </p:nvPicPr>
        <p:blipFill>
          <a:blip r:embed="rId9"/>
          <a:stretch>
            <a:fillRect/>
          </a:stretch>
        </p:blipFill>
        <p:spPr>
          <a:xfrm>
            <a:off x="6050999" y="1192907"/>
            <a:ext cx="5531282" cy="2227362"/>
          </a:xfrm>
          <a:prstGeom prst="rect">
            <a:avLst/>
          </a:prstGeom>
        </p:spPr>
      </p:pic>
      <p:pic>
        <p:nvPicPr>
          <p:cNvPr id="14" name="Image 12" descr="preencoded.png"/>
          <p:cNvPicPr>
            <a:picLocks noChangeAspect="1"/>
          </p:cNvPicPr>
          <p:nvPr/>
        </p:nvPicPr>
        <p:blipFill>
          <a:blip r:embed="rId10"/>
          <a:stretch>
            <a:fillRect/>
          </a:stretch>
        </p:blipFill>
        <p:spPr>
          <a:xfrm>
            <a:off x="6199490" y="1341398"/>
            <a:ext cx="185613" cy="259859"/>
          </a:xfrm>
          <a:prstGeom prst="rect">
            <a:avLst/>
          </a:prstGeom>
        </p:spPr>
      </p:pic>
      <p:pic>
        <p:nvPicPr>
          <p:cNvPr id="15" name="Image 13" descr="preencoded.png"/>
          <p:cNvPicPr>
            <a:picLocks noChangeAspect="1"/>
          </p:cNvPicPr>
          <p:nvPr/>
        </p:nvPicPr>
        <p:blipFill>
          <a:blip r:embed="rId11"/>
          <a:stretch>
            <a:fillRect/>
          </a:stretch>
        </p:blipFill>
        <p:spPr>
          <a:xfrm>
            <a:off x="6199490" y="1712625"/>
            <a:ext cx="5234300" cy="1336417"/>
          </a:xfrm>
          <a:prstGeom prst="rect">
            <a:avLst/>
          </a:prstGeom>
        </p:spPr>
      </p:pic>
      <p:pic>
        <p:nvPicPr>
          <p:cNvPr id="16" name="Image 14" descr="preencoded.png"/>
          <p:cNvPicPr>
            <a:picLocks noChangeAspect="1"/>
          </p:cNvPicPr>
          <p:nvPr/>
        </p:nvPicPr>
        <p:blipFill>
          <a:blip r:embed="rId12"/>
          <a:stretch>
            <a:fillRect/>
          </a:stretch>
        </p:blipFill>
        <p:spPr>
          <a:xfrm>
            <a:off x="6199490" y="1712625"/>
            <a:ext cx="5234300" cy="1336417"/>
          </a:xfrm>
          <a:prstGeom prst="rect">
            <a:avLst/>
          </a:prstGeom>
        </p:spPr>
      </p:pic>
      <p:pic>
        <p:nvPicPr>
          <p:cNvPr id="17" name="Image 15" descr="preencoded.png"/>
          <p:cNvPicPr>
            <a:picLocks noChangeAspect="1"/>
          </p:cNvPicPr>
          <p:nvPr/>
        </p:nvPicPr>
        <p:blipFill>
          <a:blip r:embed="rId13"/>
          <a:stretch>
            <a:fillRect/>
          </a:stretch>
        </p:blipFill>
        <p:spPr>
          <a:xfrm>
            <a:off x="6199490" y="1712625"/>
            <a:ext cx="5234300" cy="334104"/>
          </a:xfrm>
          <a:prstGeom prst="rect">
            <a:avLst/>
          </a:prstGeom>
        </p:spPr>
      </p:pic>
      <p:pic>
        <p:nvPicPr>
          <p:cNvPr id="18" name="Image 16" descr="preencoded.png"/>
          <p:cNvPicPr>
            <a:picLocks noChangeAspect="1"/>
          </p:cNvPicPr>
          <p:nvPr/>
        </p:nvPicPr>
        <p:blipFill>
          <a:blip r:embed="rId14"/>
          <a:stretch>
            <a:fillRect/>
          </a:stretch>
        </p:blipFill>
        <p:spPr>
          <a:xfrm>
            <a:off x="6199490" y="2380834"/>
            <a:ext cx="5234300" cy="334104"/>
          </a:xfrm>
          <a:prstGeom prst="rect">
            <a:avLst/>
          </a:prstGeom>
        </p:spPr>
      </p:pic>
      <p:pic>
        <p:nvPicPr>
          <p:cNvPr id="19" name="Image 17" descr="preencoded.png"/>
          <p:cNvPicPr>
            <a:picLocks noChangeAspect="1"/>
          </p:cNvPicPr>
          <p:nvPr/>
        </p:nvPicPr>
        <p:blipFill>
          <a:blip r:embed="rId15"/>
          <a:stretch>
            <a:fillRect/>
          </a:stretch>
        </p:blipFill>
        <p:spPr>
          <a:xfrm>
            <a:off x="6199490" y="2714938"/>
            <a:ext cx="5234300" cy="334104"/>
          </a:xfrm>
          <a:prstGeom prst="rect">
            <a:avLst/>
          </a:prstGeom>
        </p:spPr>
      </p:pic>
      <p:pic>
        <p:nvPicPr>
          <p:cNvPr id="20" name="Image 18" descr="preencoded.png"/>
          <p:cNvPicPr>
            <a:picLocks noChangeAspect="1"/>
          </p:cNvPicPr>
          <p:nvPr/>
        </p:nvPicPr>
        <p:blipFill>
          <a:blip r:embed="rId16"/>
          <a:stretch>
            <a:fillRect/>
          </a:stretch>
        </p:blipFill>
        <p:spPr>
          <a:xfrm>
            <a:off x="6050999" y="3568760"/>
            <a:ext cx="5531282" cy="1559153"/>
          </a:xfrm>
          <a:prstGeom prst="rect">
            <a:avLst/>
          </a:prstGeom>
        </p:spPr>
      </p:pic>
      <p:pic>
        <p:nvPicPr>
          <p:cNvPr id="21" name="Image 19" descr="preencoded.png"/>
          <p:cNvPicPr>
            <a:picLocks noChangeAspect="1"/>
          </p:cNvPicPr>
          <p:nvPr/>
        </p:nvPicPr>
        <p:blipFill>
          <a:blip r:embed="rId17"/>
          <a:stretch>
            <a:fillRect/>
          </a:stretch>
        </p:blipFill>
        <p:spPr>
          <a:xfrm>
            <a:off x="6199490" y="3717250"/>
            <a:ext cx="185613" cy="259859"/>
          </a:xfrm>
          <a:prstGeom prst="rect">
            <a:avLst/>
          </a:prstGeom>
        </p:spPr>
      </p:pic>
      <p:pic>
        <p:nvPicPr>
          <p:cNvPr id="22" name="Image 20" descr="preencoded.png"/>
          <p:cNvPicPr>
            <a:picLocks noChangeAspect="1"/>
          </p:cNvPicPr>
          <p:nvPr/>
        </p:nvPicPr>
        <p:blipFill>
          <a:blip r:embed="rId18"/>
          <a:stretch>
            <a:fillRect/>
          </a:stretch>
        </p:blipFill>
        <p:spPr>
          <a:xfrm>
            <a:off x="6199490" y="4088477"/>
            <a:ext cx="5234300" cy="668209"/>
          </a:xfrm>
          <a:prstGeom prst="rect">
            <a:avLst/>
          </a:prstGeom>
        </p:spPr>
      </p:pic>
      <p:pic>
        <p:nvPicPr>
          <p:cNvPr id="23" name="Image 21" descr="preencoded.png"/>
          <p:cNvPicPr>
            <a:picLocks noChangeAspect="1"/>
          </p:cNvPicPr>
          <p:nvPr/>
        </p:nvPicPr>
        <p:blipFill>
          <a:blip r:embed="rId19"/>
          <a:stretch>
            <a:fillRect/>
          </a:stretch>
        </p:blipFill>
        <p:spPr>
          <a:xfrm>
            <a:off x="6199490" y="4088477"/>
            <a:ext cx="5234300" cy="668209"/>
          </a:xfrm>
          <a:prstGeom prst="rect">
            <a:avLst/>
          </a:prstGeom>
        </p:spPr>
      </p:pic>
      <p:pic>
        <p:nvPicPr>
          <p:cNvPr id="24" name="Image 22" descr="preencoded.png"/>
          <p:cNvPicPr>
            <a:picLocks noChangeAspect="1"/>
          </p:cNvPicPr>
          <p:nvPr/>
        </p:nvPicPr>
        <p:blipFill>
          <a:blip r:embed="rId13"/>
          <a:stretch>
            <a:fillRect/>
          </a:stretch>
        </p:blipFill>
        <p:spPr>
          <a:xfrm>
            <a:off x="6199490" y="4088478"/>
            <a:ext cx="5234300" cy="334104"/>
          </a:xfrm>
          <a:prstGeom prst="rect">
            <a:avLst/>
          </a:prstGeom>
        </p:spPr>
      </p:pic>
      <p:pic>
        <p:nvPicPr>
          <p:cNvPr id="25" name="Image 23" descr="preencoded.png"/>
          <p:cNvPicPr>
            <a:picLocks noChangeAspect="1"/>
          </p:cNvPicPr>
          <p:nvPr/>
        </p:nvPicPr>
        <p:blipFill>
          <a:blip r:embed="rId20"/>
          <a:stretch>
            <a:fillRect/>
          </a:stretch>
        </p:blipFill>
        <p:spPr>
          <a:xfrm>
            <a:off x="6050999" y="5276404"/>
            <a:ext cx="5531282" cy="1410662"/>
          </a:xfrm>
          <a:prstGeom prst="rect">
            <a:avLst/>
          </a:prstGeom>
        </p:spPr>
      </p:pic>
      <p:pic>
        <p:nvPicPr>
          <p:cNvPr id="26" name="Image 24" descr="preencoded.png"/>
          <p:cNvPicPr>
            <a:picLocks noChangeAspect="1"/>
          </p:cNvPicPr>
          <p:nvPr/>
        </p:nvPicPr>
        <p:blipFill>
          <a:blip r:embed="rId21"/>
          <a:stretch>
            <a:fillRect/>
          </a:stretch>
        </p:blipFill>
        <p:spPr>
          <a:xfrm>
            <a:off x="6162368" y="5387772"/>
            <a:ext cx="139210" cy="259859"/>
          </a:xfrm>
          <a:prstGeom prst="rect">
            <a:avLst/>
          </a:prstGeom>
        </p:spPr>
      </p:pic>
      <p:sp>
        <p:nvSpPr>
          <p:cNvPr id="27" name="Text 0"/>
          <p:cNvSpPr/>
          <p:nvPr/>
        </p:nvSpPr>
        <p:spPr>
          <a:xfrm>
            <a:off x="296982" y="524699"/>
            <a:ext cx="1015676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rial" pitchFamily="34" charset="0"/>
                <a:ea typeface="Arial" pitchFamily="34" charset="-122"/>
                <a:cs typeface="Arial" pitchFamily="34" charset="-120"/>
              </a:rPr>
              <a:t>Security Group</a:t>
            </a:r>
            <a:endParaRPr lang="en-US" sz="2631" dirty="0"/>
          </a:p>
        </p:txBody>
      </p:sp>
      <p:sp>
        <p:nvSpPr>
          <p:cNvPr id="28" name="Text 1"/>
          <p:cNvSpPr/>
          <p:nvPr/>
        </p:nvSpPr>
        <p:spPr>
          <a:xfrm>
            <a:off x="742454" y="1341398"/>
            <a:ext cx="266152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Arial" pitchFamily="34" charset="0"/>
                <a:ea typeface="Arial" pitchFamily="34" charset="-122"/>
                <a:cs typeface="Arial" pitchFamily="34" charset="-120"/>
              </a:rPr>
              <a:t>Security Group Overview</a:t>
            </a:r>
            <a:endParaRPr lang="en-US" sz="1461" dirty="0"/>
          </a:p>
        </p:txBody>
      </p:sp>
      <p:sp>
        <p:nvSpPr>
          <p:cNvPr id="29" name="Text 2"/>
          <p:cNvSpPr/>
          <p:nvPr/>
        </p:nvSpPr>
        <p:spPr>
          <a:xfrm>
            <a:off x="482595" y="1712625"/>
            <a:ext cx="6236613"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24242"/>
                </a:solidFill>
                <a:latin typeface="Arial" pitchFamily="34" charset="0"/>
                <a:ea typeface="Arial" pitchFamily="34" charset="-122"/>
                <a:cs typeface="Arial" pitchFamily="34" charset="-120"/>
              </a:rPr>
              <a:t>Virtual firewall for EC2 instances</a:t>
            </a:r>
            <a:endParaRPr lang="en-US" sz="1023" dirty="0"/>
          </a:p>
        </p:txBody>
      </p:sp>
      <p:sp>
        <p:nvSpPr>
          <p:cNvPr id="30" name="Text 3"/>
          <p:cNvSpPr/>
          <p:nvPr/>
        </p:nvSpPr>
        <p:spPr>
          <a:xfrm>
            <a:off x="482595" y="1935361"/>
            <a:ext cx="6236613"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24242"/>
                </a:solidFill>
                <a:latin typeface="Arial" pitchFamily="34" charset="0"/>
                <a:ea typeface="Arial" pitchFamily="34" charset="-122"/>
                <a:cs typeface="Arial" pitchFamily="34" charset="-120"/>
              </a:rPr>
              <a:t>Controls inbound and outbound traffic</a:t>
            </a:r>
            <a:endParaRPr lang="en-US" sz="1023" dirty="0"/>
          </a:p>
        </p:txBody>
      </p:sp>
      <p:sp>
        <p:nvSpPr>
          <p:cNvPr id="32" name="Text 5"/>
          <p:cNvSpPr/>
          <p:nvPr/>
        </p:nvSpPr>
        <p:spPr>
          <a:xfrm>
            <a:off x="482595" y="2162305"/>
            <a:ext cx="6236613"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24242"/>
                </a:solidFill>
                <a:latin typeface="Arial" pitchFamily="34" charset="0"/>
                <a:ea typeface="Arial" pitchFamily="34" charset="-122"/>
                <a:cs typeface="Arial" pitchFamily="34" charset="-120"/>
              </a:rPr>
              <a:t>Multiple security groups can be assigned to instance</a:t>
            </a:r>
            <a:endParaRPr lang="en-US" sz="1023" dirty="0"/>
          </a:p>
        </p:txBody>
      </p:sp>
      <p:sp>
        <p:nvSpPr>
          <p:cNvPr id="33" name="Text 6"/>
          <p:cNvSpPr/>
          <p:nvPr/>
        </p:nvSpPr>
        <p:spPr>
          <a:xfrm>
            <a:off x="482595" y="2393444"/>
            <a:ext cx="5197177"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24242"/>
                </a:solidFill>
                <a:latin typeface="Arial" pitchFamily="34" charset="0"/>
                <a:ea typeface="Arial" pitchFamily="34" charset="-122"/>
                <a:cs typeface="Arial" pitchFamily="34" charset="-120"/>
              </a:rPr>
              <a:t>Region and VPC specific</a:t>
            </a:r>
            <a:endParaRPr lang="en-US" sz="1023" dirty="0"/>
          </a:p>
        </p:txBody>
      </p:sp>
      <p:sp>
        <p:nvSpPr>
          <p:cNvPr id="34" name="Text 7"/>
          <p:cNvSpPr/>
          <p:nvPr/>
        </p:nvSpPr>
        <p:spPr>
          <a:xfrm>
            <a:off x="445472" y="3234656"/>
            <a:ext cx="5234300" cy="222736"/>
          </a:xfrm>
          <a:prstGeom prst="rect">
            <a:avLst/>
          </a:prstGeom>
          <a:noFill/>
          <a:ln/>
        </p:spPr>
        <p:txBody>
          <a:bodyPr vert="horz" wrap="square" lIns="0" tIns="0" rIns="0" bIns="0" rtlCol="0" anchor="t"/>
          <a:lstStyle/>
          <a:p>
            <a:pPr algn="ctr">
              <a:lnSpc>
                <a:spcPts val="1754"/>
              </a:lnSpc>
            </a:pPr>
            <a:r>
              <a:rPr lang="en-US" sz="1169" b="1" dirty="0">
                <a:solidFill>
                  <a:srgbClr val="424242"/>
                </a:solidFill>
                <a:latin typeface="Arial" pitchFamily="34" charset="0"/>
                <a:ea typeface="Arial" pitchFamily="34" charset="-122"/>
                <a:cs typeface="Arial" pitchFamily="34" charset="-120"/>
              </a:rPr>
              <a:t>Security Group as a Firewall</a:t>
            </a:r>
            <a:endParaRPr lang="en-US" sz="1169" dirty="0"/>
          </a:p>
        </p:txBody>
      </p:sp>
      <p:sp>
        <p:nvSpPr>
          <p:cNvPr id="35" name="Text 8"/>
          <p:cNvSpPr/>
          <p:nvPr/>
        </p:nvSpPr>
        <p:spPr>
          <a:xfrm>
            <a:off x="445472" y="4868054"/>
            <a:ext cx="528824"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Internet</a:t>
            </a:r>
            <a:endParaRPr lang="en-US" sz="1023" dirty="0"/>
          </a:p>
        </p:txBody>
      </p:sp>
      <p:sp>
        <p:nvSpPr>
          <p:cNvPr id="36" name="Text 9"/>
          <p:cNvSpPr/>
          <p:nvPr/>
        </p:nvSpPr>
        <p:spPr>
          <a:xfrm>
            <a:off x="4899616" y="4868054"/>
            <a:ext cx="936188"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EC2 Instance</a:t>
            </a:r>
            <a:endParaRPr lang="en-US" sz="1023" dirty="0"/>
          </a:p>
        </p:txBody>
      </p:sp>
      <p:sp>
        <p:nvSpPr>
          <p:cNvPr id="37" name="Text 10"/>
          <p:cNvSpPr/>
          <p:nvPr/>
        </p:nvSpPr>
        <p:spPr>
          <a:xfrm>
            <a:off x="2438961" y="3939987"/>
            <a:ext cx="1247323" cy="148491"/>
          </a:xfrm>
          <a:prstGeom prst="rect">
            <a:avLst/>
          </a:prstGeom>
          <a:noFill/>
          <a:ln/>
        </p:spPr>
        <p:txBody>
          <a:bodyPr vert="horz" wrap="square" lIns="0" tIns="0" rIns="0" bIns="0" rtlCol="0" anchor="t"/>
          <a:lstStyle/>
          <a:p>
            <a:pPr algn="ctr">
              <a:lnSpc>
                <a:spcPts val="1169"/>
              </a:lnSpc>
            </a:pPr>
            <a:r>
              <a:rPr lang="en-US" sz="877" b="1" dirty="0">
                <a:solidFill>
                  <a:srgbClr val="B91C1C"/>
                </a:solidFill>
                <a:latin typeface="Arial" pitchFamily="34" charset="0"/>
                <a:ea typeface="Arial" pitchFamily="34" charset="-122"/>
                <a:cs typeface="Arial" pitchFamily="34" charset="-120"/>
              </a:rPr>
              <a:t>Security Group</a:t>
            </a:r>
            <a:endParaRPr lang="en-US" sz="877" dirty="0"/>
          </a:p>
        </p:txBody>
      </p:sp>
      <p:sp>
        <p:nvSpPr>
          <p:cNvPr id="38" name="Text 11"/>
          <p:cNvSpPr/>
          <p:nvPr/>
        </p:nvSpPr>
        <p:spPr>
          <a:xfrm>
            <a:off x="2253464" y="4775247"/>
            <a:ext cx="861885" cy="148491"/>
          </a:xfrm>
          <a:prstGeom prst="rect">
            <a:avLst/>
          </a:prstGeom>
          <a:noFill/>
          <a:ln/>
        </p:spPr>
        <p:txBody>
          <a:bodyPr vert="horz" wrap="square" lIns="0" tIns="0" rIns="0" bIns="0" rtlCol="0" anchor="t"/>
          <a:lstStyle/>
          <a:p>
            <a:pPr>
              <a:lnSpc>
                <a:spcPts val="1169"/>
              </a:lnSpc>
            </a:pPr>
            <a:r>
              <a:rPr lang="en-US" sz="877" dirty="0">
                <a:solidFill>
                  <a:srgbClr val="16A34A"/>
                </a:solidFill>
                <a:latin typeface="Arial" pitchFamily="34" charset="0"/>
                <a:ea typeface="Arial" pitchFamily="34" charset="-122"/>
                <a:cs typeface="Arial" pitchFamily="34" charset="-120"/>
              </a:rPr>
              <a:t>Inbound Rules</a:t>
            </a:r>
            <a:endParaRPr lang="en-US" sz="877" dirty="0"/>
          </a:p>
        </p:txBody>
      </p:sp>
      <p:sp>
        <p:nvSpPr>
          <p:cNvPr id="39" name="Text 12"/>
          <p:cNvSpPr/>
          <p:nvPr/>
        </p:nvSpPr>
        <p:spPr>
          <a:xfrm>
            <a:off x="2253463" y="4478266"/>
            <a:ext cx="965944" cy="148491"/>
          </a:xfrm>
          <a:prstGeom prst="rect">
            <a:avLst/>
          </a:prstGeom>
          <a:noFill/>
          <a:ln/>
        </p:spPr>
        <p:txBody>
          <a:bodyPr vert="horz" wrap="square" lIns="0" tIns="0" rIns="0" bIns="0" rtlCol="0" anchor="t"/>
          <a:lstStyle/>
          <a:p>
            <a:pPr>
              <a:lnSpc>
                <a:spcPts val="1169"/>
              </a:lnSpc>
            </a:pPr>
            <a:r>
              <a:rPr lang="en-US" sz="877" dirty="0">
                <a:solidFill>
                  <a:srgbClr val="2563EB"/>
                </a:solidFill>
                <a:latin typeface="Arial" pitchFamily="34" charset="0"/>
                <a:ea typeface="Arial" pitchFamily="34" charset="-122"/>
                <a:cs typeface="Arial" pitchFamily="34" charset="-120"/>
              </a:rPr>
              <a:t>Outbound Rules</a:t>
            </a:r>
            <a:endParaRPr lang="en-US" sz="877" dirty="0"/>
          </a:p>
        </p:txBody>
      </p:sp>
      <p:sp>
        <p:nvSpPr>
          <p:cNvPr id="40" name="Text 13"/>
          <p:cNvSpPr/>
          <p:nvPr/>
        </p:nvSpPr>
        <p:spPr>
          <a:xfrm>
            <a:off x="6496472" y="1341398"/>
            <a:ext cx="1546798"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Arial" pitchFamily="34" charset="0"/>
                <a:ea typeface="Arial" pitchFamily="34" charset="-122"/>
                <a:cs typeface="Arial" pitchFamily="34" charset="-120"/>
              </a:rPr>
              <a:t>Inbound Rules</a:t>
            </a:r>
            <a:endParaRPr lang="en-US" sz="1461" dirty="0"/>
          </a:p>
        </p:txBody>
      </p:sp>
      <p:sp>
        <p:nvSpPr>
          <p:cNvPr id="41" name="Text 14"/>
          <p:cNvSpPr/>
          <p:nvPr/>
        </p:nvSpPr>
        <p:spPr>
          <a:xfrm>
            <a:off x="6310858" y="1712625"/>
            <a:ext cx="1023194" cy="334104"/>
          </a:xfrm>
          <a:prstGeom prst="rect">
            <a:avLst/>
          </a:prstGeom>
          <a:noFill/>
          <a:ln/>
        </p:spPr>
        <p:txBody>
          <a:bodyPr vert="horz" wrap="square" lIns="0" tIns="0" rIns="0" bIns="0" rtlCol="0" anchor="t"/>
          <a:lstStyle/>
          <a:p>
            <a:pPr>
              <a:lnSpc>
                <a:spcPts val="1461"/>
              </a:lnSpc>
            </a:pPr>
            <a:r>
              <a:rPr lang="en-US" sz="1023" dirty="0">
                <a:solidFill>
                  <a:srgbClr val="111827"/>
                </a:solidFill>
                <a:latin typeface="Arial" pitchFamily="34" charset="0"/>
                <a:ea typeface="Arial" pitchFamily="34" charset="-122"/>
                <a:cs typeface="Arial" pitchFamily="34" charset="-120"/>
              </a:rPr>
              <a:t>Type</a:t>
            </a:r>
            <a:endParaRPr lang="en-US" sz="1023" dirty="0"/>
          </a:p>
        </p:txBody>
      </p:sp>
      <p:sp>
        <p:nvSpPr>
          <p:cNvPr id="42" name="Text 15"/>
          <p:cNvSpPr/>
          <p:nvPr/>
        </p:nvSpPr>
        <p:spPr>
          <a:xfrm>
            <a:off x="7334052" y="1712625"/>
            <a:ext cx="1323888" cy="334104"/>
          </a:xfrm>
          <a:prstGeom prst="rect">
            <a:avLst/>
          </a:prstGeom>
          <a:noFill/>
          <a:ln/>
        </p:spPr>
        <p:txBody>
          <a:bodyPr vert="horz" wrap="square" lIns="0" tIns="0" rIns="0" bIns="0" rtlCol="0" anchor="t"/>
          <a:lstStyle/>
          <a:p>
            <a:pPr>
              <a:lnSpc>
                <a:spcPts val="1461"/>
              </a:lnSpc>
            </a:pPr>
            <a:r>
              <a:rPr lang="en-US" sz="1023" dirty="0">
                <a:solidFill>
                  <a:srgbClr val="111827"/>
                </a:solidFill>
                <a:latin typeface="Arial" pitchFamily="34" charset="0"/>
                <a:ea typeface="Arial" pitchFamily="34" charset="-122"/>
                <a:cs typeface="Arial" pitchFamily="34" charset="-120"/>
              </a:rPr>
              <a:t>Protocol</a:t>
            </a:r>
            <a:endParaRPr lang="en-US" sz="1023" dirty="0"/>
          </a:p>
        </p:txBody>
      </p:sp>
      <p:sp>
        <p:nvSpPr>
          <p:cNvPr id="43" name="Text 16"/>
          <p:cNvSpPr/>
          <p:nvPr/>
        </p:nvSpPr>
        <p:spPr>
          <a:xfrm>
            <a:off x="8437293" y="1712625"/>
            <a:ext cx="1665997" cy="334104"/>
          </a:xfrm>
          <a:prstGeom prst="rect">
            <a:avLst/>
          </a:prstGeom>
          <a:noFill/>
          <a:ln/>
        </p:spPr>
        <p:txBody>
          <a:bodyPr vert="horz" wrap="square" lIns="0" tIns="0" rIns="0" bIns="0" rtlCol="0" anchor="t"/>
          <a:lstStyle/>
          <a:p>
            <a:pPr>
              <a:lnSpc>
                <a:spcPts val="1461"/>
              </a:lnSpc>
            </a:pPr>
            <a:r>
              <a:rPr lang="en-US" sz="1023" dirty="0">
                <a:solidFill>
                  <a:srgbClr val="111827"/>
                </a:solidFill>
                <a:latin typeface="Arial" pitchFamily="34" charset="0"/>
                <a:ea typeface="Arial" pitchFamily="34" charset="-122"/>
                <a:cs typeface="Arial" pitchFamily="34" charset="-120"/>
              </a:rPr>
              <a:t>Port Range</a:t>
            </a:r>
            <a:endParaRPr lang="en-US" sz="1023" dirty="0"/>
          </a:p>
        </p:txBody>
      </p:sp>
      <p:sp>
        <p:nvSpPr>
          <p:cNvPr id="44" name="Text 17"/>
          <p:cNvSpPr/>
          <p:nvPr/>
        </p:nvSpPr>
        <p:spPr>
          <a:xfrm>
            <a:off x="9825623" y="1712625"/>
            <a:ext cx="1719535" cy="334104"/>
          </a:xfrm>
          <a:prstGeom prst="rect">
            <a:avLst/>
          </a:prstGeom>
          <a:noFill/>
          <a:ln/>
        </p:spPr>
        <p:txBody>
          <a:bodyPr vert="horz" wrap="square" lIns="0" tIns="0" rIns="0" bIns="0" rtlCol="0" anchor="t"/>
          <a:lstStyle/>
          <a:p>
            <a:pPr>
              <a:lnSpc>
                <a:spcPts val="1461"/>
              </a:lnSpc>
            </a:pPr>
            <a:r>
              <a:rPr lang="en-US" sz="1023" dirty="0">
                <a:solidFill>
                  <a:srgbClr val="111827"/>
                </a:solidFill>
                <a:latin typeface="Arial" pitchFamily="34" charset="0"/>
                <a:ea typeface="Arial" pitchFamily="34" charset="-122"/>
                <a:cs typeface="Arial" pitchFamily="34" charset="-120"/>
              </a:rPr>
              <a:t>Source</a:t>
            </a:r>
            <a:endParaRPr lang="en-US" sz="1023" dirty="0"/>
          </a:p>
        </p:txBody>
      </p:sp>
      <p:sp>
        <p:nvSpPr>
          <p:cNvPr id="45" name="Text 18"/>
          <p:cNvSpPr/>
          <p:nvPr/>
        </p:nvSpPr>
        <p:spPr>
          <a:xfrm>
            <a:off x="6310858" y="2046729"/>
            <a:ext cx="1023194" cy="334104"/>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SSH</a:t>
            </a:r>
            <a:endParaRPr lang="en-US" sz="1023" dirty="0"/>
          </a:p>
        </p:txBody>
      </p:sp>
      <p:sp>
        <p:nvSpPr>
          <p:cNvPr id="46" name="Text 19"/>
          <p:cNvSpPr/>
          <p:nvPr/>
        </p:nvSpPr>
        <p:spPr>
          <a:xfrm>
            <a:off x="7334052" y="2046729"/>
            <a:ext cx="1103240" cy="334104"/>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TCP</a:t>
            </a:r>
            <a:endParaRPr lang="en-US" sz="1023" dirty="0"/>
          </a:p>
        </p:txBody>
      </p:sp>
      <p:sp>
        <p:nvSpPr>
          <p:cNvPr id="47" name="Text 20"/>
          <p:cNvSpPr/>
          <p:nvPr/>
        </p:nvSpPr>
        <p:spPr>
          <a:xfrm>
            <a:off x="8437293" y="2046729"/>
            <a:ext cx="1388330" cy="334104"/>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22</a:t>
            </a:r>
            <a:endParaRPr lang="en-US" sz="1023" dirty="0"/>
          </a:p>
        </p:txBody>
      </p:sp>
      <p:sp>
        <p:nvSpPr>
          <p:cNvPr id="49" name="Text 22"/>
          <p:cNvSpPr/>
          <p:nvPr/>
        </p:nvSpPr>
        <p:spPr>
          <a:xfrm>
            <a:off x="6310858" y="2380834"/>
            <a:ext cx="1023194" cy="334104"/>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HTTPS</a:t>
            </a:r>
            <a:endParaRPr lang="en-US" sz="1023" dirty="0"/>
          </a:p>
        </p:txBody>
      </p:sp>
      <p:sp>
        <p:nvSpPr>
          <p:cNvPr id="50" name="Text 23"/>
          <p:cNvSpPr/>
          <p:nvPr/>
        </p:nvSpPr>
        <p:spPr>
          <a:xfrm>
            <a:off x="7334052" y="2380834"/>
            <a:ext cx="1103240" cy="334104"/>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TCP</a:t>
            </a:r>
            <a:endParaRPr lang="en-US" sz="1023" dirty="0"/>
          </a:p>
        </p:txBody>
      </p:sp>
      <p:sp>
        <p:nvSpPr>
          <p:cNvPr id="51" name="Text 24"/>
          <p:cNvSpPr/>
          <p:nvPr/>
        </p:nvSpPr>
        <p:spPr>
          <a:xfrm>
            <a:off x="8437293" y="2380834"/>
            <a:ext cx="1388330" cy="334104"/>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443</a:t>
            </a:r>
            <a:endParaRPr lang="en-US" sz="1023" dirty="0"/>
          </a:p>
        </p:txBody>
      </p:sp>
      <p:sp>
        <p:nvSpPr>
          <p:cNvPr id="53" name="Text 26"/>
          <p:cNvSpPr/>
          <p:nvPr/>
        </p:nvSpPr>
        <p:spPr>
          <a:xfrm>
            <a:off x="6310858" y="2714938"/>
            <a:ext cx="1023194" cy="334104"/>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RDP</a:t>
            </a:r>
            <a:endParaRPr lang="en-US" sz="1023" dirty="0"/>
          </a:p>
        </p:txBody>
      </p:sp>
      <p:sp>
        <p:nvSpPr>
          <p:cNvPr id="54" name="Text 27"/>
          <p:cNvSpPr/>
          <p:nvPr/>
        </p:nvSpPr>
        <p:spPr>
          <a:xfrm>
            <a:off x="7334052" y="2714938"/>
            <a:ext cx="1103240" cy="334104"/>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TCP</a:t>
            </a:r>
            <a:endParaRPr lang="en-US" sz="1023" dirty="0"/>
          </a:p>
        </p:txBody>
      </p:sp>
      <p:sp>
        <p:nvSpPr>
          <p:cNvPr id="55" name="Text 28"/>
          <p:cNvSpPr/>
          <p:nvPr/>
        </p:nvSpPr>
        <p:spPr>
          <a:xfrm>
            <a:off x="8437293" y="2714938"/>
            <a:ext cx="1388330" cy="334104"/>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3389</a:t>
            </a:r>
            <a:endParaRPr lang="en-US" sz="1023" dirty="0"/>
          </a:p>
        </p:txBody>
      </p:sp>
      <p:sp>
        <p:nvSpPr>
          <p:cNvPr id="57" name="Text 30"/>
          <p:cNvSpPr/>
          <p:nvPr/>
        </p:nvSpPr>
        <p:spPr>
          <a:xfrm>
            <a:off x="6199490" y="3123287"/>
            <a:ext cx="6281160" cy="148491"/>
          </a:xfrm>
          <a:prstGeom prst="rect">
            <a:avLst/>
          </a:prstGeom>
          <a:noFill/>
          <a:ln/>
        </p:spPr>
        <p:txBody>
          <a:bodyPr vert="horz" wrap="square" lIns="0" tIns="0" rIns="0" bIns="0" rtlCol="0" anchor="t"/>
          <a:lstStyle/>
          <a:p>
            <a:pPr>
              <a:lnSpc>
                <a:spcPts val="1169"/>
              </a:lnSpc>
            </a:pPr>
            <a:r>
              <a:rPr lang="en-US" sz="877" i="1" dirty="0">
                <a:solidFill>
                  <a:srgbClr val="4B5563"/>
                </a:solidFill>
                <a:latin typeface="Arial" pitchFamily="34" charset="0"/>
                <a:ea typeface="Arial" pitchFamily="34" charset="-122"/>
                <a:cs typeface="Arial" pitchFamily="34" charset="-120"/>
              </a:rPr>
              <a:t>Controls traffic allowed to reach the instance</a:t>
            </a:r>
            <a:endParaRPr lang="en-US" sz="877" dirty="0"/>
          </a:p>
        </p:txBody>
      </p:sp>
      <p:sp>
        <p:nvSpPr>
          <p:cNvPr id="58" name="Text 31"/>
          <p:cNvSpPr/>
          <p:nvPr/>
        </p:nvSpPr>
        <p:spPr>
          <a:xfrm>
            <a:off x="6496472" y="3717250"/>
            <a:ext cx="173229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Arial" pitchFamily="34" charset="0"/>
                <a:ea typeface="Arial" pitchFamily="34" charset="-122"/>
                <a:cs typeface="Arial" pitchFamily="34" charset="-120"/>
              </a:rPr>
              <a:t>Outbound Rules</a:t>
            </a:r>
            <a:endParaRPr lang="en-US" sz="1461" dirty="0"/>
          </a:p>
        </p:txBody>
      </p:sp>
      <p:sp>
        <p:nvSpPr>
          <p:cNvPr id="59" name="Text 32"/>
          <p:cNvSpPr/>
          <p:nvPr/>
        </p:nvSpPr>
        <p:spPr>
          <a:xfrm>
            <a:off x="6310859" y="4088478"/>
            <a:ext cx="1231574" cy="334104"/>
          </a:xfrm>
          <a:prstGeom prst="rect">
            <a:avLst/>
          </a:prstGeom>
          <a:noFill/>
          <a:ln/>
        </p:spPr>
        <p:txBody>
          <a:bodyPr vert="horz" wrap="square" lIns="0" tIns="0" rIns="0" bIns="0" rtlCol="0" anchor="t"/>
          <a:lstStyle/>
          <a:p>
            <a:pPr>
              <a:lnSpc>
                <a:spcPts val="1461"/>
              </a:lnSpc>
            </a:pPr>
            <a:r>
              <a:rPr lang="en-US" sz="1023" dirty="0">
                <a:solidFill>
                  <a:srgbClr val="111827"/>
                </a:solidFill>
                <a:latin typeface="Arial" pitchFamily="34" charset="0"/>
                <a:ea typeface="Arial" pitchFamily="34" charset="-122"/>
                <a:cs typeface="Arial" pitchFamily="34" charset="-120"/>
              </a:rPr>
              <a:t>Type</a:t>
            </a:r>
            <a:endParaRPr lang="en-US" sz="1023" dirty="0"/>
          </a:p>
        </p:txBody>
      </p:sp>
      <p:sp>
        <p:nvSpPr>
          <p:cNvPr id="60" name="Text 33"/>
          <p:cNvSpPr/>
          <p:nvPr/>
        </p:nvSpPr>
        <p:spPr>
          <a:xfrm>
            <a:off x="7542432" y="4088478"/>
            <a:ext cx="1369827" cy="334104"/>
          </a:xfrm>
          <a:prstGeom prst="rect">
            <a:avLst/>
          </a:prstGeom>
          <a:noFill/>
          <a:ln/>
        </p:spPr>
        <p:txBody>
          <a:bodyPr vert="horz" wrap="square" lIns="0" tIns="0" rIns="0" bIns="0" rtlCol="0" anchor="t"/>
          <a:lstStyle/>
          <a:p>
            <a:pPr>
              <a:lnSpc>
                <a:spcPts val="1461"/>
              </a:lnSpc>
            </a:pPr>
            <a:r>
              <a:rPr lang="en-US" sz="1023" dirty="0">
                <a:solidFill>
                  <a:srgbClr val="111827"/>
                </a:solidFill>
                <a:latin typeface="Arial" pitchFamily="34" charset="0"/>
                <a:ea typeface="Arial" pitchFamily="34" charset="-122"/>
                <a:cs typeface="Arial" pitchFamily="34" charset="-120"/>
              </a:rPr>
              <a:t>Protocol</a:t>
            </a:r>
            <a:endParaRPr lang="en-US" sz="1023" dirty="0"/>
          </a:p>
        </p:txBody>
      </p:sp>
      <p:sp>
        <p:nvSpPr>
          <p:cNvPr id="61" name="Text 34"/>
          <p:cNvSpPr/>
          <p:nvPr/>
        </p:nvSpPr>
        <p:spPr>
          <a:xfrm>
            <a:off x="8683956" y="4088478"/>
            <a:ext cx="1723595" cy="334104"/>
          </a:xfrm>
          <a:prstGeom prst="rect">
            <a:avLst/>
          </a:prstGeom>
          <a:noFill/>
          <a:ln/>
        </p:spPr>
        <p:txBody>
          <a:bodyPr vert="horz" wrap="square" lIns="0" tIns="0" rIns="0" bIns="0" rtlCol="0" anchor="t"/>
          <a:lstStyle/>
          <a:p>
            <a:pPr>
              <a:lnSpc>
                <a:spcPts val="1461"/>
              </a:lnSpc>
            </a:pPr>
            <a:r>
              <a:rPr lang="en-US" sz="1023" dirty="0">
                <a:solidFill>
                  <a:srgbClr val="111827"/>
                </a:solidFill>
                <a:latin typeface="Arial" pitchFamily="34" charset="0"/>
                <a:ea typeface="Arial" pitchFamily="34" charset="-122"/>
                <a:cs typeface="Arial" pitchFamily="34" charset="-120"/>
              </a:rPr>
              <a:t>Port Range</a:t>
            </a:r>
            <a:endParaRPr lang="en-US" sz="1023" dirty="0"/>
          </a:p>
        </p:txBody>
      </p:sp>
      <p:sp>
        <p:nvSpPr>
          <p:cNvPr id="62" name="Text 35"/>
          <p:cNvSpPr/>
          <p:nvPr/>
        </p:nvSpPr>
        <p:spPr>
          <a:xfrm>
            <a:off x="10120285" y="4088478"/>
            <a:ext cx="1709848" cy="334104"/>
          </a:xfrm>
          <a:prstGeom prst="rect">
            <a:avLst/>
          </a:prstGeom>
          <a:noFill/>
          <a:ln/>
        </p:spPr>
        <p:txBody>
          <a:bodyPr vert="horz" wrap="square" lIns="0" tIns="0" rIns="0" bIns="0" rtlCol="0" anchor="t"/>
          <a:lstStyle/>
          <a:p>
            <a:pPr>
              <a:lnSpc>
                <a:spcPts val="1461"/>
              </a:lnSpc>
            </a:pPr>
            <a:r>
              <a:rPr lang="en-US" sz="1023" dirty="0">
                <a:solidFill>
                  <a:srgbClr val="111827"/>
                </a:solidFill>
                <a:latin typeface="Arial" pitchFamily="34" charset="0"/>
                <a:ea typeface="Arial" pitchFamily="34" charset="-122"/>
                <a:cs typeface="Arial" pitchFamily="34" charset="-120"/>
              </a:rPr>
              <a:t>Destination</a:t>
            </a:r>
            <a:endParaRPr lang="en-US" sz="1023" dirty="0"/>
          </a:p>
        </p:txBody>
      </p:sp>
      <p:sp>
        <p:nvSpPr>
          <p:cNvPr id="63" name="Text 36"/>
          <p:cNvSpPr/>
          <p:nvPr/>
        </p:nvSpPr>
        <p:spPr>
          <a:xfrm>
            <a:off x="6310858" y="4422582"/>
            <a:ext cx="1477890" cy="334104"/>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All Traffic</a:t>
            </a:r>
            <a:endParaRPr lang="en-US" sz="1023" dirty="0"/>
          </a:p>
        </p:txBody>
      </p:sp>
      <p:sp>
        <p:nvSpPr>
          <p:cNvPr id="64" name="Text 37"/>
          <p:cNvSpPr/>
          <p:nvPr/>
        </p:nvSpPr>
        <p:spPr>
          <a:xfrm>
            <a:off x="7542433" y="4422582"/>
            <a:ext cx="1141523" cy="334104"/>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All</a:t>
            </a:r>
            <a:endParaRPr lang="en-US" sz="1023" dirty="0"/>
          </a:p>
        </p:txBody>
      </p:sp>
      <p:sp>
        <p:nvSpPr>
          <p:cNvPr id="65" name="Text 38"/>
          <p:cNvSpPr/>
          <p:nvPr/>
        </p:nvSpPr>
        <p:spPr>
          <a:xfrm>
            <a:off x="8683955" y="4422582"/>
            <a:ext cx="1436330" cy="334104"/>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All</a:t>
            </a:r>
            <a:endParaRPr lang="en-US" sz="1023" dirty="0"/>
          </a:p>
        </p:txBody>
      </p:sp>
      <p:sp>
        <p:nvSpPr>
          <p:cNvPr id="67" name="Text 40"/>
          <p:cNvSpPr/>
          <p:nvPr/>
        </p:nvSpPr>
        <p:spPr>
          <a:xfrm>
            <a:off x="6199490" y="4830931"/>
            <a:ext cx="6281160" cy="148491"/>
          </a:xfrm>
          <a:prstGeom prst="rect">
            <a:avLst/>
          </a:prstGeom>
          <a:noFill/>
          <a:ln/>
        </p:spPr>
        <p:txBody>
          <a:bodyPr vert="horz" wrap="square" lIns="0" tIns="0" rIns="0" bIns="0" rtlCol="0" anchor="t"/>
          <a:lstStyle/>
          <a:p>
            <a:pPr>
              <a:lnSpc>
                <a:spcPts val="1169"/>
              </a:lnSpc>
            </a:pPr>
            <a:r>
              <a:rPr lang="en-US" sz="877" i="1" dirty="0">
                <a:solidFill>
                  <a:srgbClr val="4B5563"/>
                </a:solidFill>
                <a:latin typeface="Arial" pitchFamily="34" charset="0"/>
                <a:ea typeface="Arial" pitchFamily="34" charset="-122"/>
                <a:cs typeface="Arial" pitchFamily="34" charset="-120"/>
              </a:rPr>
              <a:t>Controls traffic allowed to leave the instance</a:t>
            </a:r>
            <a:endParaRPr lang="en-US" sz="877" dirty="0"/>
          </a:p>
        </p:txBody>
      </p:sp>
      <p:sp>
        <p:nvSpPr>
          <p:cNvPr id="68" name="Text 41"/>
          <p:cNvSpPr/>
          <p:nvPr/>
        </p:nvSpPr>
        <p:spPr>
          <a:xfrm>
            <a:off x="6412946" y="5387772"/>
            <a:ext cx="1381834"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Arial" pitchFamily="34" charset="0"/>
                <a:ea typeface="Arial" pitchFamily="34" charset="-122"/>
                <a:cs typeface="Arial" pitchFamily="34" charset="-120"/>
              </a:rPr>
              <a:t>Best Practices</a:t>
            </a:r>
            <a:endParaRPr lang="en-US" sz="1315" dirty="0"/>
          </a:p>
        </p:txBody>
      </p:sp>
      <p:sp>
        <p:nvSpPr>
          <p:cNvPr id="69" name="Text 42"/>
          <p:cNvSpPr/>
          <p:nvPr/>
        </p:nvSpPr>
        <p:spPr>
          <a:xfrm>
            <a:off x="6199490" y="5721876"/>
            <a:ext cx="6325707"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24242"/>
                </a:solidFill>
                <a:latin typeface="Arial" pitchFamily="34" charset="0"/>
                <a:ea typeface="Arial" pitchFamily="34" charset="-122"/>
                <a:cs typeface="Arial" pitchFamily="34" charset="-120"/>
              </a:rPr>
              <a:t>Apply principle of least privilege</a:t>
            </a:r>
            <a:endParaRPr lang="en-US" sz="1023" dirty="0"/>
          </a:p>
        </p:txBody>
      </p:sp>
      <p:sp>
        <p:nvSpPr>
          <p:cNvPr id="70" name="Text 43"/>
          <p:cNvSpPr/>
          <p:nvPr/>
        </p:nvSpPr>
        <p:spPr>
          <a:xfrm>
            <a:off x="6199490" y="5944613"/>
            <a:ext cx="6325707"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24242"/>
                </a:solidFill>
                <a:latin typeface="Arial" pitchFamily="34" charset="0"/>
                <a:ea typeface="Arial" pitchFamily="34" charset="-122"/>
                <a:cs typeface="Arial" pitchFamily="34" charset="-120"/>
              </a:rPr>
              <a:t>Restrict SSH access to specific IP addresses</a:t>
            </a:r>
            <a:endParaRPr lang="en-US" sz="1023" dirty="0"/>
          </a:p>
        </p:txBody>
      </p:sp>
      <p:sp>
        <p:nvSpPr>
          <p:cNvPr id="71" name="Text 44"/>
          <p:cNvSpPr/>
          <p:nvPr/>
        </p:nvSpPr>
        <p:spPr>
          <a:xfrm>
            <a:off x="6199490" y="6167349"/>
            <a:ext cx="6325707"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24242"/>
                </a:solidFill>
                <a:latin typeface="Arial" pitchFamily="34" charset="0"/>
                <a:ea typeface="Arial" pitchFamily="34" charset="-122"/>
                <a:cs typeface="Arial" pitchFamily="34" charset="-120"/>
              </a:rPr>
              <a:t>Use security groups as the primary layer of defense</a:t>
            </a:r>
            <a:endParaRPr lang="en-US" sz="1023" dirty="0"/>
          </a:p>
        </p:txBody>
      </p:sp>
      <p:cxnSp>
        <p:nvCxnSpPr>
          <p:cNvPr id="74" name="Straight Arrow Connector 73">
            <a:extLst>
              <a:ext uri="{FF2B5EF4-FFF2-40B4-BE49-F238E27FC236}">
                <a16:creationId xmlns:a16="http://schemas.microsoft.com/office/drawing/2014/main" id="{5CEA0E9C-5070-6FE7-1841-C084E01F8FF9}"/>
              </a:ext>
            </a:extLst>
          </p:cNvPr>
          <p:cNvCxnSpPr>
            <a:cxnSpLocks/>
          </p:cNvCxnSpPr>
          <p:nvPr/>
        </p:nvCxnSpPr>
        <p:spPr>
          <a:xfrm flipH="1">
            <a:off x="932273" y="4626757"/>
            <a:ext cx="41761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C6EDE0E-343C-E0C0-25BC-9B814BF9B1B7}"/>
              </a:ext>
            </a:extLst>
          </p:cNvPr>
          <p:cNvCxnSpPr/>
          <p:nvPr/>
        </p:nvCxnSpPr>
        <p:spPr>
          <a:xfrm>
            <a:off x="974297" y="4725862"/>
            <a:ext cx="4060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2046729"/>
            <a:ext cx="5382791" cy="593963"/>
          </a:xfrm>
          <a:prstGeom prst="rect">
            <a:avLst/>
          </a:prstGeom>
        </p:spPr>
      </p:pic>
      <p:pic>
        <p:nvPicPr>
          <p:cNvPr id="8" name="Image 6" descr="preencoded.png"/>
          <p:cNvPicPr>
            <a:picLocks noChangeAspect="1"/>
          </p:cNvPicPr>
          <p:nvPr/>
        </p:nvPicPr>
        <p:blipFill>
          <a:blip r:embed="rId9"/>
          <a:stretch>
            <a:fillRect/>
          </a:stretch>
        </p:blipFill>
        <p:spPr>
          <a:xfrm>
            <a:off x="593963" y="2195220"/>
            <a:ext cx="296982" cy="296982"/>
          </a:xfrm>
          <a:prstGeom prst="rect">
            <a:avLst/>
          </a:prstGeom>
        </p:spPr>
      </p:pic>
      <p:pic>
        <p:nvPicPr>
          <p:cNvPr id="9" name="Image 7" descr="preencoded.png"/>
          <p:cNvPicPr>
            <a:picLocks noChangeAspect="1"/>
          </p:cNvPicPr>
          <p:nvPr/>
        </p:nvPicPr>
        <p:blipFill>
          <a:blip r:embed="rId8"/>
          <a:stretch>
            <a:fillRect/>
          </a:stretch>
        </p:blipFill>
        <p:spPr>
          <a:xfrm>
            <a:off x="6050999" y="2046729"/>
            <a:ext cx="5382791" cy="593963"/>
          </a:xfrm>
          <a:prstGeom prst="rect">
            <a:avLst/>
          </a:prstGeom>
        </p:spPr>
      </p:pic>
      <p:pic>
        <p:nvPicPr>
          <p:cNvPr id="10" name="Image 8" descr="preencoded.png"/>
          <p:cNvPicPr>
            <a:picLocks noChangeAspect="1"/>
          </p:cNvPicPr>
          <p:nvPr/>
        </p:nvPicPr>
        <p:blipFill>
          <a:blip r:embed="rId10"/>
          <a:stretch>
            <a:fillRect/>
          </a:stretch>
        </p:blipFill>
        <p:spPr>
          <a:xfrm>
            <a:off x="6199490" y="2195220"/>
            <a:ext cx="296982" cy="296982"/>
          </a:xfrm>
          <a:prstGeom prst="rect">
            <a:avLst/>
          </a:prstGeom>
        </p:spPr>
      </p:pic>
      <p:pic>
        <p:nvPicPr>
          <p:cNvPr id="11" name="Image 9" descr="preencoded.png"/>
          <p:cNvPicPr>
            <a:picLocks noChangeAspect="1"/>
          </p:cNvPicPr>
          <p:nvPr/>
        </p:nvPicPr>
        <p:blipFill>
          <a:blip r:embed="rId8"/>
          <a:stretch>
            <a:fillRect/>
          </a:stretch>
        </p:blipFill>
        <p:spPr>
          <a:xfrm>
            <a:off x="445472" y="2863429"/>
            <a:ext cx="5382791" cy="593963"/>
          </a:xfrm>
          <a:prstGeom prst="rect">
            <a:avLst/>
          </a:prstGeom>
        </p:spPr>
      </p:pic>
      <p:pic>
        <p:nvPicPr>
          <p:cNvPr id="12" name="Image 10" descr="preencoded.png"/>
          <p:cNvPicPr>
            <a:picLocks noChangeAspect="1"/>
          </p:cNvPicPr>
          <p:nvPr/>
        </p:nvPicPr>
        <p:blipFill>
          <a:blip r:embed="rId11"/>
          <a:stretch>
            <a:fillRect/>
          </a:stretch>
        </p:blipFill>
        <p:spPr>
          <a:xfrm>
            <a:off x="593963" y="3011919"/>
            <a:ext cx="296982" cy="296982"/>
          </a:xfrm>
          <a:prstGeom prst="rect">
            <a:avLst/>
          </a:prstGeom>
        </p:spPr>
      </p:pic>
      <p:pic>
        <p:nvPicPr>
          <p:cNvPr id="13" name="Image 11" descr="preencoded.png"/>
          <p:cNvPicPr>
            <a:picLocks noChangeAspect="1"/>
          </p:cNvPicPr>
          <p:nvPr/>
        </p:nvPicPr>
        <p:blipFill>
          <a:blip r:embed="rId8"/>
          <a:stretch>
            <a:fillRect/>
          </a:stretch>
        </p:blipFill>
        <p:spPr>
          <a:xfrm>
            <a:off x="6050999" y="2863429"/>
            <a:ext cx="5382791" cy="593963"/>
          </a:xfrm>
          <a:prstGeom prst="rect">
            <a:avLst/>
          </a:prstGeom>
        </p:spPr>
      </p:pic>
      <p:pic>
        <p:nvPicPr>
          <p:cNvPr id="14" name="Image 12" descr="preencoded.png"/>
          <p:cNvPicPr>
            <a:picLocks noChangeAspect="1"/>
          </p:cNvPicPr>
          <p:nvPr/>
        </p:nvPicPr>
        <p:blipFill>
          <a:blip r:embed="rId12"/>
          <a:stretch>
            <a:fillRect/>
          </a:stretch>
        </p:blipFill>
        <p:spPr>
          <a:xfrm>
            <a:off x="6199490" y="3011919"/>
            <a:ext cx="296982" cy="296982"/>
          </a:xfrm>
          <a:prstGeom prst="rect">
            <a:avLst/>
          </a:prstGeom>
        </p:spPr>
      </p:pic>
      <p:sp>
        <p:nvSpPr>
          <p:cNvPr id="17" name="Text 0"/>
          <p:cNvSpPr/>
          <p:nvPr/>
        </p:nvSpPr>
        <p:spPr>
          <a:xfrm>
            <a:off x="445472" y="301963"/>
            <a:ext cx="13185981"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1</a:t>
            </a:r>
            <a:endParaRPr lang="en-US" sz="2192" dirty="0"/>
          </a:p>
        </p:txBody>
      </p:sp>
      <p:sp>
        <p:nvSpPr>
          <p:cNvPr id="18" name="Text 1"/>
          <p:cNvSpPr/>
          <p:nvPr/>
        </p:nvSpPr>
        <p:spPr>
          <a:xfrm>
            <a:off x="445472" y="1155785"/>
            <a:ext cx="10988318"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is the primary benefit of using AWS Spot Instances compared to On-Demand Instances?</a:t>
            </a:r>
            <a:endParaRPr lang="en-US" sz="1754" dirty="0"/>
          </a:p>
        </p:txBody>
      </p:sp>
      <p:sp>
        <p:nvSpPr>
          <p:cNvPr id="19" name="Text 2"/>
          <p:cNvSpPr/>
          <p:nvPr/>
        </p:nvSpPr>
        <p:spPr>
          <a:xfrm>
            <a:off x="684885" y="2232343"/>
            <a:ext cx="137992"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0" name="Text 3"/>
          <p:cNvSpPr/>
          <p:nvPr/>
        </p:nvSpPr>
        <p:spPr>
          <a:xfrm>
            <a:off x="1002312" y="2195220"/>
            <a:ext cx="411713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Guaranteed uptime for critical workloads</a:t>
            </a:r>
            <a:endParaRPr lang="en-US" sz="1315" dirty="0"/>
          </a:p>
        </p:txBody>
      </p:sp>
      <p:sp>
        <p:nvSpPr>
          <p:cNvPr id="21" name="Text 4"/>
          <p:cNvSpPr/>
          <p:nvPr/>
        </p:nvSpPr>
        <p:spPr>
          <a:xfrm>
            <a:off x="6291281" y="2232343"/>
            <a:ext cx="135904"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2" name="Text 5"/>
          <p:cNvSpPr/>
          <p:nvPr/>
        </p:nvSpPr>
        <p:spPr>
          <a:xfrm>
            <a:off x="6607840" y="2195220"/>
            <a:ext cx="45271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Significant cost savings (up to 90% discount)</a:t>
            </a:r>
            <a:endParaRPr lang="en-US" sz="1315" dirty="0"/>
          </a:p>
        </p:txBody>
      </p:sp>
      <p:sp>
        <p:nvSpPr>
          <p:cNvPr id="23" name="Text 6"/>
          <p:cNvSpPr/>
          <p:nvPr/>
        </p:nvSpPr>
        <p:spPr>
          <a:xfrm>
            <a:off x="687931" y="3049042"/>
            <a:ext cx="130858"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4" name="Text 7"/>
          <p:cNvSpPr/>
          <p:nvPr/>
        </p:nvSpPr>
        <p:spPr>
          <a:xfrm>
            <a:off x="1002312" y="3011919"/>
            <a:ext cx="308559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Priority access to EC2 capacity</a:t>
            </a:r>
            <a:endParaRPr lang="en-US" sz="1315" dirty="0"/>
          </a:p>
        </p:txBody>
      </p:sp>
      <p:sp>
        <p:nvSpPr>
          <p:cNvPr id="25" name="Text 8"/>
          <p:cNvSpPr/>
          <p:nvPr/>
        </p:nvSpPr>
        <p:spPr>
          <a:xfrm>
            <a:off x="6286352" y="3049042"/>
            <a:ext cx="147911"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6" name="Text 9"/>
          <p:cNvSpPr/>
          <p:nvPr/>
        </p:nvSpPr>
        <p:spPr>
          <a:xfrm>
            <a:off x="6607840" y="3011919"/>
            <a:ext cx="293994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Dedicated hardware isolation</a:t>
            </a:r>
            <a:endParaRPr lang="en-US" sz="1315"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1972484"/>
            <a:ext cx="10988318" cy="742454"/>
          </a:xfrm>
          <a:prstGeom prst="rect">
            <a:avLst/>
          </a:prstGeom>
        </p:spPr>
      </p:pic>
      <p:pic>
        <p:nvPicPr>
          <p:cNvPr id="8" name="Image 6" descr="preencoded.png"/>
          <p:cNvPicPr>
            <a:picLocks noChangeAspect="1"/>
          </p:cNvPicPr>
          <p:nvPr/>
        </p:nvPicPr>
        <p:blipFill>
          <a:blip r:embed="rId9"/>
          <a:stretch>
            <a:fillRect/>
          </a:stretch>
        </p:blipFill>
        <p:spPr>
          <a:xfrm>
            <a:off x="593963" y="2120975"/>
            <a:ext cx="445472" cy="445472"/>
          </a:xfrm>
          <a:prstGeom prst="rect">
            <a:avLst/>
          </a:prstGeom>
        </p:spPr>
      </p:pic>
      <p:pic>
        <p:nvPicPr>
          <p:cNvPr id="9" name="Image 7" descr="preencoded.png"/>
          <p:cNvPicPr>
            <a:picLocks noChangeAspect="1"/>
          </p:cNvPicPr>
          <p:nvPr/>
        </p:nvPicPr>
        <p:blipFill>
          <a:blip r:embed="rId10"/>
          <a:stretch>
            <a:fillRect/>
          </a:stretch>
        </p:blipFill>
        <p:spPr>
          <a:xfrm>
            <a:off x="705331" y="2195220"/>
            <a:ext cx="222736" cy="296982"/>
          </a:xfrm>
          <a:prstGeom prst="rect">
            <a:avLst/>
          </a:prstGeom>
        </p:spPr>
      </p:pic>
      <p:pic>
        <p:nvPicPr>
          <p:cNvPr id="10" name="Image 8" descr="preencoded.png"/>
          <p:cNvPicPr>
            <a:picLocks noChangeAspect="1"/>
          </p:cNvPicPr>
          <p:nvPr/>
        </p:nvPicPr>
        <p:blipFill>
          <a:blip r:embed="rId11"/>
          <a:stretch>
            <a:fillRect/>
          </a:stretch>
        </p:blipFill>
        <p:spPr>
          <a:xfrm>
            <a:off x="3619463" y="4561792"/>
            <a:ext cx="4640337" cy="835261"/>
          </a:xfrm>
          <a:prstGeom prst="rect">
            <a:avLst/>
          </a:prstGeom>
        </p:spPr>
      </p:pic>
      <p:pic>
        <p:nvPicPr>
          <p:cNvPr id="12" name="Image 10" descr="preencoded.png"/>
          <p:cNvPicPr>
            <a:picLocks noChangeAspect="1"/>
          </p:cNvPicPr>
          <p:nvPr/>
        </p:nvPicPr>
        <p:blipFill>
          <a:blip r:embed="rId12"/>
          <a:stretch>
            <a:fillRect/>
          </a:stretch>
        </p:blipFill>
        <p:spPr>
          <a:xfrm>
            <a:off x="445472" y="6482891"/>
            <a:ext cx="111368" cy="148491"/>
          </a:xfrm>
          <a:prstGeom prst="rect">
            <a:avLst/>
          </a:prstGeom>
        </p:spPr>
      </p:pic>
      <p:sp>
        <p:nvSpPr>
          <p:cNvPr id="15" name="Text 2"/>
          <p:cNvSpPr/>
          <p:nvPr/>
        </p:nvSpPr>
        <p:spPr>
          <a:xfrm>
            <a:off x="1187926" y="2213781"/>
            <a:ext cx="8111425"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Correct Answer: B. Significant cost savings (up to 90% discount)</a:t>
            </a:r>
            <a:endParaRPr lang="en-US" sz="1461" dirty="0"/>
          </a:p>
        </p:txBody>
      </p:sp>
      <p:sp>
        <p:nvSpPr>
          <p:cNvPr id="16" name="Text 3"/>
          <p:cNvSpPr/>
          <p:nvPr/>
        </p:nvSpPr>
        <p:spPr>
          <a:xfrm>
            <a:off x="445472" y="2937674"/>
            <a:ext cx="1098831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17" name="Text 4"/>
          <p:cNvSpPr/>
          <p:nvPr/>
        </p:nvSpPr>
        <p:spPr>
          <a:xfrm>
            <a:off x="779576" y="3308901"/>
            <a:ext cx="1309688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Spot Instances provide access to unused EC2 capacity at steep discounts, often up to 90% cheaper than On-Demand prices.</a:t>
            </a:r>
            <a:endParaRPr lang="en-US" sz="1315" dirty="0"/>
          </a:p>
        </p:txBody>
      </p:sp>
      <p:sp>
        <p:nvSpPr>
          <p:cNvPr id="18" name="Text 5"/>
          <p:cNvSpPr/>
          <p:nvPr/>
        </p:nvSpPr>
        <p:spPr>
          <a:xfrm>
            <a:off x="779576" y="3680128"/>
            <a:ext cx="1309688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Spot Instances are ideal for flexible, fault-tolerant workloads that can handle interruptions.</a:t>
            </a:r>
            <a:endParaRPr lang="en-US" sz="1315" dirty="0"/>
          </a:p>
        </p:txBody>
      </p:sp>
      <p:sp>
        <p:nvSpPr>
          <p:cNvPr id="19" name="Text 6"/>
          <p:cNvSpPr/>
          <p:nvPr/>
        </p:nvSpPr>
        <p:spPr>
          <a:xfrm>
            <a:off x="779576" y="4051355"/>
            <a:ext cx="1309688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They are not suitable for guaranteed uptime or critical workloads as they can be interrupted when AWS needs the capacity.</a:t>
            </a:r>
            <a:endParaRPr lang="en-US" sz="1315"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1749748"/>
            <a:ext cx="5382791" cy="593963"/>
          </a:xfrm>
          <a:prstGeom prst="rect">
            <a:avLst/>
          </a:prstGeom>
        </p:spPr>
      </p:pic>
      <p:pic>
        <p:nvPicPr>
          <p:cNvPr id="8" name="Image 6" descr="preencoded.png"/>
          <p:cNvPicPr>
            <a:picLocks noChangeAspect="1"/>
          </p:cNvPicPr>
          <p:nvPr/>
        </p:nvPicPr>
        <p:blipFill>
          <a:blip r:embed="rId9"/>
          <a:stretch>
            <a:fillRect/>
          </a:stretch>
        </p:blipFill>
        <p:spPr>
          <a:xfrm>
            <a:off x="593963" y="1898238"/>
            <a:ext cx="296982" cy="296982"/>
          </a:xfrm>
          <a:prstGeom prst="rect">
            <a:avLst/>
          </a:prstGeom>
        </p:spPr>
      </p:pic>
      <p:pic>
        <p:nvPicPr>
          <p:cNvPr id="9" name="Image 7" descr="preencoded.png"/>
          <p:cNvPicPr>
            <a:picLocks noChangeAspect="1"/>
          </p:cNvPicPr>
          <p:nvPr/>
        </p:nvPicPr>
        <p:blipFill>
          <a:blip r:embed="rId8"/>
          <a:stretch>
            <a:fillRect/>
          </a:stretch>
        </p:blipFill>
        <p:spPr>
          <a:xfrm>
            <a:off x="6050999" y="1749748"/>
            <a:ext cx="5382791" cy="593963"/>
          </a:xfrm>
          <a:prstGeom prst="rect">
            <a:avLst/>
          </a:prstGeom>
        </p:spPr>
      </p:pic>
      <p:pic>
        <p:nvPicPr>
          <p:cNvPr id="10" name="Image 8" descr="preencoded.png"/>
          <p:cNvPicPr>
            <a:picLocks noChangeAspect="1"/>
          </p:cNvPicPr>
          <p:nvPr/>
        </p:nvPicPr>
        <p:blipFill>
          <a:blip r:embed="rId10"/>
          <a:stretch>
            <a:fillRect/>
          </a:stretch>
        </p:blipFill>
        <p:spPr>
          <a:xfrm>
            <a:off x="6199490" y="1898238"/>
            <a:ext cx="296982" cy="296982"/>
          </a:xfrm>
          <a:prstGeom prst="rect">
            <a:avLst/>
          </a:prstGeom>
        </p:spPr>
      </p:pic>
      <p:pic>
        <p:nvPicPr>
          <p:cNvPr id="11" name="Image 9" descr="preencoded.png"/>
          <p:cNvPicPr>
            <a:picLocks noChangeAspect="1"/>
          </p:cNvPicPr>
          <p:nvPr/>
        </p:nvPicPr>
        <p:blipFill>
          <a:blip r:embed="rId8"/>
          <a:stretch>
            <a:fillRect/>
          </a:stretch>
        </p:blipFill>
        <p:spPr>
          <a:xfrm>
            <a:off x="445472" y="2566447"/>
            <a:ext cx="5382791" cy="593963"/>
          </a:xfrm>
          <a:prstGeom prst="rect">
            <a:avLst/>
          </a:prstGeom>
        </p:spPr>
      </p:pic>
      <p:pic>
        <p:nvPicPr>
          <p:cNvPr id="12" name="Image 10" descr="preencoded.png"/>
          <p:cNvPicPr>
            <a:picLocks noChangeAspect="1"/>
          </p:cNvPicPr>
          <p:nvPr/>
        </p:nvPicPr>
        <p:blipFill>
          <a:blip r:embed="rId9"/>
          <a:stretch>
            <a:fillRect/>
          </a:stretch>
        </p:blipFill>
        <p:spPr>
          <a:xfrm>
            <a:off x="593963" y="2714938"/>
            <a:ext cx="296982" cy="296982"/>
          </a:xfrm>
          <a:prstGeom prst="rect">
            <a:avLst/>
          </a:prstGeom>
        </p:spPr>
      </p:pic>
      <p:pic>
        <p:nvPicPr>
          <p:cNvPr id="13" name="Image 11" descr="preencoded.png"/>
          <p:cNvPicPr>
            <a:picLocks noChangeAspect="1"/>
          </p:cNvPicPr>
          <p:nvPr/>
        </p:nvPicPr>
        <p:blipFill>
          <a:blip r:embed="rId8"/>
          <a:stretch>
            <a:fillRect/>
          </a:stretch>
        </p:blipFill>
        <p:spPr>
          <a:xfrm>
            <a:off x="6050999" y="2566447"/>
            <a:ext cx="5382791" cy="593963"/>
          </a:xfrm>
          <a:prstGeom prst="rect">
            <a:avLst/>
          </a:prstGeom>
        </p:spPr>
      </p:pic>
      <p:pic>
        <p:nvPicPr>
          <p:cNvPr id="14" name="Image 12" descr="preencoded.png"/>
          <p:cNvPicPr>
            <a:picLocks noChangeAspect="1"/>
          </p:cNvPicPr>
          <p:nvPr/>
        </p:nvPicPr>
        <p:blipFill>
          <a:blip r:embed="rId10"/>
          <a:stretch>
            <a:fillRect/>
          </a:stretch>
        </p:blipFill>
        <p:spPr>
          <a:xfrm>
            <a:off x="6199490" y="2714938"/>
            <a:ext cx="296982" cy="296982"/>
          </a:xfrm>
          <a:prstGeom prst="rect">
            <a:avLst/>
          </a:prstGeom>
        </p:spPr>
      </p:pic>
      <p:sp>
        <p:nvSpPr>
          <p:cNvPr id="17" name="Text 0"/>
          <p:cNvSpPr/>
          <p:nvPr/>
        </p:nvSpPr>
        <p:spPr>
          <a:xfrm>
            <a:off x="445472" y="301963"/>
            <a:ext cx="13185981"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2</a:t>
            </a:r>
            <a:endParaRPr lang="en-US" sz="2192" dirty="0"/>
          </a:p>
        </p:txBody>
      </p:sp>
      <p:sp>
        <p:nvSpPr>
          <p:cNvPr id="18" name="Text 1"/>
          <p:cNvSpPr/>
          <p:nvPr/>
        </p:nvSpPr>
        <p:spPr>
          <a:xfrm>
            <a:off x="445472" y="1155784"/>
            <a:ext cx="1318598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Which of the following is NOT a valid interruption behavior for Spot Instances?</a:t>
            </a:r>
            <a:endParaRPr lang="en-US" sz="1754" dirty="0"/>
          </a:p>
        </p:txBody>
      </p:sp>
      <p:sp>
        <p:nvSpPr>
          <p:cNvPr id="19" name="Text 2"/>
          <p:cNvSpPr/>
          <p:nvPr/>
        </p:nvSpPr>
        <p:spPr>
          <a:xfrm>
            <a:off x="684885" y="1935361"/>
            <a:ext cx="137992"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0" name="Text 3"/>
          <p:cNvSpPr/>
          <p:nvPr/>
        </p:nvSpPr>
        <p:spPr>
          <a:xfrm>
            <a:off x="1002313" y="1898238"/>
            <a:ext cx="99343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Terminate</a:t>
            </a:r>
            <a:endParaRPr lang="en-US" sz="1315" dirty="0"/>
          </a:p>
        </p:txBody>
      </p:sp>
      <p:sp>
        <p:nvSpPr>
          <p:cNvPr id="21" name="Text 4"/>
          <p:cNvSpPr/>
          <p:nvPr/>
        </p:nvSpPr>
        <p:spPr>
          <a:xfrm>
            <a:off x="6291281" y="1935361"/>
            <a:ext cx="135904"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2" name="Text 5"/>
          <p:cNvSpPr/>
          <p:nvPr/>
        </p:nvSpPr>
        <p:spPr>
          <a:xfrm>
            <a:off x="6607840" y="1898238"/>
            <a:ext cx="704751"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Reboot</a:t>
            </a:r>
            <a:endParaRPr lang="en-US" sz="1315" dirty="0"/>
          </a:p>
        </p:txBody>
      </p:sp>
      <p:sp>
        <p:nvSpPr>
          <p:cNvPr id="23" name="Text 6"/>
          <p:cNvSpPr/>
          <p:nvPr/>
        </p:nvSpPr>
        <p:spPr>
          <a:xfrm>
            <a:off x="687931" y="2752061"/>
            <a:ext cx="130858"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4" name="Text 7"/>
          <p:cNvSpPr/>
          <p:nvPr/>
        </p:nvSpPr>
        <p:spPr>
          <a:xfrm>
            <a:off x="1002313" y="2714938"/>
            <a:ext cx="45573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Stop</a:t>
            </a:r>
            <a:endParaRPr lang="en-US" sz="1315" dirty="0"/>
          </a:p>
        </p:txBody>
      </p:sp>
      <p:sp>
        <p:nvSpPr>
          <p:cNvPr id="25" name="Text 8"/>
          <p:cNvSpPr/>
          <p:nvPr/>
        </p:nvSpPr>
        <p:spPr>
          <a:xfrm>
            <a:off x="6286352" y="2752061"/>
            <a:ext cx="147911"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6" name="Text 9"/>
          <p:cNvSpPr/>
          <p:nvPr/>
        </p:nvSpPr>
        <p:spPr>
          <a:xfrm>
            <a:off x="6607840" y="2714938"/>
            <a:ext cx="98787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Hibernate</a:t>
            </a:r>
            <a:endParaRPr lang="en-US" sz="1315"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1489889"/>
            <a:ext cx="10988318" cy="371227"/>
          </a:xfrm>
          <a:prstGeom prst="rect">
            <a:avLst/>
          </a:prstGeom>
        </p:spPr>
      </p:pic>
      <p:pic>
        <p:nvPicPr>
          <p:cNvPr id="8" name="Image 6" descr="preencoded.png"/>
          <p:cNvPicPr>
            <a:picLocks noChangeAspect="1"/>
          </p:cNvPicPr>
          <p:nvPr/>
        </p:nvPicPr>
        <p:blipFill>
          <a:blip r:embed="rId9"/>
          <a:stretch>
            <a:fillRect/>
          </a:stretch>
        </p:blipFill>
        <p:spPr>
          <a:xfrm>
            <a:off x="593963" y="1489889"/>
            <a:ext cx="371227" cy="371227"/>
          </a:xfrm>
          <a:prstGeom prst="rect">
            <a:avLst/>
          </a:prstGeom>
        </p:spPr>
      </p:pic>
      <p:pic>
        <p:nvPicPr>
          <p:cNvPr id="9" name="Image 7" descr="preencoded.png"/>
          <p:cNvPicPr>
            <a:picLocks noChangeAspect="1"/>
          </p:cNvPicPr>
          <p:nvPr/>
        </p:nvPicPr>
        <p:blipFill>
          <a:blip r:embed="rId10"/>
          <a:stretch>
            <a:fillRect/>
          </a:stretch>
        </p:blipFill>
        <p:spPr>
          <a:xfrm>
            <a:off x="445472" y="2677815"/>
            <a:ext cx="3563779" cy="1113681"/>
          </a:xfrm>
          <a:prstGeom prst="rect">
            <a:avLst/>
          </a:prstGeom>
        </p:spPr>
      </p:pic>
      <p:pic>
        <p:nvPicPr>
          <p:cNvPr id="10" name="Image 8" descr="preencoded.png"/>
          <p:cNvPicPr>
            <a:picLocks noChangeAspect="1"/>
          </p:cNvPicPr>
          <p:nvPr/>
        </p:nvPicPr>
        <p:blipFill>
          <a:blip r:embed="rId11"/>
          <a:stretch>
            <a:fillRect/>
          </a:stretch>
        </p:blipFill>
        <p:spPr>
          <a:xfrm>
            <a:off x="593963" y="2826306"/>
            <a:ext cx="296982" cy="296982"/>
          </a:xfrm>
          <a:prstGeom prst="rect">
            <a:avLst/>
          </a:prstGeom>
        </p:spPr>
      </p:pic>
      <p:pic>
        <p:nvPicPr>
          <p:cNvPr id="11" name="Image 9" descr="preencoded.png"/>
          <p:cNvPicPr>
            <a:picLocks noChangeAspect="1"/>
          </p:cNvPicPr>
          <p:nvPr/>
        </p:nvPicPr>
        <p:blipFill>
          <a:blip r:embed="rId12"/>
          <a:stretch>
            <a:fillRect/>
          </a:stretch>
        </p:blipFill>
        <p:spPr>
          <a:xfrm>
            <a:off x="668208" y="2900551"/>
            <a:ext cx="148491" cy="148491"/>
          </a:xfrm>
          <a:prstGeom prst="rect">
            <a:avLst/>
          </a:prstGeom>
        </p:spPr>
      </p:pic>
      <p:pic>
        <p:nvPicPr>
          <p:cNvPr id="12" name="Image 10" descr="preencoded.png"/>
          <p:cNvPicPr>
            <a:picLocks noChangeAspect="1"/>
          </p:cNvPicPr>
          <p:nvPr/>
        </p:nvPicPr>
        <p:blipFill>
          <a:blip r:embed="rId13"/>
          <a:stretch>
            <a:fillRect/>
          </a:stretch>
        </p:blipFill>
        <p:spPr>
          <a:xfrm>
            <a:off x="4157742" y="2677815"/>
            <a:ext cx="3563779" cy="1113681"/>
          </a:xfrm>
          <a:prstGeom prst="rect">
            <a:avLst/>
          </a:prstGeom>
        </p:spPr>
      </p:pic>
      <p:pic>
        <p:nvPicPr>
          <p:cNvPr id="13" name="Image 11" descr="preencoded.png"/>
          <p:cNvPicPr>
            <a:picLocks noChangeAspect="1"/>
          </p:cNvPicPr>
          <p:nvPr/>
        </p:nvPicPr>
        <p:blipFill>
          <a:blip r:embed="rId14"/>
          <a:stretch>
            <a:fillRect/>
          </a:stretch>
        </p:blipFill>
        <p:spPr>
          <a:xfrm>
            <a:off x="4306232" y="2826306"/>
            <a:ext cx="296982" cy="296982"/>
          </a:xfrm>
          <a:prstGeom prst="rect">
            <a:avLst/>
          </a:prstGeom>
        </p:spPr>
      </p:pic>
      <p:pic>
        <p:nvPicPr>
          <p:cNvPr id="14" name="Image 12" descr="preencoded.png"/>
          <p:cNvPicPr>
            <a:picLocks noChangeAspect="1"/>
          </p:cNvPicPr>
          <p:nvPr/>
        </p:nvPicPr>
        <p:blipFill>
          <a:blip r:embed="rId15"/>
          <a:stretch>
            <a:fillRect/>
          </a:stretch>
        </p:blipFill>
        <p:spPr>
          <a:xfrm>
            <a:off x="4408320" y="2900551"/>
            <a:ext cx="92807" cy="148491"/>
          </a:xfrm>
          <a:prstGeom prst="rect">
            <a:avLst/>
          </a:prstGeom>
        </p:spPr>
      </p:pic>
      <p:pic>
        <p:nvPicPr>
          <p:cNvPr id="15" name="Image 13" descr="preencoded.png"/>
          <p:cNvPicPr>
            <a:picLocks noChangeAspect="1"/>
          </p:cNvPicPr>
          <p:nvPr/>
        </p:nvPicPr>
        <p:blipFill>
          <a:blip r:embed="rId13"/>
          <a:stretch>
            <a:fillRect/>
          </a:stretch>
        </p:blipFill>
        <p:spPr>
          <a:xfrm>
            <a:off x="7870011" y="2677815"/>
            <a:ext cx="3563779" cy="1113681"/>
          </a:xfrm>
          <a:prstGeom prst="rect">
            <a:avLst/>
          </a:prstGeom>
        </p:spPr>
      </p:pic>
      <p:pic>
        <p:nvPicPr>
          <p:cNvPr id="16" name="Image 14" descr="preencoded.png"/>
          <p:cNvPicPr>
            <a:picLocks noChangeAspect="1"/>
          </p:cNvPicPr>
          <p:nvPr/>
        </p:nvPicPr>
        <p:blipFill>
          <a:blip r:embed="rId16"/>
          <a:stretch>
            <a:fillRect/>
          </a:stretch>
        </p:blipFill>
        <p:spPr>
          <a:xfrm>
            <a:off x="8018502" y="2826306"/>
            <a:ext cx="296982" cy="296982"/>
          </a:xfrm>
          <a:prstGeom prst="rect">
            <a:avLst/>
          </a:prstGeom>
        </p:spPr>
      </p:pic>
      <p:pic>
        <p:nvPicPr>
          <p:cNvPr id="17" name="Image 15" descr="preencoded.png"/>
          <p:cNvPicPr>
            <a:picLocks noChangeAspect="1"/>
          </p:cNvPicPr>
          <p:nvPr/>
        </p:nvPicPr>
        <p:blipFill>
          <a:blip r:embed="rId17"/>
          <a:stretch>
            <a:fillRect/>
          </a:stretch>
        </p:blipFill>
        <p:spPr>
          <a:xfrm>
            <a:off x="445472" y="5127913"/>
            <a:ext cx="10988318" cy="1002313"/>
          </a:xfrm>
          <a:prstGeom prst="rect">
            <a:avLst/>
          </a:prstGeom>
        </p:spPr>
      </p:pic>
      <p:pic>
        <p:nvPicPr>
          <p:cNvPr id="18" name="Image 16" descr="preencoded.png"/>
          <p:cNvPicPr>
            <a:picLocks noChangeAspect="1"/>
          </p:cNvPicPr>
          <p:nvPr/>
        </p:nvPicPr>
        <p:blipFill>
          <a:blip r:embed="rId18"/>
          <a:stretch>
            <a:fillRect/>
          </a:stretch>
        </p:blipFill>
        <p:spPr>
          <a:xfrm>
            <a:off x="593963" y="5313526"/>
            <a:ext cx="139210" cy="259859"/>
          </a:xfrm>
          <a:prstGeom prst="rect">
            <a:avLst/>
          </a:prstGeom>
        </p:spPr>
      </p:pic>
      <p:sp>
        <p:nvSpPr>
          <p:cNvPr id="23" name="Text 2"/>
          <p:cNvSpPr/>
          <p:nvPr/>
        </p:nvSpPr>
        <p:spPr>
          <a:xfrm>
            <a:off x="722877" y="1564134"/>
            <a:ext cx="135904"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B</a:t>
            </a:r>
            <a:endParaRPr lang="en-US" sz="1169" dirty="0"/>
          </a:p>
        </p:txBody>
      </p:sp>
      <p:sp>
        <p:nvSpPr>
          <p:cNvPr id="24" name="Text 3"/>
          <p:cNvSpPr/>
          <p:nvPr/>
        </p:nvSpPr>
        <p:spPr>
          <a:xfrm>
            <a:off x="1076558" y="1545573"/>
            <a:ext cx="894598"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Reboot</a:t>
            </a:r>
            <a:endParaRPr lang="en-US" sz="1461" dirty="0"/>
          </a:p>
        </p:txBody>
      </p:sp>
      <p:sp>
        <p:nvSpPr>
          <p:cNvPr id="25" name="Text 4"/>
          <p:cNvSpPr/>
          <p:nvPr/>
        </p:nvSpPr>
        <p:spPr>
          <a:xfrm>
            <a:off x="445472" y="2083852"/>
            <a:ext cx="13185981"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 correct answer is </a:t>
            </a:r>
            <a:r>
              <a:rPr lang="en-US" sz="1315" b="1" dirty="0">
                <a:solidFill>
                  <a:srgbClr val="374151"/>
                </a:solidFill>
                <a:latin typeface="ui-sans-serif" pitchFamily="34" charset="0"/>
                <a:ea typeface="ui-sans-serif" pitchFamily="34" charset="-122"/>
                <a:cs typeface="ui-sans-serif" pitchFamily="34" charset="-120"/>
              </a:rPr>
              <a:t>B. Reboot</a:t>
            </a:r>
            <a:r>
              <a:rPr lang="en-US" sz="1315" dirty="0">
                <a:solidFill>
                  <a:srgbClr val="374151"/>
                </a:solidFill>
                <a:latin typeface="ui-sans-serif" pitchFamily="34" charset="0"/>
                <a:ea typeface="ui-sans-serif" pitchFamily="34" charset="-122"/>
                <a:cs typeface="ui-sans-serif" pitchFamily="34" charset="-120"/>
              </a:rPr>
              <a:t>. AWS Spot Instances support three interruption behaviors:</a:t>
            </a:r>
            <a:endParaRPr lang="en-US" sz="1315" dirty="0"/>
          </a:p>
        </p:txBody>
      </p:sp>
      <p:sp>
        <p:nvSpPr>
          <p:cNvPr id="26" name="Text 5"/>
          <p:cNvSpPr/>
          <p:nvPr/>
        </p:nvSpPr>
        <p:spPr>
          <a:xfrm>
            <a:off x="965190" y="2844867"/>
            <a:ext cx="1132301"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Terminate</a:t>
            </a:r>
            <a:endParaRPr lang="en-US" sz="1315" dirty="0"/>
          </a:p>
        </p:txBody>
      </p:sp>
      <p:sp>
        <p:nvSpPr>
          <p:cNvPr id="27" name="Text 6"/>
          <p:cNvSpPr/>
          <p:nvPr/>
        </p:nvSpPr>
        <p:spPr>
          <a:xfrm>
            <a:off x="593963" y="3197533"/>
            <a:ext cx="326679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Default behavior. Instance is terminated when interrupted.</a:t>
            </a:r>
            <a:endParaRPr lang="en-US" sz="1169" dirty="0"/>
          </a:p>
        </p:txBody>
      </p:sp>
      <p:sp>
        <p:nvSpPr>
          <p:cNvPr id="28" name="Text 7"/>
          <p:cNvSpPr/>
          <p:nvPr/>
        </p:nvSpPr>
        <p:spPr>
          <a:xfrm>
            <a:off x="4677460" y="2844867"/>
            <a:ext cx="521515"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Stop</a:t>
            </a:r>
            <a:endParaRPr lang="en-US" sz="1315" dirty="0"/>
          </a:p>
        </p:txBody>
      </p:sp>
      <p:sp>
        <p:nvSpPr>
          <p:cNvPr id="29" name="Text 8"/>
          <p:cNvSpPr/>
          <p:nvPr/>
        </p:nvSpPr>
        <p:spPr>
          <a:xfrm>
            <a:off x="4306232" y="3197533"/>
            <a:ext cx="3920157"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Instance is stopped when interrupted.</a:t>
            </a:r>
            <a:endParaRPr lang="en-US" sz="1169" dirty="0"/>
          </a:p>
        </p:txBody>
      </p:sp>
      <p:sp>
        <p:nvSpPr>
          <p:cNvPr id="30" name="Text 9"/>
          <p:cNvSpPr/>
          <p:nvPr/>
        </p:nvSpPr>
        <p:spPr>
          <a:xfrm>
            <a:off x="8389730" y="2844867"/>
            <a:ext cx="1124643"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Hibernate</a:t>
            </a:r>
            <a:endParaRPr lang="en-US" sz="1315" dirty="0"/>
          </a:p>
        </p:txBody>
      </p:sp>
      <p:sp>
        <p:nvSpPr>
          <p:cNvPr id="31" name="Text 10"/>
          <p:cNvSpPr/>
          <p:nvPr/>
        </p:nvSpPr>
        <p:spPr>
          <a:xfrm>
            <a:off x="8018502" y="3197533"/>
            <a:ext cx="3920157"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Instance is hibernated when interrupted.</a:t>
            </a:r>
            <a:endParaRPr lang="en-US" sz="1169" dirty="0"/>
          </a:p>
        </p:txBody>
      </p:sp>
      <p:sp>
        <p:nvSpPr>
          <p:cNvPr id="32" name="Text 11"/>
          <p:cNvSpPr/>
          <p:nvPr/>
        </p:nvSpPr>
        <p:spPr>
          <a:xfrm>
            <a:off x="844542" y="5276404"/>
            <a:ext cx="10440758"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Did You Know?</a:t>
            </a:r>
            <a:endParaRPr lang="en-US" sz="1315" dirty="0"/>
          </a:p>
        </p:txBody>
      </p:sp>
      <p:sp>
        <p:nvSpPr>
          <p:cNvPr id="33" name="Text 12"/>
          <p:cNvSpPr/>
          <p:nvPr/>
        </p:nvSpPr>
        <p:spPr>
          <a:xfrm>
            <a:off x="844542" y="5536263"/>
            <a:ext cx="1044075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You can configure the interruption behavior when creating Spot Instance requests. The default is Terminate, but you can specify Stop or Hibernate based on your workload requirements.</a:t>
            </a:r>
            <a:endParaRPr lang="en-US" sz="1169"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1749748"/>
            <a:ext cx="5382791" cy="593963"/>
          </a:xfrm>
          <a:prstGeom prst="rect">
            <a:avLst/>
          </a:prstGeom>
        </p:spPr>
      </p:pic>
      <p:pic>
        <p:nvPicPr>
          <p:cNvPr id="8" name="Image 6" descr="preencoded.png"/>
          <p:cNvPicPr>
            <a:picLocks noChangeAspect="1"/>
          </p:cNvPicPr>
          <p:nvPr/>
        </p:nvPicPr>
        <p:blipFill>
          <a:blip r:embed="rId9"/>
          <a:stretch>
            <a:fillRect/>
          </a:stretch>
        </p:blipFill>
        <p:spPr>
          <a:xfrm>
            <a:off x="593963" y="1898238"/>
            <a:ext cx="296982" cy="296982"/>
          </a:xfrm>
          <a:prstGeom prst="rect">
            <a:avLst/>
          </a:prstGeom>
        </p:spPr>
      </p:pic>
      <p:pic>
        <p:nvPicPr>
          <p:cNvPr id="9" name="Image 7" descr="preencoded.png"/>
          <p:cNvPicPr>
            <a:picLocks noChangeAspect="1"/>
          </p:cNvPicPr>
          <p:nvPr/>
        </p:nvPicPr>
        <p:blipFill>
          <a:blip r:embed="rId8"/>
          <a:stretch>
            <a:fillRect/>
          </a:stretch>
        </p:blipFill>
        <p:spPr>
          <a:xfrm>
            <a:off x="6050999" y="1749748"/>
            <a:ext cx="5382791" cy="593963"/>
          </a:xfrm>
          <a:prstGeom prst="rect">
            <a:avLst/>
          </a:prstGeom>
        </p:spPr>
      </p:pic>
      <p:pic>
        <p:nvPicPr>
          <p:cNvPr id="10" name="Image 8" descr="preencoded.png"/>
          <p:cNvPicPr>
            <a:picLocks noChangeAspect="1"/>
          </p:cNvPicPr>
          <p:nvPr/>
        </p:nvPicPr>
        <p:blipFill>
          <a:blip r:embed="rId10"/>
          <a:stretch>
            <a:fillRect/>
          </a:stretch>
        </p:blipFill>
        <p:spPr>
          <a:xfrm>
            <a:off x="6199490" y="1898238"/>
            <a:ext cx="296982" cy="296982"/>
          </a:xfrm>
          <a:prstGeom prst="rect">
            <a:avLst/>
          </a:prstGeom>
        </p:spPr>
      </p:pic>
      <p:pic>
        <p:nvPicPr>
          <p:cNvPr id="11" name="Image 9" descr="preencoded.png"/>
          <p:cNvPicPr>
            <a:picLocks noChangeAspect="1"/>
          </p:cNvPicPr>
          <p:nvPr/>
        </p:nvPicPr>
        <p:blipFill>
          <a:blip r:embed="rId8"/>
          <a:stretch>
            <a:fillRect/>
          </a:stretch>
        </p:blipFill>
        <p:spPr>
          <a:xfrm>
            <a:off x="445472" y="2566447"/>
            <a:ext cx="5382791" cy="593963"/>
          </a:xfrm>
          <a:prstGeom prst="rect">
            <a:avLst/>
          </a:prstGeom>
        </p:spPr>
      </p:pic>
      <p:pic>
        <p:nvPicPr>
          <p:cNvPr id="12" name="Image 10" descr="preencoded.png"/>
          <p:cNvPicPr>
            <a:picLocks noChangeAspect="1"/>
          </p:cNvPicPr>
          <p:nvPr/>
        </p:nvPicPr>
        <p:blipFill>
          <a:blip r:embed="rId9"/>
          <a:stretch>
            <a:fillRect/>
          </a:stretch>
        </p:blipFill>
        <p:spPr>
          <a:xfrm>
            <a:off x="593963" y="2714938"/>
            <a:ext cx="296982" cy="296982"/>
          </a:xfrm>
          <a:prstGeom prst="rect">
            <a:avLst/>
          </a:prstGeom>
        </p:spPr>
      </p:pic>
      <p:pic>
        <p:nvPicPr>
          <p:cNvPr id="13" name="Image 11" descr="preencoded.png"/>
          <p:cNvPicPr>
            <a:picLocks noChangeAspect="1"/>
          </p:cNvPicPr>
          <p:nvPr/>
        </p:nvPicPr>
        <p:blipFill>
          <a:blip r:embed="rId8"/>
          <a:stretch>
            <a:fillRect/>
          </a:stretch>
        </p:blipFill>
        <p:spPr>
          <a:xfrm>
            <a:off x="6050999" y="2566447"/>
            <a:ext cx="5382791" cy="593963"/>
          </a:xfrm>
          <a:prstGeom prst="rect">
            <a:avLst/>
          </a:prstGeom>
        </p:spPr>
      </p:pic>
      <p:pic>
        <p:nvPicPr>
          <p:cNvPr id="14" name="Image 12" descr="preencoded.png"/>
          <p:cNvPicPr>
            <a:picLocks noChangeAspect="1"/>
          </p:cNvPicPr>
          <p:nvPr/>
        </p:nvPicPr>
        <p:blipFill>
          <a:blip r:embed="rId10"/>
          <a:stretch>
            <a:fillRect/>
          </a:stretch>
        </p:blipFill>
        <p:spPr>
          <a:xfrm>
            <a:off x="6199490" y="2714938"/>
            <a:ext cx="296982" cy="296982"/>
          </a:xfrm>
          <a:prstGeom prst="rect">
            <a:avLst/>
          </a:prstGeom>
        </p:spPr>
      </p:pic>
      <p:sp>
        <p:nvSpPr>
          <p:cNvPr id="17" name="Text 0"/>
          <p:cNvSpPr/>
          <p:nvPr/>
        </p:nvSpPr>
        <p:spPr>
          <a:xfrm>
            <a:off x="445472" y="301963"/>
            <a:ext cx="13185981"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3</a:t>
            </a:r>
            <a:endParaRPr lang="en-US" sz="2192" dirty="0"/>
          </a:p>
        </p:txBody>
      </p:sp>
      <p:sp>
        <p:nvSpPr>
          <p:cNvPr id="18" name="Text 1"/>
          <p:cNvSpPr/>
          <p:nvPr/>
        </p:nvSpPr>
        <p:spPr>
          <a:xfrm>
            <a:off x="445472" y="1155784"/>
            <a:ext cx="1318598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Which type of workload is most suitable for Spot Instances?</a:t>
            </a:r>
            <a:endParaRPr lang="en-US" sz="1754" dirty="0"/>
          </a:p>
        </p:txBody>
      </p:sp>
      <p:sp>
        <p:nvSpPr>
          <p:cNvPr id="19" name="Text 2"/>
          <p:cNvSpPr/>
          <p:nvPr/>
        </p:nvSpPr>
        <p:spPr>
          <a:xfrm>
            <a:off x="684885" y="1935361"/>
            <a:ext cx="137992"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0" name="Text 3"/>
          <p:cNvSpPr/>
          <p:nvPr/>
        </p:nvSpPr>
        <p:spPr>
          <a:xfrm>
            <a:off x="1002313" y="1898238"/>
            <a:ext cx="321801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Financial transaction processing</a:t>
            </a:r>
            <a:endParaRPr lang="en-US" sz="1315" dirty="0"/>
          </a:p>
        </p:txBody>
      </p:sp>
      <p:sp>
        <p:nvSpPr>
          <p:cNvPr id="21" name="Text 4"/>
          <p:cNvSpPr/>
          <p:nvPr/>
        </p:nvSpPr>
        <p:spPr>
          <a:xfrm>
            <a:off x="6291281" y="1935361"/>
            <a:ext cx="135904"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2" name="Text 5"/>
          <p:cNvSpPr/>
          <p:nvPr/>
        </p:nvSpPr>
        <p:spPr>
          <a:xfrm>
            <a:off x="6607840" y="1898238"/>
            <a:ext cx="491916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Database servers requiring continuous operation</a:t>
            </a:r>
            <a:endParaRPr lang="en-US" sz="1315" dirty="0"/>
          </a:p>
        </p:txBody>
      </p:sp>
      <p:sp>
        <p:nvSpPr>
          <p:cNvPr id="23" name="Text 6"/>
          <p:cNvSpPr/>
          <p:nvPr/>
        </p:nvSpPr>
        <p:spPr>
          <a:xfrm>
            <a:off x="687931" y="2752061"/>
            <a:ext cx="130858"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4" name="Text 7"/>
          <p:cNvSpPr/>
          <p:nvPr/>
        </p:nvSpPr>
        <p:spPr>
          <a:xfrm>
            <a:off x="1002313" y="2714938"/>
            <a:ext cx="316616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Stateless batch processing jobs</a:t>
            </a:r>
            <a:endParaRPr lang="en-US" sz="1315" dirty="0"/>
          </a:p>
        </p:txBody>
      </p:sp>
      <p:sp>
        <p:nvSpPr>
          <p:cNvPr id="25" name="Text 8"/>
          <p:cNvSpPr/>
          <p:nvPr/>
        </p:nvSpPr>
        <p:spPr>
          <a:xfrm>
            <a:off x="6286352" y="2752061"/>
            <a:ext cx="147911"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6" name="Text 9"/>
          <p:cNvSpPr/>
          <p:nvPr/>
        </p:nvSpPr>
        <p:spPr>
          <a:xfrm>
            <a:off x="6607840" y="2714938"/>
            <a:ext cx="353123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Real-time video streaming services</a:t>
            </a:r>
            <a:endParaRPr lang="en-US" sz="1315"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1081539"/>
            <a:ext cx="445472" cy="445472"/>
          </a:xfrm>
          <a:prstGeom prst="rect">
            <a:avLst/>
          </a:prstGeom>
        </p:spPr>
      </p:pic>
      <p:pic>
        <p:nvPicPr>
          <p:cNvPr id="8" name="Image 6" descr="preencoded.png"/>
          <p:cNvPicPr>
            <a:picLocks noChangeAspect="1"/>
          </p:cNvPicPr>
          <p:nvPr/>
        </p:nvPicPr>
        <p:blipFill>
          <a:blip r:embed="rId9"/>
          <a:stretch>
            <a:fillRect/>
          </a:stretch>
        </p:blipFill>
        <p:spPr>
          <a:xfrm>
            <a:off x="556840" y="1155784"/>
            <a:ext cx="222736" cy="296982"/>
          </a:xfrm>
          <a:prstGeom prst="rect">
            <a:avLst/>
          </a:prstGeom>
        </p:spPr>
      </p:pic>
      <p:pic>
        <p:nvPicPr>
          <p:cNvPr id="9" name="Image 7" descr="preencoded.png"/>
          <p:cNvPicPr>
            <a:picLocks noChangeAspect="1"/>
          </p:cNvPicPr>
          <p:nvPr/>
        </p:nvPicPr>
        <p:blipFill>
          <a:blip r:embed="rId10"/>
          <a:stretch>
            <a:fillRect/>
          </a:stretch>
        </p:blipFill>
        <p:spPr>
          <a:xfrm>
            <a:off x="445472" y="2900551"/>
            <a:ext cx="5382791" cy="1781889"/>
          </a:xfrm>
          <a:prstGeom prst="rect">
            <a:avLst/>
          </a:prstGeom>
        </p:spPr>
      </p:pic>
      <p:pic>
        <p:nvPicPr>
          <p:cNvPr id="10" name="Image 8" descr="preencoded.png"/>
          <p:cNvPicPr>
            <a:picLocks noChangeAspect="1"/>
          </p:cNvPicPr>
          <p:nvPr/>
        </p:nvPicPr>
        <p:blipFill>
          <a:blip r:embed="rId11"/>
          <a:stretch>
            <a:fillRect/>
          </a:stretch>
        </p:blipFill>
        <p:spPr>
          <a:xfrm>
            <a:off x="593963" y="3095445"/>
            <a:ext cx="167052" cy="167052"/>
          </a:xfrm>
          <a:prstGeom prst="rect">
            <a:avLst/>
          </a:prstGeom>
        </p:spPr>
      </p:pic>
      <p:pic>
        <p:nvPicPr>
          <p:cNvPr id="11" name="Image 9" descr="preencoded.png"/>
          <p:cNvPicPr>
            <a:picLocks noChangeAspect="1"/>
          </p:cNvPicPr>
          <p:nvPr/>
        </p:nvPicPr>
        <p:blipFill>
          <a:blip r:embed="rId12"/>
          <a:stretch>
            <a:fillRect/>
          </a:stretch>
        </p:blipFill>
        <p:spPr>
          <a:xfrm>
            <a:off x="593963" y="3457392"/>
            <a:ext cx="74245" cy="148491"/>
          </a:xfrm>
          <a:prstGeom prst="rect">
            <a:avLst/>
          </a:prstGeom>
        </p:spPr>
      </p:pic>
      <p:pic>
        <p:nvPicPr>
          <p:cNvPr id="12" name="Image 10" descr="preencoded.png"/>
          <p:cNvPicPr>
            <a:picLocks noChangeAspect="1"/>
          </p:cNvPicPr>
          <p:nvPr/>
        </p:nvPicPr>
        <p:blipFill>
          <a:blip r:embed="rId12"/>
          <a:stretch>
            <a:fillRect/>
          </a:stretch>
        </p:blipFill>
        <p:spPr>
          <a:xfrm>
            <a:off x="593963" y="3754373"/>
            <a:ext cx="74245" cy="148491"/>
          </a:xfrm>
          <a:prstGeom prst="rect">
            <a:avLst/>
          </a:prstGeom>
        </p:spPr>
      </p:pic>
      <p:pic>
        <p:nvPicPr>
          <p:cNvPr id="13" name="Image 11" descr="preencoded.png"/>
          <p:cNvPicPr>
            <a:picLocks noChangeAspect="1"/>
          </p:cNvPicPr>
          <p:nvPr/>
        </p:nvPicPr>
        <p:blipFill>
          <a:blip r:embed="rId12"/>
          <a:stretch>
            <a:fillRect/>
          </a:stretch>
        </p:blipFill>
        <p:spPr>
          <a:xfrm>
            <a:off x="593963" y="4051355"/>
            <a:ext cx="74245" cy="148491"/>
          </a:xfrm>
          <a:prstGeom prst="rect">
            <a:avLst/>
          </a:prstGeom>
        </p:spPr>
      </p:pic>
      <p:pic>
        <p:nvPicPr>
          <p:cNvPr id="14" name="Image 12" descr="preencoded.png"/>
          <p:cNvPicPr>
            <a:picLocks noChangeAspect="1"/>
          </p:cNvPicPr>
          <p:nvPr/>
        </p:nvPicPr>
        <p:blipFill>
          <a:blip r:embed="rId12"/>
          <a:stretch>
            <a:fillRect/>
          </a:stretch>
        </p:blipFill>
        <p:spPr>
          <a:xfrm>
            <a:off x="593963" y="4348336"/>
            <a:ext cx="74245" cy="148491"/>
          </a:xfrm>
          <a:prstGeom prst="rect">
            <a:avLst/>
          </a:prstGeom>
        </p:spPr>
      </p:pic>
      <p:pic>
        <p:nvPicPr>
          <p:cNvPr id="15" name="Image 13" descr="preencoded.png"/>
          <p:cNvPicPr>
            <a:picLocks noChangeAspect="1"/>
          </p:cNvPicPr>
          <p:nvPr/>
        </p:nvPicPr>
        <p:blipFill>
          <a:blip r:embed="rId13"/>
          <a:stretch>
            <a:fillRect/>
          </a:stretch>
        </p:blipFill>
        <p:spPr>
          <a:xfrm>
            <a:off x="6050999" y="2900551"/>
            <a:ext cx="5382791" cy="1781889"/>
          </a:xfrm>
          <a:prstGeom prst="rect">
            <a:avLst/>
          </a:prstGeom>
        </p:spPr>
      </p:pic>
      <p:pic>
        <p:nvPicPr>
          <p:cNvPr id="16" name="Image 14" descr="preencoded.png"/>
          <p:cNvPicPr>
            <a:picLocks noChangeAspect="1"/>
          </p:cNvPicPr>
          <p:nvPr/>
        </p:nvPicPr>
        <p:blipFill>
          <a:blip r:embed="rId14"/>
          <a:stretch>
            <a:fillRect/>
          </a:stretch>
        </p:blipFill>
        <p:spPr>
          <a:xfrm>
            <a:off x="6199490" y="3095445"/>
            <a:ext cx="167052" cy="167052"/>
          </a:xfrm>
          <a:prstGeom prst="rect">
            <a:avLst/>
          </a:prstGeom>
        </p:spPr>
      </p:pic>
      <p:pic>
        <p:nvPicPr>
          <p:cNvPr id="17" name="Image 15" descr="preencoded.png"/>
          <p:cNvPicPr>
            <a:picLocks noChangeAspect="1"/>
          </p:cNvPicPr>
          <p:nvPr/>
        </p:nvPicPr>
        <p:blipFill>
          <a:blip r:embed="rId15"/>
          <a:stretch>
            <a:fillRect/>
          </a:stretch>
        </p:blipFill>
        <p:spPr>
          <a:xfrm>
            <a:off x="6199490" y="3457392"/>
            <a:ext cx="74245" cy="148491"/>
          </a:xfrm>
          <a:prstGeom prst="rect">
            <a:avLst/>
          </a:prstGeom>
        </p:spPr>
      </p:pic>
      <p:pic>
        <p:nvPicPr>
          <p:cNvPr id="18" name="Image 16" descr="preencoded.png"/>
          <p:cNvPicPr>
            <a:picLocks noChangeAspect="1"/>
          </p:cNvPicPr>
          <p:nvPr/>
        </p:nvPicPr>
        <p:blipFill>
          <a:blip r:embed="rId15"/>
          <a:stretch>
            <a:fillRect/>
          </a:stretch>
        </p:blipFill>
        <p:spPr>
          <a:xfrm>
            <a:off x="6199490" y="3754373"/>
            <a:ext cx="74245" cy="148491"/>
          </a:xfrm>
          <a:prstGeom prst="rect">
            <a:avLst/>
          </a:prstGeom>
        </p:spPr>
      </p:pic>
      <p:pic>
        <p:nvPicPr>
          <p:cNvPr id="19" name="Image 17" descr="preencoded.png"/>
          <p:cNvPicPr>
            <a:picLocks noChangeAspect="1"/>
          </p:cNvPicPr>
          <p:nvPr/>
        </p:nvPicPr>
        <p:blipFill>
          <a:blip r:embed="rId15"/>
          <a:stretch>
            <a:fillRect/>
          </a:stretch>
        </p:blipFill>
        <p:spPr>
          <a:xfrm>
            <a:off x="6199490" y="4051355"/>
            <a:ext cx="74245" cy="148491"/>
          </a:xfrm>
          <a:prstGeom prst="rect">
            <a:avLst/>
          </a:prstGeom>
        </p:spPr>
      </p:pic>
      <p:pic>
        <p:nvPicPr>
          <p:cNvPr id="20" name="Image 18" descr="preencoded.png"/>
          <p:cNvPicPr>
            <a:picLocks noChangeAspect="1"/>
          </p:cNvPicPr>
          <p:nvPr/>
        </p:nvPicPr>
        <p:blipFill>
          <a:blip r:embed="rId15"/>
          <a:stretch>
            <a:fillRect/>
          </a:stretch>
        </p:blipFill>
        <p:spPr>
          <a:xfrm>
            <a:off x="6199490" y="4348336"/>
            <a:ext cx="74245" cy="148491"/>
          </a:xfrm>
          <a:prstGeom prst="rect">
            <a:avLst/>
          </a:prstGeom>
        </p:spPr>
      </p:pic>
      <p:pic>
        <p:nvPicPr>
          <p:cNvPr id="21" name="Image 19" descr="preencoded.png"/>
          <p:cNvPicPr>
            <a:picLocks noChangeAspect="1"/>
          </p:cNvPicPr>
          <p:nvPr/>
        </p:nvPicPr>
        <p:blipFill>
          <a:blip r:embed="rId16"/>
          <a:stretch>
            <a:fillRect/>
          </a:stretch>
        </p:blipFill>
        <p:spPr>
          <a:xfrm>
            <a:off x="445472" y="4905177"/>
            <a:ext cx="10988318" cy="742454"/>
          </a:xfrm>
          <a:prstGeom prst="rect">
            <a:avLst/>
          </a:prstGeom>
        </p:spPr>
      </p:pic>
      <p:pic>
        <p:nvPicPr>
          <p:cNvPr id="22" name="Image 20" descr="preencoded.png"/>
          <p:cNvPicPr>
            <a:picLocks noChangeAspect="1"/>
          </p:cNvPicPr>
          <p:nvPr/>
        </p:nvPicPr>
        <p:blipFill>
          <a:blip r:embed="rId17"/>
          <a:stretch>
            <a:fillRect/>
          </a:stretch>
        </p:blipFill>
        <p:spPr>
          <a:xfrm>
            <a:off x="593963" y="5146474"/>
            <a:ext cx="139210" cy="259859"/>
          </a:xfrm>
          <a:prstGeom prst="rect">
            <a:avLst/>
          </a:prstGeom>
        </p:spPr>
      </p:pic>
      <p:sp>
        <p:nvSpPr>
          <p:cNvPr id="26" name="Text 1"/>
          <p:cNvSpPr/>
          <p:nvPr/>
        </p:nvSpPr>
        <p:spPr>
          <a:xfrm>
            <a:off x="1039435" y="1174346"/>
            <a:ext cx="6418978" cy="259859"/>
          </a:xfrm>
          <a:prstGeom prst="rect">
            <a:avLst/>
          </a:prstGeom>
          <a:noFill/>
          <a:ln/>
        </p:spPr>
        <p:txBody>
          <a:bodyPr vert="horz" wrap="square" lIns="0" tIns="0" rIns="0" bIns="0" rtlCol="0" anchor="t"/>
          <a:lstStyle/>
          <a:p>
            <a:pPr>
              <a:lnSpc>
                <a:spcPts val="2046"/>
              </a:lnSpc>
            </a:pPr>
            <a:r>
              <a:rPr lang="en-US" sz="1461" b="1" dirty="0">
                <a:solidFill>
                  <a:srgbClr val="16A34A"/>
                </a:solidFill>
                <a:latin typeface="ui-sans-serif" pitchFamily="34" charset="0"/>
                <a:ea typeface="ui-sans-serif" pitchFamily="34" charset="-122"/>
                <a:cs typeface="ui-sans-serif" pitchFamily="34" charset="-120"/>
              </a:rPr>
              <a:t>Correct Answer:</a:t>
            </a:r>
            <a:r>
              <a:rPr lang="en-US" sz="1461" b="1" dirty="0">
                <a:solidFill>
                  <a:srgbClr val="374151"/>
                </a:solidFill>
                <a:latin typeface="ui-sans-serif" pitchFamily="34" charset="0"/>
                <a:ea typeface="ui-sans-serif" pitchFamily="34" charset="-122"/>
                <a:cs typeface="ui-sans-serif" pitchFamily="34" charset="-120"/>
              </a:rPr>
              <a:t> C. Stateless batch processing jobs</a:t>
            </a:r>
            <a:endParaRPr lang="en-US" sz="1461" dirty="0"/>
          </a:p>
        </p:txBody>
      </p:sp>
      <p:sp>
        <p:nvSpPr>
          <p:cNvPr id="27" name="Text 2"/>
          <p:cNvSpPr/>
          <p:nvPr/>
        </p:nvSpPr>
        <p:spPr>
          <a:xfrm>
            <a:off x="445472" y="1749748"/>
            <a:ext cx="10988318"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Explanation:</a:t>
            </a:r>
            <a:endParaRPr lang="en-US" sz="1315" dirty="0"/>
          </a:p>
        </p:txBody>
      </p:sp>
      <p:sp>
        <p:nvSpPr>
          <p:cNvPr id="28" name="Text 3"/>
          <p:cNvSpPr/>
          <p:nvPr/>
        </p:nvSpPr>
        <p:spPr>
          <a:xfrm>
            <a:off x="445472" y="2083852"/>
            <a:ext cx="10988318"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Spot Instances are ideal for stateless, fault-tolerant, and flexible workloads like big data, containerized workloads, CI/CD, web servers, high-performance computing (HPC), and test &amp; development workloads.</a:t>
            </a:r>
            <a:endParaRPr lang="en-US" sz="1169" dirty="0"/>
          </a:p>
        </p:txBody>
      </p:sp>
      <p:sp>
        <p:nvSpPr>
          <p:cNvPr id="29" name="Text 4"/>
          <p:cNvSpPr/>
          <p:nvPr/>
        </p:nvSpPr>
        <p:spPr>
          <a:xfrm>
            <a:off x="835261" y="3049042"/>
            <a:ext cx="5085809" cy="259859"/>
          </a:xfrm>
          <a:prstGeom prst="rect">
            <a:avLst/>
          </a:prstGeom>
          <a:noFill/>
          <a:ln/>
        </p:spPr>
        <p:txBody>
          <a:bodyPr vert="horz" wrap="square" lIns="0" tIns="0" rIns="0" bIns="0" rtlCol="0" anchor="t"/>
          <a:lstStyle/>
          <a:p>
            <a:pPr>
              <a:lnSpc>
                <a:spcPts val="2046"/>
              </a:lnSpc>
            </a:pPr>
            <a:r>
              <a:rPr lang="en-US" sz="1315" b="1" dirty="0">
                <a:solidFill>
                  <a:srgbClr val="15803D"/>
                </a:solidFill>
                <a:latin typeface="ui-sans-serif" pitchFamily="34" charset="0"/>
                <a:ea typeface="ui-sans-serif" pitchFamily="34" charset="-122"/>
                <a:cs typeface="ui-sans-serif" pitchFamily="34" charset="-120"/>
              </a:rPr>
              <a:t>Suitable Workloads</a:t>
            </a:r>
            <a:endParaRPr lang="en-US" sz="1315" dirty="0"/>
          </a:p>
        </p:txBody>
      </p:sp>
      <p:sp>
        <p:nvSpPr>
          <p:cNvPr id="30" name="Text 5"/>
          <p:cNvSpPr/>
          <p:nvPr/>
        </p:nvSpPr>
        <p:spPr>
          <a:xfrm>
            <a:off x="742454" y="3420269"/>
            <a:ext cx="470286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Stateless applications that can tolerate interruptions</a:t>
            </a:r>
            <a:endParaRPr lang="en-US" sz="1169" dirty="0"/>
          </a:p>
        </p:txBody>
      </p:sp>
      <p:sp>
        <p:nvSpPr>
          <p:cNvPr id="31" name="Text 6"/>
          <p:cNvSpPr/>
          <p:nvPr/>
        </p:nvSpPr>
        <p:spPr>
          <a:xfrm>
            <a:off x="742454" y="3717251"/>
            <a:ext cx="4560871"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Fault-tolerant systems with redundant components</a:t>
            </a:r>
            <a:endParaRPr lang="en-US" sz="1169" dirty="0"/>
          </a:p>
        </p:txBody>
      </p:sp>
      <p:sp>
        <p:nvSpPr>
          <p:cNvPr id="32" name="Text 7"/>
          <p:cNvSpPr/>
          <p:nvPr/>
        </p:nvSpPr>
        <p:spPr>
          <a:xfrm>
            <a:off x="742454" y="4014232"/>
            <a:ext cx="313257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Big data and batch processing jobs</a:t>
            </a:r>
            <a:endParaRPr lang="en-US" sz="1169" dirty="0"/>
          </a:p>
        </p:txBody>
      </p:sp>
      <p:sp>
        <p:nvSpPr>
          <p:cNvPr id="33" name="Text 8"/>
          <p:cNvSpPr/>
          <p:nvPr/>
        </p:nvSpPr>
        <p:spPr>
          <a:xfrm>
            <a:off x="742454" y="4311214"/>
            <a:ext cx="3877175"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Containerized workloads and microservices</a:t>
            </a:r>
            <a:endParaRPr lang="en-US" sz="1169" dirty="0"/>
          </a:p>
        </p:txBody>
      </p:sp>
      <p:sp>
        <p:nvSpPr>
          <p:cNvPr id="34" name="Text 9"/>
          <p:cNvSpPr/>
          <p:nvPr/>
        </p:nvSpPr>
        <p:spPr>
          <a:xfrm>
            <a:off x="6440788" y="3049042"/>
            <a:ext cx="5085809" cy="259859"/>
          </a:xfrm>
          <a:prstGeom prst="rect">
            <a:avLst/>
          </a:prstGeom>
          <a:noFill/>
          <a:ln/>
        </p:spPr>
        <p:txBody>
          <a:bodyPr vert="horz" wrap="square" lIns="0" tIns="0" rIns="0" bIns="0" rtlCol="0" anchor="t"/>
          <a:lstStyle/>
          <a:p>
            <a:pPr>
              <a:lnSpc>
                <a:spcPts val="2046"/>
              </a:lnSpc>
            </a:pPr>
            <a:r>
              <a:rPr lang="en-US" sz="1315" b="1" dirty="0">
                <a:solidFill>
                  <a:srgbClr val="B91C1C"/>
                </a:solidFill>
                <a:latin typeface="ui-sans-serif" pitchFamily="34" charset="0"/>
                <a:ea typeface="ui-sans-serif" pitchFamily="34" charset="-122"/>
                <a:cs typeface="ui-sans-serif" pitchFamily="34" charset="-120"/>
              </a:rPr>
              <a:t>Unsuitable Workloads</a:t>
            </a:r>
            <a:endParaRPr lang="en-US" sz="1315" dirty="0"/>
          </a:p>
        </p:txBody>
      </p:sp>
      <p:sp>
        <p:nvSpPr>
          <p:cNvPr id="35" name="Text 10"/>
          <p:cNvSpPr/>
          <p:nvPr/>
        </p:nvSpPr>
        <p:spPr>
          <a:xfrm>
            <a:off x="6347981" y="3420269"/>
            <a:ext cx="4637959"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Stateful applications requiring continuous operation</a:t>
            </a:r>
            <a:endParaRPr lang="en-US" sz="1169" dirty="0"/>
          </a:p>
        </p:txBody>
      </p:sp>
      <p:sp>
        <p:nvSpPr>
          <p:cNvPr id="36" name="Text 11"/>
          <p:cNvSpPr/>
          <p:nvPr/>
        </p:nvSpPr>
        <p:spPr>
          <a:xfrm>
            <a:off x="6347980" y="3717251"/>
            <a:ext cx="286042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Financial transaction processing</a:t>
            </a:r>
            <a:endParaRPr lang="en-US" sz="1169" dirty="0"/>
          </a:p>
        </p:txBody>
      </p:sp>
      <p:sp>
        <p:nvSpPr>
          <p:cNvPr id="37" name="Text 12"/>
          <p:cNvSpPr/>
          <p:nvPr/>
        </p:nvSpPr>
        <p:spPr>
          <a:xfrm>
            <a:off x="6347981" y="4014232"/>
            <a:ext cx="313884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Real-time video streaming services</a:t>
            </a:r>
            <a:endParaRPr lang="en-US" sz="1169" dirty="0"/>
          </a:p>
        </p:txBody>
      </p:sp>
      <p:sp>
        <p:nvSpPr>
          <p:cNvPr id="38" name="Text 13"/>
          <p:cNvSpPr/>
          <p:nvPr/>
        </p:nvSpPr>
        <p:spPr>
          <a:xfrm>
            <a:off x="6347981" y="4311214"/>
            <a:ext cx="413436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Applications that cannot tolerate interruptions</a:t>
            </a:r>
            <a:endParaRPr lang="en-US" sz="1169" dirty="0"/>
          </a:p>
        </p:txBody>
      </p:sp>
      <p:sp>
        <p:nvSpPr>
          <p:cNvPr id="39" name="Text 14"/>
          <p:cNvSpPr/>
          <p:nvPr/>
        </p:nvSpPr>
        <p:spPr>
          <a:xfrm>
            <a:off x="807418" y="5053668"/>
            <a:ext cx="10691336"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Key point: When using Spot Instances, design your workload to be resilient to interruptions and avoid any dependency on specific instance types or availability.</a:t>
            </a:r>
            <a:endParaRPr lang="en-US" sz="1169"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1749748"/>
            <a:ext cx="5382791" cy="593963"/>
          </a:xfrm>
          <a:prstGeom prst="rect">
            <a:avLst/>
          </a:prstGeom>
        </p:spPr>
      </p:pic>
      <p:pic>
        <p:nvPicPr>
          <p:cNvPr id="8" name="Image 6" descr="preencoded.png"/>
          <p:cNvPicPr>
            <a:picLocks noChangeAspect="1"/>
          </p:cNvPicPr>
          <p:nvPr/>
        </p:nvPicPr>
        <p:blipFill>
          <a:blip r:embed="rId9"/>
          <a:stretch>
            <a:fillRect/>
          </a:stretch>
        </p:blipFill>
        <p:spPr>
          <a:xfrm>
            <a:off x="593963" y="1898238"/>
            <a:ext cx="296982" cy="296982"/>
          </a:xfrm>
          <a:prstGeom prst="rect">
            <a:avLst/>
          </a:prstGeom>
        </p:spPr>
      </p:pic>
      <p:pic>
        <p:nvPicPr>
          <p:cNvPr id="9" name="Image 7" descr="preencoded.png"/>
          <p:cNvPicPr>
            <a:picLocks noChangeAspect="1"/>
          </p:cNvPicPr>
          <p:nvPr/>
        </p:nvPicPr>
        <p:blipFill>
          <a:blip r:embed="rId8"/>
          <a:stretch>
            <a:fillRect/>
          </a:stretch>
        </p:blipFill>
        <p:spPr>
          <a:xfrm>
            <a:off x="6050999" y="1749748"/>
            <a:ext cx="5382791" cy="593963"/>
          </a:xfrm>
          <a:prstGeom prst="rect">
            <a:avLst/>
          </a:prstGeom>
        </p:spPr>
      </p:pic>
      <p:pic>
        <p:nvPicPr>
          <p:cNvPr id="10" name="Image 8" descr="preencoded.png"/>
          <p:cNvPicPr>
            <a:picLocks noChangeAspect="1"/>
          </p:cNvPicPr>
          <p:nvPr/>
        </p:nvPicPr>
        <p:blipFill>
          <a:blip r:embed="rId10"/>
          <a:stretch>
            <a:fillRect/>
          </a:stretch>
        </p:blipFill>
        <p:spPr>
          <a:xfrm>
            <a:off x="6199490" y="1898238"/>
            <a:ext cx="296982" cy="296982"/>
          </a:xfrm>
          <a:prstGeom prst="rect">
            <a:avLst/>
          </a:prstGeom>
        </p:spPr>
      </p:pic>
      <p:pic>
        <p:nvPicPr>
          <p:cNvPr id="11" name="Image 9" descr="preencoded.png"/>
          <p:cNvPicPr>
            <a:picLocks noChangeAspect="1"/>
          </p:cNvPicPr>
          <p:nvPr/>
        </p:nvPicPr>
        <p:blipFill>
          <a:blip r:embed="rId11"/>
          <a:stretch>
            <a:fillRect/>
          </a:stretch>
        </p:blipFill>
        <p:spPr>
          <a:xfrm>
            <a:off x="445472" y="2566447"/>
            <a:ext cx="5382791" cy="816699"/>
          </a:xfrm>
          <a:prstGeom prst="rect">
            <a:avLst/>
          </a:prstGeom>
        </p:spPr>
      </p:pic>
      <p:pic>
        <p:nvPicPr>
          <p:cNvPr id="12" name="Image 10" descr="preencoded.png"/>
          <p:cNvPicPr>
            <a:picLocks noChangeAspect="1"/>
          </p:cNvPicPr>
          <p:nvPr/>
        </p:nvPicPr>
        <p:blipFill>
          <a:blip r:embed="rId9"/>
          <a:stretch>
            <a:fillRect/>
          </a:stretch>
        </p:blipFill>
        <p:spPr>
          <a:xfrm>
            <a:off x="593963" y="2714938"/>
            <a:ext cx="296982" cy="296982"/>
          </a:xfrm>
          <a:prstGeom prst="rect">
            <a:avLst/>
          </a:prstGeom>
        </p:spPr>
      </p:pic>
      <p:pic>
        <p:nvPicPr>
          <p:cNvPr id="13" name="Image 11" descr="preencoded.png"/>
          <p:cNvPicPr>
            <a:picLocks noChangeAspect="1"/>
          </p:cNvPicPr>
          <p:nvPr/>
        </p:nvPicPr>
        <p:blipFill>
          <a:blip r:embed="rId12"/>
          <a:stretch>
            <a:fillRect/>
          </a:stretch>
        </p:blipFill>
        <p:spPr>
          <a:xfrm>
            <a:off x="6050999" y="2566447"/>
            <a:ext cx="5382791" cy="816699"/>
          </a:xfrm>
          <a:prstGeom prst="rect">
            <a:avLst/>
          </a:prstGeom>
        </p:spPr>
      </p:pic>
      <p:pic>
        <p:nvPicPr>
          <p:cNvPr id="14" name="Image 12" descr="preencoded.png"/>
          <p:cNvPicPr>
            <a:picLocks noChangeAspect="1"/>
          </p:cNvPicPr>
          <p:nvPr/>
        </p:nvPicPr>
        <p:blipFill>
          <a:blip r:embed="rId10"/>
          <a:stretch>
            <a:fillRect/>
          </a:stretch>
        </p:blipFill>
        <p:spPr>
          <a:xfrm>
            <a:off x="6199490" y="2714938"/>
            <a:ext cx="296982" cy="296982"/>
          </a:xfrm>
          <a:prstGeom prst="rect">
            <a:avLst/>
          </a:prstGeom>
        </p:spPr>
      </p:pic>
      <p:sp>
        <p:nvSpPr>
          <p:cNvPr id="17" name="Text 0"/>
          <p:cNvSpPr/>
          <p:nvPr/>
        </p:nvSpPr>
        <p:spPr>
          <a:xfrm>
            <a:off x="445472" y="301963"/>
            <a:ext cx="13185981"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4</a:t>
            </a:r>
            <a:endParaRPr lang="en-US" sz="2192" dirty="0"/>
          </a:p>
        </p:txBody>
      </p:sp>
      <p:sp>
        <p:nvSpPr>
          <p:cNvPr id="18" name="Text 1"/>
          <p:cNvSpPr/>
          <p:nvPr/>
        </p:nvSpPr>
        <p:spPr>
          <a:xfrm>
            <a:off x="445472" y="1155784"/>
            <a:ext cx="10988318"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How are Spot Instance prices determined?</a:t>
            </a:r>
            <a:endParaRPr lang="en-US" sz="1754" dirty="0"/>
          </a:p>
        </p:txBody>
      </p:sp>
      <p:sp>
        <p:nvSpPr>
          <p:cNvPr id="19" name="Text 2"/>
          <p:cNvSpPr/>
          <p:nvPr/>
        </p:nvSpPr>
        <p:spPr>
          <a:xfrm>
            <a:off x="684885" y="1935361"/>
            <a:ext cx="137992"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0" name="Text 3"/>
          <p:cNvSpPr/>
          <p:nvPr/>
        </p:nvSpPr>
        <p:spPr>
          <a:xfrm>
            <a:off x="1002313" y="1898238"/>
            <a:ext cx="321053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Fixed rates set by AWS annually</a:t>
            </a:r>
            <a:endParaRPr lang="en-US" sz="1315" dirty="0"/>
          </a:p>
        </p:txBody>
      </p:sp>
      <p:sp>
        <p:nvSpPr>
          <p:cNvPr id="21" name="Text 4"/>
          <p:cNvSpPr/>
          <p:nvPr/>
        </p:nvSpPr>
        <p:spPr>
          <a:xfrm>
            <a:off x="6291281" y="1935361"/>
            <a:ext cx="135904"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2" name="Text 5"/>
          <p:cNvSpPr/>
          <p:nvPr/>
        </p:nvSpPr>
        <p:spPr>
          <a:xfrm>
            <a:off x="6607840" y="1898238"/>
            <a:ext cx="551846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Auction-style bidding where users set maximum prices</a:t>
            </a:r>
            <a:endParaRPr lang="en-US" sz="1315" dirty="0"/>
          </a:p>
        </p:txBody>
      </p:sp>
      <p:sp>
        <p:nvSpPr>
          <p:cNvPr id="23" name="Text 6"/>
          <p:cNvSpPr/>
          <p:nvPr/>
        </p:nvSpPr>
        <p:spPr>
          <a:xfrm>
            <a:off x="687931" y="2752061"/>
            <a:ext cx="130858"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4" name="Text 7"/>
          <p:cNvSpPr/>
          <p:nvPr/>
        </p:nvSpPr>
        <p:spPr>
          <a:xfrm>
            <a:off x="1002312" y="2714938"/>
            <a:ext cx="4677460"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Based on long-term supply and demand, adjusted gradually</a:t>
            </a:r>
            <a:endParaRPr lang="en-US" sz="1315" dirty="0"/>
          </a:p>
        </p:txBody>
      </p:sp>
      <p:sp>
        <p:nvSpPr>
          <p:cNvPr id="25" name="Text 8"/>
          <p:cNvSpPr/>
          <p:nvPr/>
        </p:nvSpPr>
        <p:spPr>
          <a:xfrm>
            <a:off x="6286352" y="2752061"/>
            <a:ext cx="147911"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6" name="Text 9"/>
          <p:cNvSpPr/>
          <p:nvPr/>
        </p:nvSpPr>
        <p:spPr>
          <a:xfrm>
            <a:off x="6607839" y="2714938"/>
            <a:ext cx="400872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Government-regulated pricing structure</a:t>
            </a:r>
            <a:endParaRPr lang="en-US" sz="1315"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1081540"/>
            <a:ext cx="1856135" cy="27842"/>
          </a:xfrm>
          <a:prstGeom prst="rect">
            <a:avLst/>
          </a:prstGeom>
        </p:spPr>
      </p:pic>
      <p:pic>
        <p:nvPicPr>
          <p:cNvPr id="4" name="Image 2" descr="preencoded.png"/>
          <p:cNvPicPr>
            <a:picLocks noChangeAspect="1"/>
          </p:cNvPicPr>
          <p:nvPr/>
        </p:nvPicPr>
        <p:blipFill>
          <a:blip r:embed="rId5"/>
          <a:stretch>
            <a:fillRect/>
          </a:stretch>
        </p:blipFill>
        <p:spPr>
          <a:xfrm>
            <a:off x="1856135" y="1081539"/>
            <a:ext cx="27842" cy="928067"/>
          </a:xfrm>
          <a:prstGeom prst="rect">
            <a:avLst/>
          </a:prstGeom>
        </p:spPr>
      </p:pic>
      <p:pic>
        <p:nvPicPr>
          <p:cNvPr id="5" name="Image 3" descr="preencoded.png"/>
          <p:cNvPicPr>
            <a:picLocks noChangeAspect="1"/>
          </p:cNvPicPr>
          <p:nvPr/>
        </p:nvPicPr>
        <p:blipFill>
          <a:blip r:embed="rId6"/>
          <a:stretch>
            <a:fillRect/>
          </a:stretch>
        </p:blipFill>
        <p:spPr>
          <a:xfrm>
            <a:off x="10487161" y="5397053"/>
            <a:ext cx="1392101" cy="27842"/>
          </a:xfrm>
          <a:prstGeom prst="rect">
            <a:avLst/>
          </a:prstGeom>
        </p:spPr>
      </p:pic>
      <p:pic>
        <p:nvPicPr>
          <p:cNvPr id="6" name="Image 4" descr="preencoded.png"/>
          <p:cNvPicPr>
            <a:picLocks noChangeAspect="1"/>
          </p:cNvPicPr>
          <p:nvPr/>
        </p:nvPicPr>
        <p:blipFill>
          <a:blip r:embed="rId7"/>
          <a:stretch>
            <a:fillRect/>
          </a:stretch>
        </p:blipFill>
        <p:spPr>
          <a:xfrm>
            <a:off x="-1" y="79226"/>
            <a:ext cx="11879263" cy="779577"/>
          </a:xfrm>
          <a:prstGeom prst="rect">
            <a:avLst/>
          </a:prstGeom>
        </p:spPr>
      </p:pic>
      <p:pic>
        <p:nvPicPr>
          <p:cNvPr id="7" name="Image 5" descr="preencoded.png"/>
          <p:cNvPicPr>
            <a:picLocks noChangeAspect="1"/>
          </p:cNvPicPr>
          <p:nvPr/>
        </p:nvPicPr>
        <p:blipFill>
          <a:blip r:embed="rId8"/>
          <a:stretch>
            <a:fillRect/>
          </a:stretch>
        </p:blipFill>
        <p:spPr>
          <a:xfrm>
            <a:off x="445472" y="1489889"/>
            <a:ext cx="10988318" cy="593963"/>
          </a:xfrm>
          <a:prstGeom prst="rect">
            <a:avLst/>
          </a:prstGeom>
        </p:spPr>
      </p:pic>
      <p:pic>
        <p:nvPicPr>
          <p:cNvPr id="8" name="Image 6" descr="preencoded.png"/>
          <p:cNvPicPr>
            <a:picLocks noChangeAspect="1"/>
          </p:cNvPicPr>
          <p:nvPr/>
        </p:nvPicPr>
        <p:blipFill>
          <a:blip r:embed="rId9"/>
          <a:stretch>
            <a:fillRect/>
          </a:stretch>
        </p:blipFill>
        <p:spPr>
          <a:xfrm>
            <a:off x="593963" y="1638379"/>
            <a:ext cx="296982" cy="296982"/>
          </a:xfrm>
          <a:prstGeom prst="rect">
            <a:avLst/>
          </a:prstGeom>
        </p:spPr>
      </p:pic>
      <p:pic>
        <p:nvPicPr>
          <p:cNvPr id="9" name="Image 7" descr="preencoded.png"/>
          <p:cNvPicPr>
            <a:picLocks noChangeAspect="1"/>
          </p:cNvPicPr>
          <p:nvPr/>
        </p:nvPicPr>
        <p:blipFill>
          <a:blip r:embed="rId10"/>
          <a:stretch>
            <a:fillRect/>
          </a:stretch>
        </p:blipFill>
        <p:spPr>
          <a:xfrm>
            <a:off x="445472" y="2677815"/>
            <a:ext cx="148491" cy="148491"/>
          </a:xfrm>
          <a:prstGeom prst="rect">
            <a:avLst/>
          </a:prstGeom>
        </p:spPr>
      </p:pic>
      <p:pic>
        <p:nvPicPr>
          <p:cNvPr id="10" name="Image 8" descr="preencoded.png"/>
          <p:cNvPicPr>
            <a:picLocks noChangeAspect="1"/>
          </p:cNvPicPr>
          <p:nvPr/>
        </p:nvPicPr>
        <p:blipFill>
          <a:blip r:embed="rId10"/>
          <a:stretch>
            <a:fillRect/>
          </a:stretch>
        </p:blipFill>
        <p:spPr>
          <a:xfrm>
            <a:off x="445472" y="3234655"/>
            <a:ext cx="148491" cy="148491"/>
          </a:xfrm>
          <a:prstGeom prst="rect">
            <a:avLst/>
          </a:prstGeom>
        </p:spPr>
      </p:pic>
      <p:pic>
        <p:nvPicPr>
          <p:cNvPr id="11" name="Image 9" descr="preencoded.png"/>
          <p:cNvPicPr>
            <a:picLocks noChangeAspect="1"/>
          </p:cNvPicPr>
          <p:nvPr/>
        </p:nvPicPr>
        <p:blipFill>
          <a:blip r:embed="rId11"/>
          <a:stretch>
            <a:fillRect/>
          </a:stretch>
        </p:blipFill>
        <p:spPr>
          <a:xfrm>
            <a:off x="445472" y="3643005"/>
            <a:ext cx="5382791" cy="1596276"/>
          </a:xfrm>
          <a:prstGeom prst="rect">
            <a:avLst/>
          </a:prstGeom>
        </p:spPr>
      </p:pic>
      <p:pic>
        <p:nvPicPr>
          <p:cNvPr id="12" name="Image 10" descr="preencoded.png"/>
          <p:cNvPicPr>
            <a:picLocks noChangeAspect="1"/>
          </p:cNvPicPr>
          <p:nvPr/>
        </p:nvPicPr>
        <p:blipFill>
          <a:blip r:embed="rId12"/>
          <a:stretch>
            <a:fillRect/>
          </a:stretch>
        </p:blipFill>
        <p:spPr>
          <a:xfrm>
            <a:off x="593963" y="4162723"/>
            <a:ext cx="74245" cy="148491"/>
          </a:xfrm>
          <a:prstGeom prst="rect">
            <a:avLst/>
          </a:prstGeom>
        </p:spPr>
      </p:pic>
      <p:pic>
        <p:nvPicPr>
          <p:cNvPr id="13" name="Image 11" descr="preencoded.png"/>
          <p:cNvPicPr>
            <a:picLocks noChangeAspect="1"/>
          </p:cNvPicPr>
          <p:nvPr/>
        </p:nvPicPr>
        <p:blipFill>
          <a:blip r:embed="rId12"/>
          <a:stretch>
            <a:fillRect/>
          </a:stretch>
        </p:blipFill>
        <p:spPr>
          <a:xfrm>
            <a:off x="593963" y="4682441"/>
            <a:ext cx="74245" cy="148491"/>
          </a:xfrm>
          <a:prstGeom prst="rect">
            <a:avLst/>
          </a:prstGeom>
        </p:spPr>
      </p:pic>
      <p:pic>
        <p:nvPicPr>
          <p:cNvPr id="14" name="Image 12" descr="preencoded.png"/>
          <p:cNvPicPr>
            <a:picLocks noChangeAspect="1"/>
          </p:cNvPicPr>
          <p:nvPr/>
        </p:nvPicPr>
        <p:blipFill>
          <a:blip r:embed="rId13"/>
          <a:stretch>
            <a:fillRect/>
          </a:stretch>
        </p:blipFill>
        <p:spPr>
          <a:xfrm>
            <a:off x="6050999" y="3643005"/>
            <a:ext cx="5382791" cy="1596276"/>
          </a:xfrm>
          <a:prstGeom prst="rect">
            <a:avLst/>
          </a:prstGeom>
        </p:spPr>
      </p:pic>
      <p:pic>
        <p:nvPicPr>
          <p:cNvPr id="15" name="Image 13" descr="preencoded.png"/>
          <p:cNvPicPr>
            <a:picLocks noChangeAspect="1"/>
          </p:cNvPicPr>
          <p:nvPr/>
        </p:nvPicPr>
        <p:blipFill>
          <a:blip r:embed="rId14"/>
          <a:stretch>
            <a:fillRect/>
          </a:stretch>
        </p:blipFill>
        <p:spPr>
          <a:xfrm>
            <a:off x="6199490" y="3791496"/>
            <a:ext cx="167052" cy="296982"/>
          </a:xfrm>
          <a:prstGeom prst="rect">
            <a:avLst/>
          </a:prstGeom>
        </p:spPr>
      </p:pic>
      <p:sp>
        <p:nvSpPr>
          <p:cNvPr id="20" name="Text 2"/>
          <p:cNvSpPr/>
          <p:nvPr/>
        </p:nvSpPr>
        <p:spPr>
          <a:xfrm>
            <a:off x="687931" y="1675502"/>
            <a:ext cx="130858"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C</a:t>
            </a:r>
            <a:endParaRPr lang="en-US" sz="1169" dirty="0"/>
          </a:p>
        </p:txBody>
      </p:sp>
      <p:sp>
        <p:nvSpPr>
          <p:cNvPr id="21" name="Text 3"/>
          <p:cNvSpPr/>
          <p:nvPr/>
        </p:nvSpPr>
        <p:spPr>
          <a:xfrm>
            <a:off x="1002313" y="1656941"/>
            <a:ext cx="6691656" cy="259859"/>
          </a:xfrm>
          <a:prstGeom prst="rect">
            <a:avLst/>
          </a:prstGeom>
          <a:noFill/>
          <a:ln/>
        </p:spPr>
        <p:txBody>
          <a:bodyPr vert="horz" wrap="square" lIns="0" tIns="0" rIns="0" bIns="0" rtlCol="0" anchor="t"/>
          <a:lstStyle/>
          <a:p>
            <a:pPr>
              <a:lnSpc>
                <a:spcPts val="2046"/>
              </a:lnSpc>
            </a:pPr>
            <a:r>
              <a:rPr lang="en-US" sz="1461" dirty="0">
                <a:solidFill>
                  <a:srgbClr val="1F2937"/>
                </a:solidFill>
                <a:latin typeface="ui-sans-serif" pitchFamily="34" charset="0"/>
                <a:ea typeface="ui-sans-serif" pitchFamily="34" charset="-122"/>
                <a:cs typeface="ui-sans-serif" pitchFamily="34" charset="-120"/>
              </a:rPr>
              <a:t>Based on long-term supply and demand, adjusted gradually</a:t>
            </a:r>
            <a:endParaRPr lang="en-US" sz="1461" dirty="0"/>
          </a:p>
        </p:txBody>
      </p:sp>
      <p:sp>
        <p:nvSpPr>
          <p:cNvPr id="22" name="Text 4"/>
          <p:cNvSpPr/>
          <p:nvPr/>
        </p:nvSpPr>
        <p:spPr>
          <a:xfrm>
            <a:off x="445472" y="2306588"/>
            <a:ext cx="10988318"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Explanation:</a:t>
            </a:r>
            <a:endParaRPr lang="en-US" sz="1315" dirty="0"/>
          </a:p>
        </p:txBody>
      </p:sp>
      <p:sp>
        <p:nvSpPr>
          <p:cNvPr id="23" name="Text 5"/>
          <p:cNvSpPr/>
          <p:nvPr/>
        </p:nvSpPr>
        <p:spPr>
          <a:xfrm>
            <a:off x="668208" y="2640693"/>
            <a:ext cx="10765582"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The hourly price for a Spot Instance (Spot price) is set by Amazon EC2 and is adjusted gradually based on the long-term supply of and demand for Spot Instances</a:t>
            </a:r>
            <a:endParaRPr lang="en-US" sz="1169" dirty="0"/>
          </a:p>
        </p:txBody>
      </p:sp>
      <p:sp>
        <p:nvSpPr>
          <p:cNvPr id="24" name="Text 6"/>
          <p:cNvSpPr/>
          <p:nvPr/>
        </p:nvSpPr>
        <p:spPr>
          <a:xfrm>
            <a:off x="668208" y="3197533"/>
            <a:ext cx="848903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The older auction-style bidding model has largely been replaced by this demand-driven pricing</a:t>
            </a:r>
            <a:endParaRPr lang="en-US" sz="1169" dirty="0"/>
          </a:p>
        </p:txBody>
      </p:sp>
      <p:sp>
        <p:nvSpPr>
          <p:cNvPr id="25" name="Text 7"/>
          <p:cNvSpPr/>
          <p:nvPr/>
        </p:nvSpPr>
        <p:spPr>
          <a:xfrm>
            <a:off x="593963" y="3791496"/>
            <a:ext cx="5085809"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Key Points:</a:t>
            </a:r>
            <a:endParaRPr lang="en-US" sz="1315" dirty="0"/>
          </a:p>
        </p:txBody>
      </p:sp>
      <p:sp>
        <p:nvSpPr>
          <p:cNvPr id="26" name="Text 8"/>
          <p:cNvSpPr/>
          <p:nvPr/>
        </p:nvSpPr>
        <p:spPr>
          <a:xfrm>
            <a:off x="742454" y="4125600"/>
            <a:ext cx="4937318"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Spot prices are dynamic and can change based on capacity availability</a:t>
            </a:r>
            <a:endParaRPr lang="en-US" sz="1169" dirty="0"/>
          </a:p>
        </p:txBody>
      </p:sp>
      <p:sp>
        <p:nvSpPr>
          <p:cNvPr id="27" name="Text 9"/>
          <p:cNvSpPr/>
          <p:nvPr/>
        </p:nvSpPr>
        <p:spPr>
          <a:xfrm>
            <a:off x="742454" y="4645318"/>
            <a:ext cx="4937318"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Long-term trends in supply and demand primarily drive price adjustments</a:t>
            </a:r>
            <a:endParaRPr lang="en-US" sz="1169" dirty="0"/>
          </a:p>
        </p:txBody>
      </p:sp>
      <p:sp>
        <p:nvSpPr>
          <p:cNvPr id="28" name="Text 10"/>
          <p:cNvSpPr/>
          <p:nvPr/>
        </p:nvSpPr>
        <p:spPr>
          <a:xfrm>
            <a:off x="6477910" y="3791496"/>
            <a:ext cx="4807389"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Did You Know?</a:t>
            </a:r>
            <a:endParaRPr lang="en-US" sz="1315" dirty="0"/>
          </a:p>
        </p:txBody>
      </p:sp>
      <p:sp>
        <p:nvSpPr>
          <p:cNvPr id="29" name="Text 11"/>
          <p:cNvSpPr/>
          <p:nvPr/>
        </p:nvSpPr>
        <p:spPr>
          <a:xfrm>
            <a:off x="6477910" y="4088477"/>
            <a:ext cx="4807389" cy="668209"/>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Spot Instance prices are typically lower during periods of high demand for EC2 capacity when many users are competing for limited resources.</a:t>
            </a:r>
            <a:endParaRPr lang="en-US" sz="1169"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BEFD9-EE55-1D5F-707A-4534F84B22AC}"/>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2F2F517E-259F-F2CC-FAFE-977EDCDE5CAA}"/>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28669207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3"/>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4"/>
          <a:stretch>
            <a:fillRect/>
          </a:stretch>
        </p:blipFill>
        <p:spPr>
          <a:xfrm>
            <a:off x="445472" y="2120975"/>
            <a:ext cx="278420" cy="334104"/>
          </a:xfrm>
          <a:prstGeom prst="rect">
            <a:avLst/>
          </a:prstGeom>
        </p:spPr>
      </p:pic>
      <p:pic>
        <p:nvPicPr>
          <p:cNvPr id="5" name="Image 3" descr="preencoded.png"/>
          <p:cNvPicPr>
            <a:picLocks noChangeAspect="1"/>
          </p:cNvPicPr>
          <p:nvPr/>
        </p:nvPicPr>
        <p:blipFill>
          <a:blip r:embed="rId5"/>
          <a:stretch>
            <a:fillRect/>
          </a:stretch>
        </p:blipFill>
        <p:spPr>
          <a:xfrm>
            <a:off x="445472" y="2881990"/>
            <a:ext cx="278420" cy="334104"/>
          </a:xfrm>
          <a:prstGeom prst="rect">
            <a:avLst/>
          </a:prstGeom>
        </p:spPr>
      </p:pic>
      <p:pic>
        <p:nvPicPr>
          <p:cNvPr id="6" name="Image 4" descr="preencoded.png"/>
          <p:cNvPicPr>
            <a:picLocks noChangeAspect="1"/>
          </p:cNvPicPr>
          <p:nvPr/>
        </p:nvPicPr>
        <p:blipFill>
          <a:blip r:embed="rId6"/>
          <a:stretch>
            <a:fillRect/>
          </a:stretch>
        </p:blipFill>
        <p:spPr>
          <a:xfrm>
            <a:off x="445472" y="3475953"/>
            <a:ext cx="315543" cy="334104"/>
          </a:xfrm>
          <a:prstGeom prst="rect">
            <a:avLst/>
          </a:prstGeom>
        </p:spPr>
      </p:pic>
      <p:pic>
        <p:nvPicPr>
          <p:cNvPr id="7" name="Image 5" descr="preencoded.png"/>
          <p:cNvPicPr>
            <a:picLocks noChangeAspect="1"/>
          </p:cNvPicPr>
          <p:nvPr/>
        </p:nvPicPr>
        <p:blipFill>
          <a:blip r:embed="rId7"/>
          <a:stretch>
            <a:fillRect/>
          </a:stretch>
        </p:blipFill>
        <p:spPr>
          <a:xfrm>
            <a:off x="445472" y="4218407"/>
            <a:ext cx="278420" cy="334104"/>
          </a:xfrm>
          <a:prstGeom prst="rect">
            <a:avLst/>
          </a:prstGeom>
        </p:spPr>
      </p:pic>
      <p:pic>
        <p:nvPicPr>
          <p:cNvPr id="8" name="Image 6" descr="preencoded.png"/>
          <p:cNvPicPr>
            <a:picLocks noChangeAspect="1"/>
          </p:cNvPicPr>
          <p:nvPr/>
        </p:nvPicPr>
        <p:blipFill>
          <a:blip r:embed="rId8"/>
          <a:stretch>
            <a:fillRect/>
          </a:stretch>
        </p:blipFill>
        <p:spPr>
          <a:xfrm>
            <a:off x="5939631" y="1601257"/>
            <a:ext cx="5494159" cy="3860760"/>
          </a:xfrm>
          <a:prstGeom prst="rect">
            <a:avLst/>
          </a:prstGeom>
        </p:spPr>
      </p:pic>
      <p:pic>
        <p:nvPicPr>
          <p:cNvPr id="9" name="Image 7" descr="preencoded.png"/>
          <p:cNvPicPr>
            <a:picLocks noChangeAspect="1"/>
          </p:cNvPicPr>
          <p:nvPr/>
        </p:nvPicPr>
        <p:blipFill>
          <a:blip r:embed="rId9"/>
          <a:stretch>
            <a:fillRect/>
          </a:stretch>
        </p:blipFill>
        <p:spPr>
          <a:xfrm>
            <a:off x="6236613" y="2120975"/>
            <a:ext cx="167052" cy="334104"/>
          </a:xfrm>
          <a:prstGeom prst="rect">
            <a:avLst/>
          </a:prstGeom>
        </p:spPr>
      </p:pic>
      <p:pic>
        <p:nvPicPr>
          <p:cNvPr id="10" name="Image 8" descr="preencoded.png"/>
          <p:cNvPicPr>
            <a:picLocks noChangeAspect="1"/>
          </p:cNvPicPr>
          <p:nvPr/>
        </p:nvPicPr>
        <p:blipFill>
          <a:blip r:embed="rId10"/>
          <a:stretch>
            <a:fillRect/>
          </a:stretch>
        </p:blipFill>
        <p:spPr>
          <a:xfrm>
            <a:off x="6236613" y="2714938"/>
            <a:ext cx="278420" cy="334104"/>
          </a:xfrm>
          <a:prstGeom prst="rect">
            <a:avLst/>
          </a:prstGeom>
        </p:spPr>
      </p:pic>
      <p:pic>
        <p:nvPicPr>
          <p:cNvPr id="11" name="Image 9" descr="preencoded.png"/>
          <p:cNvPicPr>
            <a:picLocks noChangeAspect="1"/>
          </p:cNvPicPr>
          <p:nvPr/>
        </p:nvPicPr>
        <p:blipFill>
          <a:blip r:embed="rId11"/>
          <a:stretch>
            <a:fillRect/>
          </a:stretch>
        </p:blipFill>
        <p:spPr>
          <a:xfrm>
            <a:off x="6236613" y="3308901"/>
            <a:ext cx="278420" cy="334104"/>
          </a:xfrm>
          <a:prstGeom prst="rect">
            <a:avLst/>
          </a:prstGeom>
        </p:spPr>
      </p:pic>
      <p:pic>
        <p:nvPicPr>
          <p:cNvPr id="12" name="Image 10" descr="preencoded.png"/>
          <p:cNvPicPr>
            <a:picLocks noChangeAspect="1"/>
          </p:cNvPicPr>
          <p:nvPr/>
        </p:nvPicPr>
        <p:blipFill>
          <a:blip r:embed="rId12"/>
          <a:stretch>
            <a:fillRect/>
          </a:stretch>
        </p:blipFill>
        <p:spPr>
          <a:xfrm>
            <a:off x="6236612" y="4199845"/>
            <a:ext cx="3712270" cy="890945"/>
          </a:xfrm>
          <a:prstGeom prst="rect">
            <a:avLst/>
          </a:prstGeom>
        </p:spPr>
      </p:pic>
      <p:sp>
        <p:nvSpPr>
          <p:cNvPr id="13" name="Text 0"/>
          <p:cNvSpPr/>
          <p:nvPr/>
        </p:nvSpPr>
        <p:spPr>
          <a:xfrm>
            <a:off x="445472" y="524699"/>
            <a:ext cx="13185981" cy="445472"/>
          </a:xfrm>
          <a:prstGeom prst="rect">
            <a:avLst/>
          </a:prstGeom>
          <a:noFill/>
          <a:ln/>
        </p:spPr>
        <p:txBody>
          <a:bodyPr vert="horz" wrap="square" lIns="0" tIns="0" rIns="0" bIns="0" rtlCol="0" anchor="t"/>
          <a:lstStyle/>
          <a:p>
            <a:pPr>
              <a:lnSpc>
                <a:spcPts val="3507"/>
              </a:lnSpc>
            </a:pPr>
            <a:r>
              <a:rPr lang="en-US" sz="3507" b="1" dirty="0">
                <a:solidFill>
                  <a:srgbClr val="333333"/>
                </a:solidFill>
                <a:latin typeface="Arial" pitchFamily="34" charset="0"/>
                <a:ea typeface="Arial" pitchFamily="34" charset="-122"/>
                <a:cs typeface="Arial" pitchFamily="34" charset="-120"/>
              </a:rPr>
              <a:t>The Day Amazon's Prime Day Died</a:t>
            </a:r>
            <a:endParaRPr lang="en-US" sz="3507" dirty="0"/>
          </a:p>
        </p:txBody>
      </p:sp>
      <p:sp>
        <p:nvSpPr>
          <p:cNvPr id="14" name="Text 1"/>
          <p:cNvSpPr/>
          <p:nvPr/>
        </p:nvSpPr>
        <p:spPr>
          <a:xfrm>
            <a:off x="445472" y="1044416"/>
            <a:ext cx="10988318" cy="259859"/>
          </a:xfrm>
          <a:prstGeom prst="rect">
            <a:avLst/>
          </a:prstGeom>
          <a:noFill/>
          <a:ln/>
        </p:spPr>
        <p:txBody>
          <a:bodyPr vert="horz" wrap="square" lIns="0" tIns="0" rIns="0" bIns="0" rtlCol="0" anchor="t"/>
          <a:lstStyle/>
          <a:p>
            <a:pPr>
              <a:lnSpc>
                <a:spcPts val="2046"/>
              </a:lnSpc>
            </a:pPr>
            <a:r>
              <a:rPr lang="en-US" sz="1461" dirty="0">
                <a:solidFill>
                  <a:srgbClr val="4B5563"/>
                </a:solidFill>
                <a:latin typeface="Arial" pitchFamily="34" charset="0"/>
                <a:ea typeface="Arial" pitchFamily="34" charset="-122"/>
                <a:cs typeface="Arial" pitchFamily="34" charset="-120"/>
              </a:rPr>
              <a:t>July 16, 2018</a:t>
            </a:r>
            <a:endParaRPr lang="en-US" sz="1461" dirty="0"/>
          </a:p>
        </p:txBody>
      </p:sp>
      <p:sp>
        <p:nvSpPr>
          <p:cNvPr id="15" name="Text 2"/>
          <p:cNvSpPr/>
          <p:nvPr/>
        </p:nvSpPr>
        <p:spPr>
          <a:xfrm>
            <a:off x="445472" y="1601257"/>
            <a:ext cx="5197177" cy="334104"/>
          </a:xfrm>
          <a:prstGeom prst="rect">
            <a:avLst/>
          </a:prstGeom>
          <a:noFill/>
          <a:ln/>
        </p:spPr>
        <p:txBody>
          <a:bodyPr vert="horz" wrap="square" lIns="0" tIns="0" rIns="0" bIns="0" rtlCol="0" anchor="t"/>
          <a:lstStyle/>
          <a:p>
            <a:pPr>
              <a:lnSpc>
                <a:spcPts val="2631"/>
              </a:lnSpc>
            </a:pPr>
            <a:r>
              <a:rPr lang="en-US" sz="2192" b="1" dirty="0">
                <a:solidFill>
                  <a:srgbClr val="333333"/>
                </a:solidFill>
                <a:latin typeface="Arial" pitchFamily="34" charset="0"/>
                <a:ea typeface="Arial" pitchFamily="34" charset="-122"/>
                <a:cs typeface="Arial" pitchFamily="34" charset="-120"/>
              </a:rPr>
              <a:t>The Situation</a:t>
            </a:r>
            <a:endParaRPr lang="en-US" sz="2192" dirty="0"/>
          </a:p>
        </p:txBody>
      </p:sp>
      <p:sp>
        <p:nvSpPr>
          <p:cNvPr id="16" name="Text 3"/>
          <p:cNvSpPr/>
          <p:nvPr/>
        </p:nvSpPr>
        <p:spPr>
          <a:xfrm>
            <a:off x="872383" y="2083852"/>
            <a:ext cx="4770266" cy="538279"/>
          </a:xfrm>
          <a:prstGeom prst="rect">
            <a:avLst/>
          </a:prstGeom>
          <a:noFill/>
          <a:ln/>
        </p:spPr>
        <p:txBody>
          <a:bodyPr vert="horz" wrap="square" lIns="0" tIns="0" rIns="0" bIns="0" rtlCol="0" anchor="t"/>
          <a:lstStyle/>
          <a:p>
            <a:pPr>
              <a:lnSpc>
                <a:spcPts val="2046"/>
              </a:lnSpc>
            </a:pPr>
            <a:r>
              <a:rPr lang="en-US" sz="1461" dirty="0">
                <a:solidFill>
                  <a:srgbClr val="333333"/>
                </a:solidFill>
                <a:latin typeface="Arial" pitchFamily="34" charset="0"/>
                <a:ea typeface="Arial" pitchFamily="34" charset="-122"/>
                <a:cs typeface="Arial" pitchFamily="34" charset="-120"/>
              </a:rPr>
              <a:t>At </a:t>
            </a:r>
            <a:r>
              <a:rPr lang="en-US" sz="1461" b="1" dirty="0">
                <a:solidFill>
                  <a:srgbClr val="333333"/>
                </a:solidFill>
                <a:latin typeface="Courier New" pitchFamily="34" charset="0"/>
                <a:ea typeface="Courier New" pitchFamily="34" charset="-122"/>
                <a:cs typeface="Courier New" pitchFamily="34" charset="-120"/>
              </a:rPr>
              <a:t>3:00 PM ET</a:t>
            </a:r>
            <a:r>
              <a:rPr lang="en-US" sz="1461" dirty="0">
                <a:solidFill>
                  <a:srgbClr val="333333"/>
                </a:solidFill>
                <a:latin typeface="Arial" pitchFamily="34" charset="0"/>
                <a:ea typeface="Arial" pitchFamily="34" charset="-122"/>
                <a:cs typeface="Arial" pitchFamily="34" charset="-120"/>
              </a:rPr>
              <a:t>, Amazon's Prime Day launched with a critical flaw</a:t>
            </a:r>
            <a:endParaRPr lang="en-US" sz="1461" dirty="0"/>
          </a:p>
        </p:txBody>
      </p:sp>
      <p:sp>
        <p:nvSpPr>
          <p:cNvPr id="17" name="Text 4"/>
          <p:cNvSpPr/>
          <p:nvPr/>
        </p:nvSpPr>
        <p:spPr>
          <a:xfrm>
            <a:off x="872383" y="2844867"/>
            <a:ext cx="4672239" cy="259859"/>
          </a:xfrm>
          <a:prstGeom prst="rect">
            <a:avLst/>
          </a:prstGeom>
          <a:noFill/>
          <a:ln/>
        </p:spPr>
        <p:txBody>
          <a:bodyPr vert="horz" wrap="square" lIns="0" tIns="0" rIns="0" bIns="0" rtlCol="0" anchor="t"/>
          <a:lstStyle/>
          <a:p>
            <a:pPr>
              <a:lnSpc>
                <a:spcPts val="2046"/>
              </a:lnSpc>
            </a:pPr>
            <a:r>
              <a:rPr lang="en-US" sz="1461" dirty="0">
                <a:solidFill>
                  <a:srgbClr val="333333"/>
                </a:solidFill>
                <a:latin typeface="Arial" pitchFamily="34" charset="0"/>
                <a:ea typeface="Arial" pitchFamily="34" charset="-122"/>
                <a:cs typeface="Arial" pitchFamily="34" charset="-120"/>
              </a:rPr>
              <a:t>Traffic volume overwhelmed Amazon's systems</a:t>
            </a:r>
            <a:endParaRPr lang="en-US" sz="1461" dirty="0"/>
          </a:p>
        </p:txBody>
      </p:sp>
      <p:sp>
        <p:nvSpPr>
          <p:cNvPr id="18" name="Text 5"/>
          <p:cNvSpPr/>
          <p:nvPr/>
        </p:nvSpPr>
        <p:spPr>
          <a:xfrm>
            <a:off x="909506" y="3438830"/>
            <a:ext cx="4733144" cy="519718"/>
          </a:xfrm>
          <a:prstGeom prst="rect">
            <a:avLst/>
          </a:prstGeom>
          <a:noFill/>
          <a:ln/>
        </p:spPr>
        <p:txBody>
          <a:bodyPr vert="horz" wrap="square" lIns="0" tIns="0" rIns="0" bIns="0" rtlCol="0" anchor="t"/>
          <a:lstStyle/>
          <a:p>
            <a:pPr>
              <a:lnSpc>
                <a:spcPts val="2046"/>
              </a:lnSpc>
            </a:pPr>
            <a:r>
              <a:rPr lang="en-US" sz="1461" dirty="0">
                <a:solidFill>
                  <a:srgbClr val="333333"/>
                </a:solidFill>
                <a:latin typeface="Arial" pitchFamily="34" charset="0"/>
                <a:ea typeface="Arial" pitchFamily="34" charset="-122"/>
                <a:cs typeface="Arial" pitchFamily="34" charset="-120"/>
              </a:rPr>
              <a:t>Customers greeted with error pages showing Amazon's office dogs</a:t>
            </a:r>
            <a:endParaRPr lang="en-US" sz="1461" dirty="0"/>
          </a:p>
        </p:txBody>
      </p:sp>
      <p:sp>
        <p:nvSpPr>
          <p:cNvPr id="19" name="Text 6"/>
          <p:cNvSpPr/>
          <p:nvPr/>
        </p:nvSpPr>
        <p:spPr>
          <a:xfrm>
            <a:off x="872383" y="4181284"/>
            <a:ext cx="4036223" cy="259859"/>
          </a:xfrm>
          <a:prstGeom prst="rect">
            <a:avLst/>
          </a:prstGeom>
          <a:noFill/>
          <a:ln/>
        </p:spPr>
        <p:txBody>
          <a:bodyPr vert="horz" wrap="square" lIns="0" tIns="0" rIns="0" bIns="0" rtlCol="0" anchor="t"/>
          <a:lstStyle/>
          <a:p>
            <a:pPr>
              <a:lnSpc>
                <a:spcPts val="2046"/>
              </a:lnSpc>
            </a:pPr>
            <a:r>
              <a:rPr lang="en-US" sz="1461" dirty="0">
                <a:solidFill>
                  <a:srgbClr val="333333"/>
                </a:solidFill>
                <a:latin typeface="Arial" pitchFamily="34" charset="0"/>
                <a:ea typeface="Arial" pitchFamily="34" charset="-122"/>
                <a:cs typeface="Arial" pitchFamily="34" charset="-120"/>
              </a:rPr>
              <a:t>Downtime lasted approximately one hour</a:t>
            </a:r>
            <a:endParaRPr lang="en-US" sz="1461" dirty="0"/>
          </a:p>
        </p:txBody>
      </p:sp>
      <p:sp>
        <p:nvSpPr>
          <p:cNvPr id="20" name="Text 7"/>
          <p:cNvSpPr/>
          <p:nvPr/>
        </p:nvSpPr>
        <p:spPr>
          <a:xfrm>
            <a:off x="6236613" y="1601257"/>
            <a:ext cx="5197177" cy="334104"/>
          </a:xfrm>
          <a:prstGeom prst="rect">
            <a:avLst/>
          </a:prstGeom>
          <a:noFill/>
          <a:ln/>
        </p:spPr>
        <p:txBody>
          <a:bodyPr vert="horz" wrap="square" lIns="0" tIns="0" rIns="0" bIns="0" rtlCol="0" anchor="t"/>
          <a:lstStyle/>
          <a:p>
            <a:pPr>
              <a:lnSpc>
                <a:spcPts val="2631"/>
              </a:lnSpc>
            </a:pPr>
            <a:r>
              <a:rPr lang="en-US" sz="2192" b="1" dirty="0">
                <a:solidFill>
                  <a:srgbClr val="333333"/>
                </a:solidFill>
                <a:latin typeface="Arial" pitchFamily="34" charset="0"/>
                <a:ea typeface="Arial" pitchFamily="34" charset="-122"/>
                <a:cs typeface="Arial" pitchFamily="34" charset="-120"/>
              </a:rPr>
              <a:t>The Impact</a:t>
            </a:r>
            <a:endParaRPr lang="en-US" sz="2192" dirty="0"/>
          </a:p>
        </p:txBody>
      </p:sp>
      <p:sp>
        <p:nvSpPr>
          <p:cNvPr id="21" name="Text 8"/>
          <p:cNvSpPr/>
          <p:nvPr/>
        </p:nvSpPr>
        <p:spPr>
          <a:xfrm>
            <a:off x="6552155" y="2083852"/>
            <a:ext cx="3870389" cy="259859"/>
          </a:xfrm>
          <a:prstGeom prst="rect">
            <a:avLst/>
          </a:prstGeom>
          <a:noFill/>
          <a:ln/>
        </p:spPr>
        <p:txBody>
          <a:bodyPr vert="horz" wrap="square" lIns="0" tIns="0" rIns="0" bIns="0" rtlCol="0" anchor="t"/>
          <a:lstStyle/>
          <a:p>
            <a:pPr>
              <a:lnSpc>
                <a:spcPts val="2046"/>
              </a:lnSpc>
            </a:pPr>
            <a:r>
              <a:rPr lang="en-US" sz="1461" b="1" dirty="0">
                <a:solidFill>
                  <a:srgbClr val="E63946"/>
                </a:solidFill>
                <a:latin typeface="Arial" pitchFamily="34" charset="0"/>
                <a:ea typeface="Arial" pitchFamily="34" charset="-122"/>
                <a:cs typeface="Arial" pitchFamily="34" charset="-120"/>
              </a:rPr>
              <a:t>Tens of millions</a:t>
            </a:r>
            <a:r>
              <a:rPr lang="en-US" sz="1461" dirty="0">
                <a:solidFill>
                  <a:srgbClr val="333333"/>
                </a:solidFill>
                <a:latin typeface="Arial" pitchFamily="34" charset="0"/>
                <a:ea typeface="Arial" pitchFamily="34" charset="-122"/>
                <a:cs typeface="Arial" pitchFamily="34" charset="-120"/>
              </a:rPr>
              <a:t> of dollars in lost sales</a:t>
            </a:r>
            <a:endParaRPr lang="en-US" sz="1461" dirty="0"/>
          </a:p>
        </p:txBody>
      </p:sp>
      <p:sp>
        <p:nvSpPr>
          <p:cNvPr id="22" name="Text 9"/>
          <p:cNvSpPr/>
          <p:nvPr/>
        </p:nvSpPr>
        <p:spPr>
          <a:xfrm>
            <a:off x="6663524" y="2677815"/>
            <a:ext cx="5224729" cy="259859"/>
          </a:xfrm>
          <a:prstGeom prst="rect">
            <a:avLst/>
          </a:prstGeom>
          <a:noFill/>
          <a:ln/>
        </p:spPr>
        <p:txBody>
          <a:bodyPr vert="horz" wrap="square" lIns="0" tIns="0" rIns="0" bIns="0" rtlCol="0" anchor="t"/>
          <a:lstStyle/>
          <a:p>
            <a:pPr>
              <a:lnSpc>
                <a:spcPts val="2046"/>
              </a:lnSpc>
            </a:pPr>
            <a:r>
              <a:rPr lang="en-US" sz="1461" dirty="0">
                <a:solidFill>
                  <a:srgbClr val="333333"/>
                </a:solidFill>
                <a:latin typeface="Arial" pitchFamily="34" charset="0"/>
                <a:ea typeface="Arial" pitchFamily="34" charset="-122"/>
                <a:cs typeface="Arial" pitchFamily="34" charset="-120"/>
              </a:rPr>
              <a:t>Widespread customer frustration and disappointment</a:t>
            </a:r>
            <a:endParaRPr lang="en-US" sz="1461" dirty="0"/>
          </a:p>
        </p:txBody>
      </p:sp>
      <p:sp>
        <p:nvSpPr>
          <p:cNvPr id="23" name="Text 10"/>
          <p:cNvSpPr/>
          <p:nvPr/>
        </p:nvSpPr>
        <p:spPr>
          <a:xfrm>
            <a:off x="6663524" y="3271778"/>
            <a:ext cx="4333436" cy="259859"/>
          </a:xfrm>
          <a:prstGeom prst="rect">
            <a:avLst/>
          </a:prstGeom>
          <a:noFill/>
          <a:ln/>
        </p:spPr>
        <p:txBody>
          <a:bodyPr vert="horz" wrap="square" lIns="0" tIns="0" rIns="0" bIns="0" rtlCol="0" anchor="t"/>
          <a:lstStyle/>
          <a:p>
            <a:pPr>
              <a:lnSpc>
                <a:spcPts val="2046"/>
              </a:lnSpc>
            </a:pPr>
            <a:r>
              <a:rPr lang="en-US" sz="1461" dirty="0">
                <a:solidFill>
                  <a:srgbClr val="333333"/>
                </a:solidFill>
                <a:latin typeface="Arial" pitchFamily="34" charset="0"/>
                <a:ea typeface="Arial" pitchFamily="34" charset="-122"/>
                <a:cs typeface="Arial" pitchFamily="34" charset="-120"/>
              </a:rPr>
              <a:t>Temporary reputational damage for Amazon</a:t>
            </a:r>
            <a:endParaRPr lang="en-US" sz="1461" dirty="0"/>
          </a:p>
        </p:txBody>
      </p:sp>
      <p:sp>
        <p:nvSpPr>
          <p:cNvPr id="24" name="Text 11"/>
          <p:cNvSpPr/>
          <p:nvPr/>
        </p:nvSpPr>
        <p:spPr>
          <a:xfrm>
            <a:off x="6236613" y="3865741"/>
            <a:ext cx="5197177" cy="259859"/>
          </a:xfrm>
          <a:prstGeom prst="rect">
            <a:avLst/>
          </a:prstGeom>
          <a:noFill/>
          <a:ln/>
        </p:spPr>
        <p:txBody>
          <a:bodyPr vert="horz" wrap="square" lIns="0" tIns="0" rIns="0" bIns="0" rtlCol="0" anchor="t"/>
          <a:lstStyle/>
          <a:p>
            <a:pPr>
              <a:lnSpc>
                <a:spcPts val="2046"/>
              </a:lnSpc>
            </a:pPr>
            <a:r>
              <a:rPr lang="en-US" sz="1315" b="1" dirty="0">
                <a:solidFill>
                  <a:srgbClr val="333333"/>
                </a:solidFill>
                <a:latin typeface="Arial" pitchFamily="34" charset="0"/>
                <a:ea typeface="Arial" pitchFamily="34" charset="-122"/>
                <a:cs typeface="Arial" pitchFamily="34" charset="-120"/>
              </a:rPr>
              <a:t>What Happened:</a:t>
            </a:r>
            <a:endParaRPr lang="en-US" sz="1315" dirty="0"/>
          </a:p>
        </p:txBody>
      </p:sp>
      <p:sp>
        <p:nvSpPr>
          <p:cNvPr id="25" name="Text 12"/>
          <p:cNvSpPr/>
          <p:nvPr/>
        </p:nvSpPr>
        <p:spPr>
          <a:xfrm>
            <a:off x="445472" y="5758999"/>
            <a:ext cx="10988318" cy="259859"/>
          </a:xfrm>
          <a:prstGeom prst="rect">
            <a:avLst/>
          </a:prstGeom>
          <a:noFill/>
          <a:ln/>
        </p:spPr>
        <p:txBody>
          <a:bodyPr vert="horz" wrap="square" lIns="0" tIns="0" rIns="0" bIns="0" rtlCol="0" anchor="t"/>
          <a:lstStyle/>
          <a:p>
            <a:pPr algn="ctr">
              <a:lnSpc>
                <a:spcPts val="2046"/>
              </a:lnSpc>
            </a:pPr>
            <a:r>
              <a:rPr lang="en-US" sz="1461" b="1" dirty="0">
                <a:solidFill>
                  <a:srgbClr val="333333"/>
                </a:solidFill>
                <a:latin typeface="Arial" pitchFamily="34" charset="0"/>
                <a:ea typeface="Arial" pitchFamily="34" charset="-122"/>
                <a:cs typeface="Arial" pitchFamily="34" charset="-120"/>
              </a:rPr>
              <a:t>The Core Problem:</a:t>
            </a:r>
            <a:endParaRPr lang="en-US" sz="1461" dirty="0"/>
          </a:p>
        </p:txBody>
      </p:sp>
      <p:sp>
        <p:nvSpPr>
          <p:cNvPr id="26" name="Text 13"/>
          <p:cNvSpPr/>
          <p:nvPr/>
        </p:nvSpPr>
        <p:spPr>
          <a:xfrm>
            <a:off x="-653360" y="6018857"/>
            <a:ext cx="13185981" cy="296982"/>
          </a:xfrm>
          <a:prstGeom prst="rect">
            <a:avLst/>
          </a:prstGeom>
          <a:noFill/>
          <a:ln/>
        </p:spPr>
        <p:txBody>
          <a:bodyPr vert="horz" wrap="square" lIns="0" tIns="0" rIns="0" bIns="0" rtlCol="0" anchor="t"/>
          <a:lstStyle/>
          <a:p>
            <a:pPr algn="ctr">
              <a:lnSpc>
                <a:spcPts val="2338"/>
              </a:lnSpc>
            </a:pPr>
            <a:r>
              <a:rPr lang="en-US" sz="1754" dirty="0">
                <a:solidFill>
                  <a:srgbClr val="333333"/>
                </a:solidFill>
                <a:latin typeface="Arial" pitchFamily="34" charset="0"/>
                <a:ea typeface="Arial" pitchFamily="34" charset="-122"/>
                <a:cs typeface="Arial" pitchFamily="34" charset="-120"/>
              </a:rPr>
              <a:t>Your biggest sales event of the year meets a traffic jam it couldn't handle</a:t>
            </a:r>
            <a:endParaRPr lang="en-US" sz="1754" dirty="0"/>
          </a:p>
        </p:txBody>
      </p:sp>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622</TotalTime>
  <Words>13512</Words>
  <Application>Microsoft Office PowerPoint</Application>
  <PresentationFormat>Custom</PresentationFormat>
  <Paragraphs>2136</Paragraphs>
  <Slides>170</Slides>
  <Notes>144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170</vt:i4>
      </vt:variant>
    </vt:vector>
  </HeadingPairs>
  <TitlesOfParts>
    <vt:vector size="178" baseType="lpstr">
      <vt:lpstr>Arial</vt:lpstr>
      <vt:lpstr>Calibri</vt:lpstr>
      <vt:lpstr>Calibri Light</vt:lpstr>
      <vt:lpstr>Courier New</vt:lpstr>
      <vt:lpstr>Montserrat</vt:lpstr>
      <vt:lpstr>ui-monospace</vt:lpstr>
      <vt:lpstr>ui-sans-serif</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Ritesh Behal</cp:lastModifiedBy>
  <cp:revision>393</cp:revision>
  <dcterms:created xsi:type="dcterms:W3CDTF">2025-10-27T18:04:42Z</dcterms:created>
  <dcterms:modified xsi:type="dcterms:W3CDTF">2025-11-12T04:25:11Z</dcterms:modified>
</cp:coreProperties>
</file>